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48062" y="2875359"/>
            <a:ext cx="17287876" cy="455414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48062" y="7411640"/>
            <a:ext cx="17287876" cy="182165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4833937" y="8001000"/>
            <a:ext cx="14716126" cy="71437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4833937" y="5838229"/>
            <a:ext cx="14716126" cy="91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ont view of a red Ducati motorcycle against a black background"/>
          <p:cNvSpPr/>
          <p:nvPr>
            <p:ph type="pic" idx="21"/>
          </p:nvPr>
        </p:nvSpPr>
        <p:spPr>
          <a:xfrm>
            <a:off x="-541735" y="0"/>
            <a:ext cx="24384001" cy="13716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>
            <a:lvl1pPr>
              <a:defRPr sz="11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anchor="t"/>
          <a:lstStyle>
            <a:lvl1pPr>
              <a:defRPr sz="22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file view of a red Ducati motorcycle"/>
          <p:cNvSpPr/>
          <p:nvPr>
            <p:ph type="pic" idx="21"/>
          </p:nvPr>
        </p:nvSpPr>
        <p:spPr>
          <a:xfrm>
            <a:off x="4818107" y="-946547"/>
            <a:ext cx="14611141" cy="1093685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4833937" y="9715500"/>
            <a:ext cx="14716126" cy="1803797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548062" y="4572000"/>
            <a:ext cx="17287876" cy="455414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ont view of a red Ducati motorcycle"/>
          <p:cNvSpPr/>
          <p:nvPr>
            <p:ph type="pic" sz="half" idx="21"/>
          </p:nvPr>
        </p:nvSpPr>
        <p:spPr>
          <a:xfrm>
            <a:off x="10573650" y="1946671"/>
            <a:ext cx="11070581" cy="98405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3548062" y="1428750"/>
            <a:ext cx="8286751" cy="5464969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3548062" y="6875859"/>
            <a:ext cx="8286751" cy="546497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724452" indent="-724452">
              <a:lnSpc>
                <a:spcPct val="120000"/>
              </a:lnSpc>
              <a:spcBef>
                <a:spcPts val="6400"/>
              </a:spcBef>
              <a:defRPr sz="6400"/>
            </a:lvl1pPr>
            <a:lvl2pPr marL="1245152" indent="-724452">
              <a:lnSpc>
                <a:spcPct val="120000"/>
              </a:lnSpc>
              <a:spcBef>
                <a:spcPts val="6400"/>
              </a:spcBef>
              <a:defRPr sz="6400"/>
            </a:lvl2pPr>
            <a:lvl3pPr marL="1765852" indent="-724452">
              <a:lnSpc>
                <a:spcPct val="120000"/>
              </a:lnSpc>
              <a:spcBef>
                <a:spcPts val="6400"/>
              </a:spcBef>
              <a:defRPr sz="6400"/>
            </a:lvl3pPr>
            <a:lvl4pPr marL="2286552" indent="-724452">
              <a:lnSpc>
                <a:spcPct val="120000"/>
              </a:lnSpc>
              <a:spcBef>
                <a:spcPts val="6400"/>
              </a:spcBef>
              <a:defRPr sz="6400"/>
            </a:lvl4pPr>
            <a:lvl5pPr marL="2807252" indent="-724452">
              <a:lnSpc>
                <a:spcPct val="120000"/>
              </a:lnSpc>
              <a:spcBef>
                <a:spcPts val="64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ont view of a red Ducati motorcycle"/>
          <p:cNvSpPr/>
          <p:nvPr>
            <p:ph type="pic" sz="half" idx="21"/>
          </p:nvPr>
        </p:nvSpPr>
        <p:spPr>
          <a:xfrm>
            <a:off x="10772754" y="3857625"/>
            <a:ext cx="11094757" cy="986200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3548062" y="3839765"/>
            <a:ext cx="8286751" cy="885825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4119562" y="1071562"/>
            <a:ext cx="16127017" cy="11555017"/>
          </a:xfrm>
          <a:prstGeom prst="rect">
            <a:avLst/>
          </a:prstGeom>
        </p:spPr>
        <p:txBody>
          <a:bodyPr/>
          <a:lstStyle>
            <a:lvl1pPr marL="724452" indent="-724452">
              <a:lnSpc>
                <a:spcPct val="120000"/>
              </a:lnSpc>
              <a:spcBef>
                <a:spcPts val="6400"/>
              </a:spcBef>
              <a:defRPr sz="6400"/>
            </a:lvl1pPr>
            <a:lvl2pPr marL="1245152" indent="-724452">
              <a:lnSpc>
                <a:spcPct val="120000"/>
              </a:lnSpc>
              <a:spcBef>
                <a:spcPts val="6400"/>
              </a:spcBef>
              <a:defRPr sz="6400"/>
            </a:lvl2pPr>
            <a:lvl3pPr marL="1765852" indent="-724452">
              <a:lnSpc>
                <a:spcPct val="120000"/>
              </a:lnSpc>
              <a:spcBef>
                <a:spcPts val="6400"/>
              </a:spcBef>
              <a:defRPr sz="6400"/>
            </a:lvl3pPr>
            <a:lvl4pPr marL="2286552" indent="-724452">
              <a:lnSpc>
                <a:spcPct val="120000"/>
              </a:lnSpc>
              <a:spcBef>
                <a:spcPts val="6400"/>
              </a:spcBef>
              <a:defRPr sz="6400"/>
            </a:lvl4pPr>
            <a:lvl5pPr marL="2807252" indent="-724452">
              <a:lnSpc>
                <a:spcPct val="120000"/>
              </a:lnSpc>
              <a:spcBef>
                <a:spcPts val="64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lose-up of Ducati motorcycle engine components"/>
          <p:cNvSpPr/>
          <p:nvPr>
            <p:ph type="pic" sz="quarter" idx="21"/>
          </p:nvPr>
        </p:nvSpPr>
        <p:spPr>
          <a:xfrm>
            <a:off x="12420112" y="6983015"/>
            <a:ext cx="8161735" cy="611189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Close-up of Ducati motorcycle gas cap"/>
          <p:cNvSpPr/>
          <p:nvPr>
            <p:ph type="pic" sz="quarter" idx="22"/>
          </p:nvPr>
        </p:nvSpPr>
        <p:spPr>
          <a:xfrm>
            <a:off x="12424171" y="625078"/>
            <a:ext cx="8161736" cy="61118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Black and white photo of Ducati motorcycle engine components"/>
          <p:cNvSpPr/>
          <p:nvPr>
            <p:ph type="pic" idx="23"/>
          </p:nvPr>
        </p:nvSpPr>
        <p:spPr>
          <a:xfrm>
            <a:off x="1726743" y="678656"/>
            <a:ext cx="11243383" cy="150210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48062" y="357187"/>
            <a:ext cx="17287876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48062" y="3839765"/>
            <a:ext cx="17287876" cy="8858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2882" y="13038931"/>
            <a:ext cx="460376" cy="4984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 anchor="b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535353"/>
          </a:solidFill>
          <a:uFillTx/>
          <a:latin typeface="+mj-lt"/>
          <a:ea typeface="+mj-ea"/>
          <a:cs typeface="+mj-cs"/>
          <a:sym typeface="Avenir Next Regular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535353"/>
          </a:solidFill>
          <a:uFillTx/>
          <a:latin typeface="+mj-lt"/>
          <a:ea typeface="+mj-ea"/>
          <a:cs typeface="+mj-cs"/>
          <a:sym typeface="Avenir Next Regular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535353"/>
          </a:solidFill>
          <a:uFillTx/>
          <a:latin typeface="+mj-lt"/>
          <a:ea typeface="+mj-ea"/>
          <a:cs typeface="+mj-cs"/>
          <a:sym typeface="Avenir Next Regular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535353"/>
          </a:solidFill>
          <a:uFillTx/>
          <a:latin typeface="+mj-lt"/>
          <a:ea typeface="+mj-ea"/>
          <a:cs typeface="+mj-cs"/>
          <a:sym typeface="Avenir Next Regular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535353"/>
          </a:solidFill>
          <a:uFillTx/>
          <a:latin typeface="+mj-lt"/>
          <a:ea typeface="+mj-ea"/>
          <a:cs typeface="+mj-cs"/>
          <a:sym typeface="Avenir Next Regular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535353"/>
          </a:solidFill>
          <a:uFillTx/>
          <a:latin typeface="+mj-lt"/>
          <a:ea typeface="+mj-ea"/>
          <a:cs typeface="+mj-cs"/>
          <a:sym typeface="Avenir Next Regular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535353"/>
          </a:solidFill>
          <a:uFillTx/>
          <a:latin typeface="+mj-lt"/>
          <a:ea typeface="+mj-ea"/>
          <a:cs typeface="+mj-cs"/>
          <a:sym typeface="Avenir Next Regular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535353"/>
          </a:solidFill>
          <a:uFillTx/>
          <a:latin typeface="+mj-lt"/>
          <a:ea typeface="+mj-ea"/>
          <a:cs typeface="+mj-cs"/>
          <a:sym typeface="Avenir Next Regular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535353"/>
          </a:solidFill>
          <a:uFillTx/>
          <a:latin typeface="+mj-lt"/>
          <a:ea typeface="+mj-ea"/>
          <a:cs typeface="+mj-cs"/>
          <a:sym typeface="Avenir Next Regular"/>
        </a:defRPr>
      </a:lvl9pPr>
    </p:titleStyle>
    <p:bodyStyle>
      <a:lvl1pPr marL="590884" marR="0" indent="-590884" algn="l" defTabSz="821531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1022684" marR="0" indent="-590884" algn="l" defTabSz="821531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454484" marR="0" indent="-590884" algn="l" defTabSz="821531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886284" marR="0" indent="-590884" algn="l" defTabSz="821531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318084" marR="0" indent="-590884" algn="l" defTabSz="821531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749884" marR="0" indent="-590884" algn="l" defTabSz="821531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181684" marR="0" indent="-590884" algn="l" defTabSz="821531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613484" marR="0" indent="-590884" algn="l" defTabSz="821531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4045284" marR="0" indent="-590884" algn="l" defTabSz="821531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Relationship Id="rId3" Type="http://schemas.openxmlformats.org/officeDocument/2006/relationships/hyperlink" Target="https://doi.org/10.5281/zenodo.3332807" TargetMode="Externa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"/><Relationship Id="rId3" Type="http://schemas.openxmlformats.org/officeDocument/2006/relationships/image" Target="../media/image4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7.tif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doi.org/10.5281/zenodo.3332807" TargetMode="Externa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doi.org/10.5281/zenodo.3332807" TargetMode="Externa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i.org/10.5281/zenodo.3332807" TargetMode="External"/><Relationship Id="rId3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etting credit for sharing your data (Part I):…"/>
          <p:cNvSpPr txBox="1"/>
          <p:nvPr>
            <p:ph type="ctrTitle"/>
          </p:nvPr>
        </p:nvSpPr>
        <p:spPr>
          <a:xfrm>
            <a:off x="1600589" y="2946858"/>
            <a:ext cx="21182822" cy="4409197"/>
          </a:xfrm>
          <a:prstGeom prst="rect">
            <a:avLst/>
          </a:prstGeom>
        </p:spPr>
        <p:txBody>
          <a:bodyPr/>
          <a:lstStyle/>
          <a:p>
            <a:pPr defTabSz="681870">
              <a:defRPr sz="8300"/>
            </a:pPr>
            <a:r>
              <a:t>Getting credit for sharing your data (Part I): </a:t>
            </a:r>
          </a:p>
          <a:p>
            <a:pPr defTabSz="681870">
              <a:defRPr sz="8300"/>
            </a:pPr>
            <a:r>
              <a:t>Good enough data management practices</a:t>
            </a:r>
          </a:p>
        </p:txBody>
      </p:sp>
      <p:sp>
        <p:nvSpPr>
          <p:cNvPr id="129" name="Alaina Pearce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Alaina Pearce</a:t>
            </a:r>
          </a:p>
        </p:txBody>
      </p:sp>
      <p:sp>
        <p:nvSpPr>
          <p:cNvPr id="130" name="Open Science Bootcamp 2025"/>
          <p:cNvSpPr txBox="1"/>
          <p:nvPr/>
        </p:nvSpPr>
        <p:spPr>
          <a:xfrm>
            <a:off x="18023310" y="12776082"/>
            <a:ext cx="6318133" cy="868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algn="r">
              <a:buClr>
                <a:srgbClr val="535353"/>
              </a:buClr>
              <a:defRPr sz="3000"/>
            </a:lvl1pPr>
          </a:lstStyle>
          <a:p>
            <a:pPr/>
            <a:r>
              <a:t>Open Science Bootcamp 2025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5601" y="2735212"/>
            <a:ext cx="17332798" cy="10279106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Data Tsunami"/>
          <p:cNvSpPr txBox="1"/>
          <p:nvPr>
            <p:ph type="title"/>
          </p:nvPr>
        </p:nvSpPr>
        <p:spPr>
          <a:xfrm>
            <a:off x="4833937" y="800100"/>
            <a:ext cx="14716126" cy="1803797"/>
          </a:xfrm>
          <a:prstGeom prst="rect">
            <a:avLst/>
          </a:prstGeom>
        </p:spPr>
        <p:txBody>
          <a:bodyPr/>
          <a:lstStyle>
            <a:lvl1pPr defTabSz="788669">
              <a:defRPr sz="9600"/>
            </a:lvl1pPr>
          </a:lstStyle>
          <a:p>
            <a:pPr/>
            <a:r>
              <a:t>Data Tsunami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85746" y="6102759"/>
            <a:ext cx="11381999" cy="6402375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The Turing Way project illustration by Scriberia. Used under a CC-BY 4.0 license. DOI: 10.5281/zenodo.3332807."/>
          <p:cNvSpPr txBox="1"/>
          <p:nvPr/>
        </p:nvSpPr>
        <p:spPr>
          <a:xfrm>
            <a:off x="12150811" y="12765266"/>
            <a:ext cx="11651870" cy="415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642937">
              <a:defRPr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i="1"/>
              <a:t>The Turing Way</a:t>
            </a:r>
            <a:r>
              <a:t> project illustration by Scriberia. Used under a CC-BY 4.0 license. DOI: </a:t>
            </a:r>
            <a:r>
              <a:rPr>
                <a:solidFill>
                  <a:srgbClr val="0071BC"/>
                </a:solidFill>
                <a:hlinkClick r:id="rId3" invalidUrl="" action="" tgtFrame="" tooltip="" history="1" highlightClick="0" endSnd="0"/>
              </a:rPr>
              <a:t>10.5281/zenodo.3332807</a:t>
            </a:r>
            <a:r>
              <a:t>.</a:t>
            </a:r>
          </a:p>
        </p:txBody>
      </p:sp>
      <p:sp>
        <p:nvSpPr>
          <p:cNvPr id="195" name="2. Create a Central Hub"/>
          <p:cNvSpPr txBox="1"/>
          <p:nvPr>
            <p:ph type="title"/>
          </p:nvPr>
        </p:nvSpPr>
        <p:spPr>
          <a:xfrm>
            <a:off x="4833937" y="802815"/>
            <a:ext cx="14716126" cy="1803797"/>
          </a:xfrm>
          <a:prstGeom prst="rect">
            <a:avLst/>
          </a:prstGeom>
        </p:spPr>
        <p:txBody>
          <a:bodyPr/>
          <a:lstStyle>
            <a:lvl1pPr defTabSz="788669">
              <a:defRPr sz="9600"/>
            </a:lvl1pPr>
          </a:lstStyle>
          <a:p>
            <a:pPr/>
            <a:r>
              <a:t>2. Create a Central Hub</a:t>
            </a:r>
          </a:p>
        </p:txBody>
      </p:sp>
      <p:sp>
        <p:nvSpPr>
          <p:cNvPr id="196" name="Goals:…"/>
          <p:cNvSpPr txBox="1"/>
          <p:nvPr/>
        </p:nvSpPr>
        <p:spPr>
          <a:xfrm>
            <a:off x="804996" y="3406599"/>
            <a:ext cx="13170650" cy="3762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/>
            <a:r>
              <a:t>Goals: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Identify file/contents in a clear way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Have a consistent approach across projects and collaborators 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Should be meaningful but brief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reate a Central Hub"/>
          <p:cNvSpPr txBox="1"/>
          <p:nvPr>
            <p:ph type="title"/>
          </p:nvPr>
        </p:nvSpPr>
        <p:spPr>
          <a:xfrm>
            <a:off x="4833937" y="802815"/>
            <a:ext cx="14716126" cy="1803797"/>
          </a:xfrm>
          <a:prstGeom prst="rect">
            <a:avLst/>
          </a:prstGeom>
        </p:spPr>
        <p:txBody>
          <a:bodyPr/>
          <a:lstStyle>
            <a:lvl1pPr defTabSz="788669">
              <a:defRPr sz="9600"/>
            </a:lvl1pPr>
          </a:lstStyle>
          <a:p>
            <a:pPr/>
            <a:r>
              <a:t>Create a Central Hub</a:t>
            </a:r>
          </a:p>
        </p:txBody>
      </p:sp>
      <p:pic>
        <p:nvPicPr>
          <p:cNvPr id="1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63265" y="5238750"/>
            <a:ext cx="4610101" cy="3238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11857" y="4535866"/>
            <a:ext cx="4191001" cy="7188201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Create a directory for each project…"/>
          <p:cNvSpPr txBox="1"/>
          <p:nvPr/>
        </p:nvSpPr>
        <p:spPr>
          <a:xfrm>
            <a:off x="1076415" y="4976812"/>
            <a:ext cx="12007359" cy="448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Create a directory for each project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Use a consistent structure 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Separate data management from project management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Keep subfolder categories narrow to limit number of files in each one</a:t>
            </a:r>
          </a:p>
        </p:txBody>
      </p:sp>
      <p:sp>
        <p:nvSpPr>
          <p:cNvPr id="202" name="Directory Structures: organization of files into a hierarchical structure"/>
          <p:cNvSpPr txBox="1"/>
          <p:nvPr/>
        </p:nvSpPr>
        <p:spPr>
          <a:xfrm>
            <a:off x="3510396" y="3266094"/>
            <a:ext cx="17363208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algn="l"/>
            <a:r>
              <a:t>Directory Structures: organization of files into a hierarchical structure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2. Create a Central Hub"/>
          <p:cNvSpPr txBox="1"/>
          <p:nvPr>
            <p:ph type="title"/>
          </p:nvPr>
        </p:nvSpPr>
        <p:spPr>
          <a:xfrm>
            <a:off x="4833937" y="802815"/>
            <a:ext cx="14716126" cy="1803797"/>
          </a:xfrm>
          <a:prstGeom prst="rect">
            <a:avLst/>
          </a:prstGeom>
        </p:spPr>
        <p:txBody>
          <a:bodyPr/>
          <a:lstStyle>
            <a:lvl1pPr defTabSz="788669">
              <a:defRPr sz="9600"/>
            </a:lvl1pPr>
          </a:lstStyle>
          <a:p>
            <a:pPr/>
            <a:r>
              <a:t>2. Create a Central Hub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15012" b="0"/>
          <a:stretch>
            <a:fillRect/>
          </a:stretch>
        </p:blipFill>
        <p:spPr>
          <a:xfrm>
            <a:off x="6241256" y="4792351"/>
            <a:ext cx="11901667" cy="2961649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Directory Structures: organization of files into a hierarchical structure"/>
          <p:cNvSpPr txBox="1"/>
          <p:nvPr/>
        </p:nvSpPr>
        <p:spPr>
          <a:xfrm>
            <a:off x="3510396" y="3266094"/>
            <a:ext cx="17363208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algn="l"/>
            <a:r>
              <a:t>Directory Structures: organization of files into a hierarchical structure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2. Create a Central Hub"/>
          <p:cNvSpPr txBox="1"/>
          <p:nvPr>
            <p:ph type="title"/>
          </p:nvPr>
        </p:nvSpPr>
        <p:spPr>
          <a:xfrm>
            <a:off x="4833937" y="802815"/>
            <a:ext cx="14716126" cy="1803797"/>
          </a:xfrm>
          <a:prstGeom prst="rect">
            <a:avLst/>
          </a:prstGeom>
        </p:spPr>
        <p:txBody>
          <a:bodyPr/>
          <a:lstStyle>
            <a:lvl1pPr defTabSz="788669">
              <a:defRPr sz="9600"/>
            </a:lvl1pPr>
          </a:lstStyle>
          <a:p>
            <a:pPr/>
            <a:r>
              <a:t>2. Create a Central Hub</a:t>
            </a:r>
          </a:p>
        </p:txBody>
      </p:sp>
      <p:sp>
        <p:nvSpPr>
          <p:cNvPr id="209" name="Directory Structures: organization of files into a hierarchical structure"/>
          <p:cNvSpPr txBox="1"/>
          <p:nvPr/>
        </p:nvSpPr>
        <p:spPr>
          <a:xfrm>
            <a:off x="3510396" y="3266094"/>
            <a:ext cx="17363208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algn="l"/>
            <a:r>
              <a:t>Directory Structures: organization of files into a hierarchical structure</a:t>
            </a:r>
          </a:p>
        </p:txBody>
      </p:sp>
      <p:pic>
        <p:nvPicPr>
          <p:cNvPr id="21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15012" b="0"/>
          <a:stretch>
            <a:fillRect/>
          </a:stretch>
        </p:blipFill>
        <p:spPr>
          <a:xfrm>
            <a:off x="6241256" y="4792351"/>
            <a:ext cx="11901667" cy="2961649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What makes this ‘Open’?…"/>
          <p:cNvSpPr txBox="1"/>
          <p:nvPr/>
        </p:nvSpPr>
        <p:spPr>
          <a:xfrm>
            <a:off x="6806154" y="8413315"/>
            <a:ext cx="10771691" cy="4143376"/>
          </a:xfrm>
          <a:prstGeom prst="rect">
            <a:avLst/>
          </a:prstGeom>
          <a:solidFill>
            <a:schemeClr val="accent1">
              <a:hueOff val="-78595"/>
              <a:satOff val="12505"/>
              <a:lumOff val="138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>
              <a:spcBef>
                <a:spcPts val="3000"/>
              </a:spcBef>
            </a:pPr>
            <a:r>
              <a:t>What makes this ‘Open’?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Easy to find data, code, protocol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Consistent (at least within lab)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Bigger Lift: match field standards (e.g. , BIDS, MIxS)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43009" y="3152508"/>
            <a:ext cx="5778196" cy="8807984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Goals:…"/>
          <p:cNvSpPr txBox="1"/>
          <p:nvPr/>
        </p:nvSpPr>
        <p:spPr>
          <a:xfrm>
            <a:off x="1724333" y="3382117"/>
            <a:ext cx="13170649" cy="3762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/>
            <a:r>
              <a:t>Goals: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Identify file/contents in a clear way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Have a consistent approach across projects and collaborators 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Should be meaningful but brief</a:t>
            </a:r>
          </a:p>
        </p:txBody>
      </p:sp>
      <p:sp>
        <p:nvSpPr>
          <p:cNvPr id="215" name="3. Use Meaningful Names"/>
          <p:cNvSpPr txBox="1"/>
          <p:nvPr>
            <p:ph type="title"/>
          </p:nvPr>
        </p:nvSpPr>
        <p:spPr>
          <a:xfrm>
            <a:off x="4833937" y="802815"/>
            <a:ext cx="14716126" cy="1803797"/>
          </a:xfrm>
          <a:prstGeom prst="rect">
            <a:avLst/>
          </a:prstGeom>
        </p:spPr>
        <p:txBody>
          <a:bodyPr/>
          <a:lstStyle>
            <a:lvl1pPr defTabSz="788669">
              <a:defRPr sz="9600"/>
            </a:lvl1pPr>
          </a:lstStyle>
          <a:p>
            <a:pPr/>
            <a:r>
              <a:t>3. Use Meaningful Names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67491" y="4156267"/>
            <a:ext cx="5778196" cy="8807984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3. Use Meaningful Names"/>
          <p:cNvSpPr txBox="1"/>
          <p:nvPr>
            <p:ph type="title"/>
          </p:nvPr>
        </p:nvSpPr>
        <p:spPr>
          <a:xfrm>
            <a:off x="4833937" y="802815"/>
            <a:ext cx="14716126" cy="1803797"/>
          </a:xfrm>
          <a:prstGeom prst="rect">
            <a:avLst/>
          </a:prstGeom>
        </p:spPr>
        <p:txBody>
          <a:bodyPr/>
          <a:lstStyle>
            <a:lvl1pPr defTabSz="788669">
              <a:defRPr sz="9600"/>
            </a:lvl1pPr>
          </a:lstStyle>
          <a:p>
            <a:pPr/>
            <a:r>
              <a:t>3. Use Meaningful Names</a:t>
            </a:r>
          </a:p>
        </p:txBody>
      </p:sp>
      <p:sp>
        <p:nvSpPr>
          <p:cNvPr id="219" name="Human Readable: names should clearly describe content in the simplest way possible (e.g., ‘code’,  ‘data’)…"/>
          <p:cNvSpPr txBox="1"/>
          <p:nvPr/>
        </p:nvSpPr>
        <p:spPr>
          <a:xfrm>
            <a:off x="874057" y="4296674"/>
            <a:ext cx="14074246" cy="5502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Human Readable: names should clearly describe content in the simplest way possible (e.g., ‘code’,  ‘data’)</a:t>
            </a:r>
          </a:p>
          <a:p>
            <a:pPr algn="l">
              <a:defRPr sz="2000"/>
            </a:pP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Computer Readable: ability of a computer to parse a name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Use ‘-‘ or ‘_’ in place of spaces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No special characters (e.g, ‘&amp;’, ‘#’, ‘^’, etc)</a:t>
            </a:r>
          </a:p>
        </p:txBody>
      </p:sp>
      <p:sp>
        <p:nvSpPr>
          <p:cNvPr id="220" name="Leverage filenames to help you manage complex projects"/>
          <p:cNvSpPr txBox="1"/>
          <p:nvPr/>
        </p:nvSpPr>
        <p:spPr>
          <a:xfrm>
            <a:off x="5047356" y="2825157"/>
            <a:ext cx="14514080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algn="l"/>
            <a:r>
              <a:t>Leverage filenames to help you manage complex projects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3. Use Meaningful Names"/>
          <p:cNvSpPr txBox="1"/>
          <p:nvPr>
            <p:ph type="title"/>
          </p:nvPr>
        </p:nvSpPr>
        <p:spPr>
          <a:xfrm>
            <a:off x="4833937" y="802815"/>
            <a:ext cx="14716126" cy="1803797"/>
          </a:xfrm>
          <a:prstGeom prst="rect">
            <a:avLst/>
          </a:prstGeom>
        </p:spPr>
        <p:txBody>
          <a:bodyPr/>
          <a:lstStyle>
            <a:lvl1pPr defTabSz="788669">
              <a:defRPr sz="9600"/>
            </a:lvl1pPr>
          </a:lstStyle>
          <a:p>
            <a:pPr/>
            <a:r>
              <a:t>3. Use Meaningful Names</a:t>
            </a:r>
          </a:p>
        </p:txBody>
      </p:sp>
      <p:sp>
        <p:nvSpPr>
          <p:cNvPr id="223" name="Human Readable: names should clearly describe content in the simplest way possible (e.g., ‘code’,  ‘data’)…"/>
          <p:cNvSpPr txBox="1"/>
          <p:nvPr/>
        </p:nvSpPr>
        <p:spPr>
          <a:xfrm>
            <a:off x="874057" y="4296674"/>
            <a:ext cx="14074246" cy="796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Human Readable: names should clearly describe content in the simplest way possible (e.g., ‘code’,  ‘data’)</a:t>
            </a:r>
          </a:p>
          <a:p>
            <a:pPr algn="l">
              <a:defRPr sz="2000"/>
            </a:pP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Computer Readable: ability of a computer to parse a name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Use ‘-‘ or ‘_’ in place of spaces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No special characters (e.g, ‘&amp;’, ‘#’, ‘^’, etc)</a:t>
            </a:r>
          </a:p>
          <a:p>
            <a:pPr algn="l">
              <a:defRPr sz="2000"/>
            </a:pP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Sortable: help you find what you need in the future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Dates:  YYYY-MM-DD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Study IDs: Pad with zeros</a:t>
            </a:r>
          </a:p>
        </p:txBody>
      </p:sp>
      <p:sp>
        <p:nvSpPr>
          <p:cNvPr id="224" name="Leverage filenames to help you manage complex projects"/>
          <p:cNvSpPr txBox="1"/>
          <p:nvPr/>
        </p:nvSpPr>
        <p:spPr>
          <a:xfrm>
            <a:off x="5047356" y="2825157"/>
            <a:ext cx="14514080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algn="l"/>
            <a:r>
              <a:t>Leverage filenames to help you manage complex projects</a:t>
            </a:r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04873" y="6591300"/>
            <a:ext cx="2146301" cy="434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77429" y="6546850"/>
            <a:ext cx="2120901" cy="4432300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Line"/>
          <p:cNvSpPr/>
          <p:nvPr/>
        </p:nvSpPr>
        <p:spPr>
          <a:xfrm>
            <a:off x="18913586" y="8763000"/>
            <a:ext cx="1601431" cy="0"/>
          </a:xfrm>
          <a:prstGeom prst="line">
            <a:avLst/>
          </a:prstGeom>
          <a:ln w="101600">
            <a:solidFill>
              <a:srgbClr val="5A5F5E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Do NOT Use…"/>
          <p:cNvSpPr txBox="1"/>
          <p:nvPr/>
        </p:nvSpPr>
        <p:spPr>
          <a:xfrm>
            <a:off x="1665949" y="4947654"/>
            <a:ext cx="10058401" cy="450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/>
            <a:r>
              <a:t> Do 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NOT</a:t>
            </a:r>
            <a:r>
              <a:t> Use</a:t>
            </a:r>
          </a:p>
          <a:p>
            <a:pPr lvl="1"/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Spaces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Periods (except for file extensions)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Other special characters (&amp;, *, ^, etc)</a:t>
            </a:r>
          </a:p>
        </p:txBody>
      </p:sp>
      <p:sp>
        <p:nvSpPr>
          <p:cNvPr id="230" name="DO Use…"/>
          <p:cNvSpPr txBox="1"/>
          <p:nvPr/>
        </p:nvSpPr>
        <p:spPr>
          <a:xfrm>
            <a:off x="12657794" y="4943977"/>
            <a:ext cx="10060258" cy="450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/>
            <a:r>
              <a:rPr b="1">
                <a:latin typeface="Gill Sans"/>
                <a:ea typeface="Gill Sans"/>
                <a:cs typeface="Gill Sans"/>
                <a:sym typeface="Gill Sans"/>
              </a:rPr>
              <a:t>DO</a:t>
            </a:r>
            <a:r>
              <a:t> Use</a:t>
            </a:r>
          </a:p>
          <a:p>
            <a:pPr lvl="1"/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rPr u="sng"/>
              <a:t>C</a:t>
            </a:r>
            <a:r>
              <a:t>amel</a:t>
            </a:r>
            <a:r>
              <a:rPr u="sng"/>
              <a:t>C</a:t>
            </a:r>
            <a:r>
              <a:t>ase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snake_case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YYYYMMDD date format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Pad numbers with zeros (e.g., 001)</a:t>
            </a:r>
          </a:p>
        </p:txBody>
      </p:sp>
      <p:sp>
        <p:nvSpPr>
          <p:cNvPr id="231" name="3. Use Meaningful Names"/>
          <p:cNvSpPr txBox="1"/>
          <p:nvPr>
            <p:ph type="title"/>
          </p:nvPr>
        </p:nvSpPr>
        <p:spPr>
          <a:xfrm>
            <a:off x="4833937" y="802815"/>
            <a:ext cx="14716126" cy="1803797"/>
          </a:xfrm>
          <a:prstGeom prst="rect">
            <a:avLst/>
          </a:prstGeom>
        </p:spPr>
        <p:txBody>
          <a:bodyPr/>
          <a:lstStyle>
            <a:lvl1pPr defTabSz="788669">
              <a:defRPr sz="9600"/>
            </a:lvl1pPr>
          </a:lstStyle>
          <a:p>
            <a:pPr/>
            <a:r>
              <a:t>3. Use Meaningful Names</a:t>
            </a:r>
          </a:p>
        </p:txBody>
      </p:sp>
      <p:sp>
        <p:nvSpPr>
          <p:cNvPr id="232" name="Leverage filenames to help you manage complex projects"/>
          <p:cNvSpPr txBox="1"/>
          <p:nvPr/>
        </p:nvSpPr>
        <p:spPr>
          <a:xfrm>
            <a:off x="5047356" y="2825157"/>
            <a:ext cx="14514080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algn="l"/>
            <a:r>
              <a:t>Leverage filenames to help you manage complex projects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Key-Value Pairs in the Brain Imaging Data Structure (BIDS):…"/>
          <p:cNvSpPr txBox="1"/>
          <p:nvPr>
            <p:ph type="title"/>
          </p:nvPr>
        </p:nvSpPr>
        <p:spPr>
          <a:xfrm>
            <a:off x="627236" y="5699509"/>
            <a:ext cx="10591782" cy="4483985"/>
          </a:xfrm>
          <a:prstGeom prst="rect">
            <a:avLst/>
          </a:prstGeom>
        </p:spPr>
        <p:txBody>
          <a:bodyPr/>
          <a:lstStyle/>
          <a:p>
            <a:pPr>
              <a:defRPr sz="5000">
                <a:latin typeface="+mn-lt"/>
                <a:ea typeface="+mn-ea"/>
                <a:cs typeface="+mn-cs"/>
                <a:sym typeface="Gill Sans Light"/>
              </a:defRPr>
            </a:pPr>
            <a:r>
              <a:t>Key-Value Pairs in the Brain Imaging Data Structure (BIDS):</a:t>
            </a:r>
          </a:p>
          <a:p>
            <a:pPr>
              <a:defRPr sz="5000">
                <a:latin typeface="+mn-lt"/>
                <a:ea typeface="+mn-ea"/>
                <a:cs typeface="+mn-cs"/>
                <a:sym typeface="Gill Sans Light"/>
              </a:defRPr>
            </a:pPr>
          </a:p>
          <a:p>
            <a:pPr lvl="1" marL="533400" indent="-533400" algn="l">
              <a:buSzPct val="100000"/>
              <a:defRPr sz="4000">
                <a:latin typeface="+mn-lt"/>
                <a:ea typeface="+mn-ea"/>
                <a:cs typeface="+mn-cs"/>
                <a:sym typeface="Gill Sans Light"/>
              </a:defRPr>
            </a:pPr>
            <a:r>
              <a:t>sub-035_task-memory_events.txt</a:t>
            </a:r>
          </a:p>
          <a:p>
            <a:pPr lvl="1" marL="533400" indent="-533400" algn="l">
              <a:buSzPct val="100000"/>
              <a:defRPr sz="4000">
                <a:latin typeface="+mn-lt"/>
                <a:ea typeface="+mn-ea"/>
                <a:cs typeface="+mn-cs"/>
                <a:sym typeface="Gill Sans Light"/>
              </a:defRPr>
            </a:pPr>
            <a:r>
              <a:t>sub-035_ses-2_task-memory_events.txt</a:t>
            </a:r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15895" y="5371798"/>
            <a:ext cx="12634375" cy="5139407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https://bids-standard.github.io/bids-starter-kit/folders_and_files/files.html"/>
          <p:cNvSpPr txBox="1"/>
          <p:nvPr/>
        </p:nvSpPr>
        <p:spPr>
          <a:xfrm>
            <a:off x="211514" y="13018755"/>
            <a:ext cx="13335815" cy="57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 algn="l">
              <a:defRPr sz="3000"/>
            </a:pPr>
            <a:r>
              <a:t>https://bids-standard.github.io/bids-starter-kit/folders_and_files/files.html</a:t>
            </a:r>
          </a:p>
        </p:txBody>
      </p:sp>
      <p:sp>
        <p:nvSpPr>
          <p:cNvPr id="237" name="3. Use Meaningful Names"/>
          <p:cNvSpPr txBox="1"/>
          <p:nvPr/>
        </p:nvSpPr>
        <p:spPr>
          <a:xfrm>
            <a:off x="4833937" y="802815"/>
            <a:ext cx="14716126" cy="1803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788669">
              <a:defRPr sz="9600">
                <a:latin typeface="+mj-lt"/>
                <a:ea typeface="+mj-ea"/>
                <a:cs typeface="+mj-cs"/>
                <a:sym typeface="Avenir Next Regular"/>
              </a:defRPr>
            </a:lvl1pPr>
          </a:lstStyle>
          <a:p>
            <a:pPr/>
            <a:r>
              <a:t>3. Use Meaningful Names</a:t>
            </a:r>
          </a:p>
        </p:txBody>
      </p:sp>
      <p:sp>
        <p:nvSpPr>
          <p:cNvPr id="238" name="Leverage filenames to help you manage complex projects"/>
          <p:cNvSpPr txBox="1"/>
          <p:nvPr/>
        </p:nvSpPr>
        <p:spPr>
          <a:xfrm>
            <a:off x="5047356" y="2825157"/>
            <a:ext cx="14514080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algn="l"/>
            <a:r>
              <a:t>Leverage filenames to help you manage complex projects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roject vs Data Management"/>
          <p:cNvSpPr txBox="1"/>
          <p:nvPr>
            <p:ph type="title"/>
          </p:nvPr>
        </p:nvSpPr>
        <p:spPr>
          <a:xfrm>
            <a:off x="3682431" y="704887"/>
            <a:ext cx="17019138" cy="1803798"/>
          </a:xfrm>
          <a:prstGeom prst="rect">
            <a:avLst/>
          </a:prstGeom>
        </p:spPr>
        <p:txBody>
          <a:bodyPr/>
          <a:lstStyle/>
          <a:p>
            <a:pPr defTabSz="788669">
              <a:defRPr sz="9600"/>
            </a:pPr>
            <a:r>
              <a:t>Project </a:t>
            </a:r>
            <a:r>
              <a:t>vs</a:t>
            </a:r>
            <a:r>
              <a:t> Data Management</a:t>
            </a:r>
          </a:p>
        </p:txBody>
      </p:sp>
      <p:sp>
        <p:nvSpPr>
          <p:cNvPr id="133" name="Circle"/>
          <p:cNvSpPr/>
          <p:nvPr/>
        </p:nvSpPr>
        <p:spPr>
          <a:xfrm>
            <a:off x="5845825" y="3992084"/>
            <a:ext cx="7620001" cy="7620001"/>
          </a:xfrm>
          <a:prstGeom prst="ellipse">
            <a:avLst/>
          </a:prstGeom>
          <a:solidFill>
            <a:schemeClr val="accent3">
              <a:hueOff val="198700"/>
              <a:satOff val="21248"/>
              <a:lumOff val="1930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4" name="Circle"/>
          <p:cNvSpPr/>
          <p:nvPr/>
        </p:nvSpPr>
        <p:spPr>
          <a:xfrm>
            <a:off x="10918174" y="3992084"/>
            <a:ext cx="7620001" cy="762000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5" name="Shape"/>
          <p:cNvSpPr/>
          <p:nvPr/>
        </p:nvSpPr>
        <p:spPr>
          <a:xfrm>
            <a:off x="10918121" y="4959467"/>
            <a:ext cx="2547759" cy="5685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718" h="21600" fill="norm" stroke="1" extrusionOk="0">
                <a:moveTo>
                  <a:pt x="8359" y="0"/>
                </a:moveTo>
                <a:cubicBezTo>
                  <a:pt x="8007" y="182"/>
                  <a:pt x="7660" y="368"/>
                  <a:pt x="7322" y="564"/>
                </a:cubicBezTo>
                <a:cubicBezTo>
                  <a:pt x="-2441" y="6217"/>
                  <a:pt x="-2441" y="15383"/>
                  <a:pt x="7322" y="21036"/>
                </a:cubicBezTo>
                <a:cubicBezTo>
                  <a:pt x="7660" y="21232"/>
                  <a:pt x="8007" y="21418"/>
                  <a:pt x="8359" y="21600"/>
                </a:cubicBezTo>
                <a:cubicBezTo>
                  <a:pt x="8711" y="21418"/>
                  <a:pt x="9058" y="21232"/>
                  <a:pt x="9395" y="21036"/>
                </a:cubicBezTo>
                <a:cubicBezTo>
                  <a:pt x="19159" y="15383"/>
                  <a:pt x="19159" y="6217"/>
                  <a:pt x="9395" y="564"/>
                </a:cubicBezTo>
                <a:cubicBezTo>
                  <a:pt x="9058" y="368"/>
                  <a:pt x="8711" y="182"/>
                  <a:pt x="8359" y="0"/>
                </a:cubicBezTo>
                <a:close/>
              </a:path>
            </a:pathLst>
          </a:custGeom>
          <a:solidFill>
            <a:srgbClr val="A9B695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6" name="data sources &amp;…"/>
          <p:cNvSpPr txBox="1"/>
          <p:nvPr/>
        </p:nvSpPr>
        <p:spPr>
          <a:xfrm>
            <a:off x="7864151" y="4567658"/>
            <a:ext cx="3583348" cy="1336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228600" indent="-228600">
              <a:buSzPct val="100000"/>
              <a:buChar char="•"/>
              <a:defRPr sz="4100"/>
            </a:pPr>
            <a:r>
              <a:t>data sources &amp; </a:t>
            </a:r>
          </a:p>
          <a:p>
            <a:pPr>
              <a:defRPr sz="4100"/>
            </a:pPr>
            <a:r>
              <a:t>acquisitions</a:t>
            </a:r>
          </a:p>
        </p:txBody>
      </p:sp>
      <p:sp>
        <p:nvSpPr>
          <p:cNvPr id="137" name="data processing"/>
          <p:cNvSpPr txBox="1"/>
          <p:nvPr/>
        </p:nvSpPr>
        <p:spPr>
          <a:xfrm>
            <a:off x="6054619" y="7126249"/>
            <a:ext cx="3559195" cy="73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228600" indent="-228600">
              <a:buClr>
                <a:srgbClr val="535353"/>
              </a:buClr>
              <a:buSzPct val="100000"/>
              <a:buChar char="•"/>
              <a:defRPr sz="4100"/>
            </a:lvl1pPr>
          </a:lstStyle>
          <a:p>
            <a:pPr/>
            <a:r>
              <a:t>data processing</a:t>
            </a:r>
          </a:p>
        </p:txBody>
      </p:sp>
      <p:sp>
        <p:nvSpPr>
          <p:cNvPr id="138" name="data analysis"/>
          <p:cNvSpPr txBox="1"/>
          <p:nvPr/>
        </p:nvSpPr>
        <p:spPr>
          <a:xfrm>
            <a:off x="7704370" y="8002989"/>
            <a:ext cx="2903743" cy="73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228600" indent="-228600">
              <a:buSzPct val="100000"/>
              <a:buChar char="•"/>
              <a:defRPr sz="4100"/>
            </a:lvl1pPr>
          </a:lstStyle>
          <a:p>
            <a:pPr/>
            <a:r>
              <a:t>data analysis</a:t>
            </a:r>
          </a:p>
        </p:txBody>
      </p:sp>
      <p:sp>
        <p:nvSpPr>
          <p:cNvPr id="139" name="storage &amp; backups"/>
          <p:cNvSpPr txBox="1"/>
          <p:nvPr/>
        </p:nvSpPr>
        <p:spPr>
          <a:xfrm>
            <a:off x="6659294" y="6041297"/>
            <a:ext cx="4161508" cy="73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228600" indent="-228600">
              <a:buSzPct val="100000"/>
              <a:buChar char="•"/>
              <a:defRPr sz="4100"/>
            </a:lvl1pPr>
          </a:lstStyle>
          <a:p>
            <a:pPr/>
            <a:r>
              <a:t>storage &amp; backups</a:t>
            </a:r>
          </a:p>
        </p:txBody>
      </p:sp>
      <p:sp>
        <p:nvSpPr>
          <p:cNvPr id="140" name="data archiving"/>
          <p:cNvSpPr txBox="1"/>
          <p:nvPr/>
        </p:nvSpPr>
        <p:spPr>
          <a:xfrm>
            <a:off x="6238695" y="8879729"/>
            <a:ext cx="3191043" cy="73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228600" indent="-228600">
              <a:buSzPct val="100000"/>
              <a:buChar char="•"/>
              <a:defRPr sz="4100"/>
            </a:lvl1pPr>
          </a:lstStyle>
          <a:p>
            <a:pPr/>
            <a:r>
              <a:t>data archiving</a:t>
            </a:r>
          </a:p>
        </p:txBody>
      </p:sp>
      <p:sp>
        <p:nvSpPr>
          <p:cNvPr id="141" name="documentation…"/>
          <p:cNvSpPr txBox="1"/>
          <p:nvPr/>
        </p:nvSpPr>
        <p:spPr>
          <a:xfrm>
            <a:off x="7898856" y="9921683"/>
            <a:ext cx="3513939" cy="1336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228600" indent="-228600">
              <a:buSzPct val="100000"/>
              <a:buChar char="•"/>
              <a:defRPr sz="4100"/>
            </a:pPr>
            <a:r>
              <a:t>documentation</a:t>
            </a:r>
          </a:p>
          <a:p>
            <a:pPr>
              <a:defRPr sz="4100"/>
            </a:pPr>
            <a:r>
              <a:t>&amp; metadata</a:t>
            </a:r>
          </a:p>
        </p:txBody>
      </p:sp>
      <p:sp>
        <p:nvSpPr>
          <p:cNvPr id="142" name="methods &amp;…"/>
          <p:cNvSpPr txBox="1"/>
          <p:nvPr/>
        </p:nvSpPr>
        <p:spPr>
          <a:xfrm>
            <a:off x="14069725" y="6153704"/>
            <a:ext cx="2820858" cy="1336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228600" indent="-228600">
              <a:buSzPct val="100000"/>
              <a:buChar char="•"/>
              <a:defRPr sz="4100"/>
            </a:pPr>
            <a:r>
              <a:t>methods &amp; </a:t>
            </a:r>
          </a:p>
          <a:p>
            <a:pPr>
              <a:defRPr sz="4100"/>
            </a:pPr>
            <a:r>
              <a:t>protocols</a:t>
            </a:r>
          </a:p>
        </p:txBody>
      </p:sp>
      <p:sp>
        <p:nvSpPr>
          <p:cNvPr id="143" name="staffing &amp; training"/>
          <p:cNvSpPr txBox="1"/>
          <p:nvPr/>
        </p:nvSpPr>
        <p:spPr>
          <a:xfrm>
            <a:off x="13775942" y="7837775"/>
            <a:ext cx="3935481" cy="73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228600" indent="-228600">
              <a:buClr>
                <a:srgbClr val="535353"/>
              </a:buClr>
              <a:buSzPct val="100000"/>
              <a:buChar char="•"/>
              <a:defRPr sz="4100"/>
            </a:lvl1pPr>
          </a:lstStyle>
          <a:p>
            <a:pPr/>
            <a:r>
              <a:t>staffing &amp; training</a:t>
            </a:r>
          </a:p>
        </p:txBody>
      </p:sp>
      <p:sp>
        <p:nvSpPr>
          <p:cNvPr id="144" name="timeline/milestones"/>
          <p:cNvSpPr txBox="1"/>
          <p:nvPr/>
        </p:nvSpPr>
        <p:spPr>
          <a:xfrm>
            <a:off x="13563198" y="8879729"/>
            <a:ext cx="4327786" cy="73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228600" indent="-228600">
              <a:buSzPct val="100000"/>
              <a:buChar char="•"/>
              <a:defRPr sz="4100"/>
            </a:lvl1pPr>
          </a:lstStyle>
          <a:p>
            <a:pPr/>
            <a:r>
              <a:t>timeline/milestones</a:t>
            </a:r>
          </a:p>
        </p:txBody>
      </p:sp>
      <p:sp>
        <p:nvSpPr>
          <p:cNvPr id="145" name="equipment, tools,…"/>
          <p:cNvSpPr txBox="1"/>
          <p:nvPr/>
        </p:nvSpPr>
        <p:spPr>
          <a:xfrm>
            <a:off x="12970419" y="9921683"/>
            <a:ext cx="4006416" cy="1336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228600" indent="-228600">
              <a:buSzPct val="100000"/>
              <a:buChar char="•"/>
              <a:defRPr sz="4100"/>
            </a:pPr>
            <a:r>
              <a:t>equipment, tools, </a:t>
            </a:r>
          </a:p>
          <a:p>
            <a:pPr>
              <a:defRPr sz="4100"/>
            </a:pPr>
            <a:r>
              <a:t>software</a:t>
            </a:r>
          </a:p>
        </p:txBody>
      </p:sp>
      <p:sp>
        <p:nvSpPr>
          <p:cNvPr id="146" name="regulatory policies…"/>
          <p:cNvSpPr txBox="1"/>
          <p:nvPr/>
        </p:nvSpPr>
        <p:spPr>
          <a:xfrm>
            <a:off x="12831599" y="4658640"/>
            <a:ext cx="4284056" cy="1336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228600" indent="-228600">
              <a:buSzPct val="100000"/>
              <a:buChar char="•"/>
              <a:defRPr sz="4100"/>
            </a:pPr>
            <a:r>
              <a:t>regulatory policies </a:t>
            </a:r>
          </a:p>
          <a:p>
            <a:pPr>
              <a:defRPr sz="4100"/>
            </a:pPr>
            <a:r>
              <a:t>&amp; processes</a:t>
            </a:r>
          </a:p>
        </p:txBody>
      </p:sp>
      <p:sp>
        <p:nvSpPr>
          <p:cNvPr id="147" name="aims &amp;…"/>
          <p:cNvSpPr txBox="1"/>
          <p:nvPr/>
        </p:nvSpPr>
        <p:spPr>
          <a:xfrm>
            <a:off x="11226251" y="6330815"/>
            <a:ext cx="1931498" cy="1336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228600" indent="-228600">
              <a:buClr>
                <a:srgbClr val="535353"/>
              </a:buClr>
              <a:buSzPct val="100000"/>
              <a:buChar char="•"/>
              <a:defRPr sz="4100"/>
            </a:pPr>
            <a:r>
              <a:t>aims &amp; </a:t>
            </a:r>
          </a:p>
          <a:p>
            <a:pPr>
              <a:defRPr sz="4100"/>
            </a:pPr>
            <a:r>
              <a:t>purpose</a:t>
            </a:r>
          </a:p>
        </p:txBody>
      </p:sp>
      <p:sp>
        <p:nvSpPr>
          <p:cNvPr id="148" name="future…"/>
          <p:cNvSpPr txBox="1"/>
          <p:nvPr/>
        </p:nvSpPr>
        <p:spPr>
          <a:xfrm>
            <a:off x="11303923" y="8002989"/>
            <a:ext cx="1776154" cy="1336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228600" indent="-228600">
              <a:buClr>
                <a:srgbClr val="535353"/>
              </a:buClr>
              <a:buSzPct val="100000"/>
              <a:buChar char="•"/>
              <a:defRPr sz="4100"/>
            </a:pPr>
            <a:r>
              <a:t>future </a:t>
            </a:r>
          </a:p>
          <a:p>
            <a:pPr>
              <a:defRPr sz="4100"/>
            </a:pPr>
            <a:r>
              <a:t>goals</a:t>
            </a:r>
          </a:p>
        </p:txBody>
      </p:sp>
      <p:sp>
        <p:nvSpPr>
          <p:cNvPr id="149" name="Data Management"/>
          <p:cNvSpPr txBox="1"/>
          <p:nvPr/>
        </p:nvSpPr>
        <p:spPr>
          <a:xfrm>
            <a:off x="6536108" y="2810646"/>
            <a:ext cx="4848555" cy="879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100"/>
            </a:lvl1pPr>
          </a:lstStyle>
          <a:p>
            <a:pPr/>
            <a:r>
              <a:t>Data Management</a:t>
            </a:r>
          </a:p>
        </p:txBody>
      </p:sp>
      <p:sp>
        <p:nvSpPr>
          <p:cNvPr id="150" name="Project Management"/>
          <p:cNvSpPr txBox="1"/>
          <p:nvPr/>
        </p:nvSpPr>
        <p:spPr>
          <a:xfrm>
            <a:off x="12265981" y="2810646"/>
            <a:ext cx="5415292" cy="879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100"/>
            </a:lvl1pPr>
          </a:lstStyle>
          <a:p>
            <a:pPr/>
            <a:r>
              <a:t>Project Management</a:t>
            </a:r>
          </a:p>
        </p:txBody>
      </p:sp>
      <p:sp>
        <p:nvSpPr>
          <p:cNvPr id="151" name="Goal: extract meaningful insight and information"/>
          <p:cNvSpPr txBox="1"/>
          <p:nvPr/>
        </p:nvSpPr>
        <p:spPr>
          <a:xfrm>
            <a:off x="6596260" y="11840378"/>
            <a:ext cx="5119962" cy="1336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4100"/>
            </a:lvl1pPr>
          </a:lstStyle>
          <a:p>
            <a:pPr/>
            <a:r>
              <a:t>Goal: extract meaningful insight and information</a:t>
            </a:r>
          </a:p>
        </p:txBody>
      </p:sp>
      <p:sp>
        <p:nvSpPr>
          <p:cNvPr id="152" name="Goal: meet project goals within set timelines"/>
          <p:cNvSpPr txBox="1"/>
          <p:nvPr/>
        </p:nvSpPr>
        <p:spPr>
          <a:xfrm>
            <a:off x="12920173" y="11840378"/>
            <a:ext cx="5119962" cy="1336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4100"/>
            </a:lvl1pPr>
          </a:lstStyle>
          <a:p>
            <a:pPr/>
            <a:r>
              <a:t>Goal: meet project goals within set timelines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3. Use Meaningful Names"/>
          <p:cNvSpPr txBox="1"/>
          <p:nvPr>
            <p:ph type="title"/>
          </p:nvPr>
        </p:nvSpPr>
        <p:spPr>
          <a:xfrm>
            <a:off x="4833937" y="802815"/>
            <a:ext cx="14716126" cy="1803797"/>
          </a:xfrm>
          <a:prstGeom prst="rect">
            <a:avLst/>
          </a:prstGeom>
        </p:spPr>
        <p:txBody>
          <a:bodyPr/>
          <a:lstStyle>
            <a:lvl1pPr defTabSz="788669">
              <a:defRPr sz="9600"/>
            </a:lvl1pPr>
          </a:lstStyle>
          <a:p>
            <a:pPr/>
            <a:r>
              <a:t>3. Use Meaningful Names</a:t>
            </a:r>
          </a:p>
        </p:txBody>
      </p:sp>
      <p:sp>
        <p:nvSpPr>
          <p:cNvPr id="241" name="Human Readable: names should clearly describe content in the simplest way possible (e.g., ‘code’,  ‘data’)…"/>
          <p:cNvSpPr txBox="1"/>
          <p:nvPr/>
        </p:nvSpPr>
        <p:spPr>
          <a:xfrm>
            <a:off x="874057" y="4296674"/>
            <a:ext cx="14074246" cy="796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Human Readable: names should clearly describe content in the simplest way possible (e.g., ‘code’,  ‘data’)</a:t>
            </a:r>
          </a:p>
          <a:p>
            <a:pPr algn="l">
              <a:defRPr sz="2000"/>
            </a:pP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Computer Readable: ability of a computer to parse a name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Use ‘-‘ or ‘_’ in place of spaces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No special characters (e.g, ‘&amp;’, ‘#’, ‘^’, etc)</a:t>
            </a:r>
          </a:p>
          <a:p>
            <a:pPr algn="l">
              <a:defRPr sz="2000"/>
            </a:pP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Sortable: help you find what you need in the future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Dates:  YYYY-MM-DD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Study IDs: Pad with zeros</a:t>
            </a:r>
          </a:p>
        </p:txBody>
      </p:sp>
      <p:sp>
        <p:nvSpPr>
          <p:cNvPr id="242" name="Leverage filenames to help you manage complex project"/>
          <p:cNvSpPr txBox="1"/>
          <p:nvPr/>
        </p:nvSpPr>
        <p:spPr>
          <a:xfrm>
            <a:off x="5047356" y="2825157"/>
            <a:ext cx="14289287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algn="l"/>
            <a:r>
              <a:t>Leverage filenames to help you manage complex project</a:t>
            </a:r>
          </a:p>
        </p:txBody>
      </p:sp>
      <p:sp>
        <p:nvSpPr>
          <p:cNvPr id="243" name="What makes this ‘Open’?…"/>
          <p:cNvSpPr txBox="1"/>
          <p:nvPr/>
        </p:nvSpPr>
        <p:spPr>
          <a:xfrm>
            <a:off x="15237637" y="6208024"/>
            <a:ext cx="9008318" cy="4143376"/>
          </a:xfrm>
          <a:prstGeom prst="rect">
            <a:avLst/>
          </a:prstGeom>
          <a:solidFill>
            <a:schemeClr val="accent1">
              <a:hueOff val="-78595"/>
              <a:satOff val="12505"/>
              <a:lumOff val="138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>
              <a:spcBef>
                <a:spcPts val="3000"/>
              </a:spcBef>
            </a:pPr>
            <a:r>
              <a:t>What makes this ‘Open’?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Makes data more findable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Can be a form of metadata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Bigger Lift: adopt field standards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Worksheet - Directory Structures and File Naming"/>
          <p:cNvSpPr txBox="1"/>
          <p:nvPr>
            <p:ph type="body" idx="22"/>
          </p:nvPr>
        </p:nvSpPr>
        <p:spPr>
          <a:xfrm>
            <a:off x="4833937" y="4776192"/>
            <a:ext cx="14716126" cy="3038476"/>
          </a:xfrm>
          <a:prstGeom prst="rect">
            <a:avLst/>
          </a:prstGeom>
        </p:spPr>
        <p:txBody>
          <a:bodyPr/>
          <a:lstStyle>
            <a:lvl1pPr>
              <a:defRPr sz="10000"/>
            </a:lvl1pPr>
          </a:lstStyle>
          <a:p>
            <a:pPr/>
            <a:r>
              <a:t>Worksheet - Directory Structures and File Naming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Rectangle"/>
          <p:cNvSpPr/>
          <p:nvPr/>
        </p:nvSpPr>
        <p:spPr>
          <a:xfrm>
            <a:off x="1764228" y="4506204"/>
            <a:ext cx="8046179" cy="86664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8" name="4. Preserve the Journey"/>
          <p:cNvSpPr txBox="1"/>
          <p:nvPr>
            <p:ph type="title"/>
          </p:nvPr>
        </p:nvSpPr>
        <p:spPr>
          <a:xfrm>
            <a:off x="2387473" y="800100"/>
            <a:ext cx="19609054" cy="2143015"/>
          </a:xfrm>
          <a:prstGeom prst="rect">
            <a:avLst/>
          </a:prstGeom>
        </p:spPr>
        <p:txBody>
          <a:bodyPr/>
          <a:lstStyle/>
          <a:p>
            <a:pPr/>
            <a:r>
              <a:t>4. Preserve the Journey</a:t>
            </a:r>
          </a:p>
        </p:txBody>
      </p:sp>
      <p:sp>
        <p:nvSpPr>
          <p:cNvPr id="249" name="Version control: tracking and managing changes to documents or code"/>
          <p:cNvSpPr txBox="1"/>
          <p:nvPr/>
        </p:nvSpPr>
        <p:spPr>
          <a:xfrm>
            <a:off x="3358932" y="2825157"/>
            <a:ext cx="17666135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algn="l"/>
            <a:r>
              <a:t>Version control: tracking and managing changes to documents or code</a:t>
            </a:r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7782" y="4570738"/>
            <a:ext cx="7761978" cy="83845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Rectangle"/>
          <p:cNvSpPr/>
          <p:nvPr/>
        </p:nvSpPr>
        <p:spPr>
          <a:xfrm>
            <a:off x="1764228" y="4506204"/>
            <a:ext cx="8046179" cy="86664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3" name="4. Preserve the Journey"/>
          <p:cNvSpPr txBox="1"/>
          <p:nvPr>
            <p:ph type="title"/>
          </p:nvPr>
        </p:nvSpPr>
        <p:spPr>
          <a:xfrm>
            <a:off x="2387473" y="800100"/>
            <a:ext cx="19609054" cy="2143015"/>
          </a:xfrm>
          <a:prstGeom prst="rect">
            <a:avLst/>
          </a:prstGeom>
        </p:spPr>
        <p:txBody>
          <a:bodyPr/>
          <a:lstStyle/>
          <a:p>
            <a:pPr/>
            <a:r>
              <a:t>4. Preserve the Journey</a:t>
            </a:r>
          </a:p>
        </p:txBody>
      </p:sp>
      <p:sp>
        <p:nvSpPr>
          <p:cNvPr id="254" name="Version control: tracking and managing changes to documents or code"/>
          <p:cNvSpPr txBox="1"/>
          <p:nvPr/>
        </p:nvSpPr>
        <p:spPr>
          <a:xfrm>
            <a:off x="3358932" y="2825157"/>
            <a:ext cx="17666135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algn="l"/>
            <a:r>
              <a:t>Version control: tracking and managing changes to documents or code</a:t>
            </a:r>
          </a:p>
        </p:txBody>
      </p:sp>
      <p:pic>
        <p:nvPicPr>
          <p:cNvPr id="2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7782" y="4570738"/>
            <a:ext cx="7761978" cy="8384524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Manual: use file naming to document drafts (e.g., dates, version numbers)…"/>
          <p:cNvSpPr txBox="1"/>
          <p:nvPr/>
        </p:nvSpPr>
        <p:spPr>
          <a:xfrm>
            <a:off x="10484768" y="5891212"/>
            <a:ext cx="12990360" cy="3330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Manual: use file naming to document drafts (e.g., dates, version numbers)</a:t>
            </a:r>
          </a:p>
          <a:p>
            <a:pPr algn="l">
              <a:defRPr sz="2000"/>
            </a:pP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Software: git, GitHub, subversion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Allows you to trace your steps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Rectangle"/>
          <p:cNvSpPr/>
          <p:nvPr/>
        </p:nvSpPr>
        <p:spPr>
          <a:xfrm>
            <a:off x="1764228" y="4506204"/>
            <a:ext cx="8046179" cy="7912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9" name="4. Preserve the Journey"/>
          <p:cNvSpPr txBox="1"/>
          <p:nvPr>
            <p:ph type="title"/>
          </p:nvPr>
        </p:nvSpPr>
        <p:spPr>
          <a:xfrm>
            <a:off x="2387473" y="800100"/>
            <a:ext cx="19609054" cy="2143015"/>
          </a:xfrm>
          <a:prstGeom prst="rect">
            <a:avLst/>
          </a:prstGeom>
        </p:spPr>
        <p:txBody>
          <a:bodyPr/>
          <a:lstStyle/>
          <a:p>
            <a:pPr/>
            <a:r>
              <a:t>4. Preserve the Journey</a:t>
            </a:r>
          </a:p>
        </p:txBody>
      </p:sp>
      <p:sp>
        <p:nvSpPr>
          <p:cNvPr id="260" name="Version control: tracking and managing changes to documents or code"/>
          <p:cNvSpPr txBox="1"/>
          <p:nvPr/>
        </p:nvSpPr>
        <p:spPr>
          <a:xfrm>
            <a:off x="3358932" y="2825157"/>
            <a:ext cx="17666135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algn="l"/>
            <a:r>
              <a:t>Version control: tracking and managing changes to documents or code</a:t>
            </a:r>
          </a:p>
        </p:txBody>
      </p:sp>
      <p:pic>
        <p:nvPicPr>
          <p:cNvPr id="26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12553"/>
          <a:stretch>
            <a:fillRect/>
          </a:stretch>
        </p:blipFill>
        <p:spPr>
          <a:xfrm>
            <a:off x="2149104" y="4965776"/>
            <a:ext cx="7276427" cy="425578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99 little bugs in the code…"/>
          <p:cNvSpPr txBox="1"/>
          <p:nvPr/>
        </p:nvSpPr>
        <p:spPr>
          <a:xfrm>
            <a:off x="1896202" y="9540396"/>
            <a:ext cx="7782233" cy="2617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 algn="l">
              <a:defRPr sz="3700">
                <a:latin typeface="Futura Bold"/>
                <a:ea typeface="Futura Bold"/>
                <a:cs typeface="Futura Bold"/>
                <a:sym typeface="Futura Bold"/>
              </a:defRPr>
            </a:pPr>
            <a:r>
              <a:t>99 little bugs in the code</a:t>
            </a:r>
          </a:p>
          <a:p>
            <a:pPr lvl="1" algn="l">
              <a:defRPr sz="3700">
                <a:latin typeface="Futura Bold"/>
                <a:ea typeface="Futura Bold"/>
                <a:cs typeface="Futura Bold"/>
                <a:sym typeface="Futura Bold"/>
              </a:defRPr>
            </a:pPr>
            <a:r>
              <a:t>99 little bugs</a:t>
            </a:r>
          </a:p>
          <a:p>
            <a:pPr lvl="1" algn="l">
              <a:defRPr sz="3700">
                <a:latin typeface="Futura Bold"/>
                <a:ea typeface="Futura Bold"/>
                <a:cs typeface="Futura Bold"/>
                <a:sym typeface="Futura Bold"/>
              </a:defRPr>
            </a:pPr>
            <a:r>
              <a:t>Take one down and compile it</a:t>
            </a:r>
          </a:p>
          <a:p>
            <a:pPr lvl="1" algn="l">
              <a:defRPr sz="3700">
                <a:latin typeface="Futura Bold"/>
                <a:ea typeface="Futura Bold"/>
                <a:cs typeface="Futura Bold"/>
                <a:sym typeface="Futura Bold"/>
              </a:defRPr>
            </a:pPr>
            <a:r>
              <a:t>117 little bugs in the code…</a:t>
            </a:r>
          </a:p>
        </p:txBody>
      </p:sp>
      <p:sp>
        <p:nvSpPr>
          <p:cNvPr id="263" name="Manual: use file naming to document drafts (e.g., dates, version numbers)…"/>
          <p:cNvSpPr txBox="1"/>
          <p:nvPr/>
        </p:nvSpPr>
        <p:spPr>
          <a:xfrm>
            <a:off x="10484768" y="5891212"/>
            <a:ext cx="12990360" cy="3330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Manual: use file naming to document drafts (e.g., dates, version numbers)</a:t>
            </a:r>
          </a:p>
          <a:p>
            <a:pPr algn="l">
              <a:defRPr sz="2000"/>
            </a:pP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Software: git, GitHub, subversion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Allows you to trace your steps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4. Preserve the Journey"/>
          <p:cNvSpPr txBox="1"/>
          <p:nvPr>
            <p:ph type="title"/>
          </p:nvPr>
        </p:nvSpPr>
        <p:spPr>
          <a:xfrm>
            <a:off x="2387473" y="800100"/>
            <a:ext cx="19609054" cy="2143015"/>
          </a:xfrm>
          <a:prstGeom prst="rect">
            <a:avLst/>
          </a:prstGeom>
        </p:spPr>
        <p:txBody>
          <a:bodyPr/>
          <a:lstStyle/>
          <a:p>
            <a:pPr/>
            <a:r>
              <a:t>4. Preserve the Journey</a:t>
            </a:r>
          </a:p>
        </p:txBody>
      </p:sp>
      <p:sp>
        <p:nvSpPr>
          <p:cNvPr id="266" name="Version control: tracking and managing changes to documents or code"/>
          <p:cNvSpPr txBox="1"/>
          <p:nvPr/>
        </p:nvSpPr>
        <p:spPr>
          <a:xfrm>
            <a:off x="3358932" y="2825157"/>
            <a:ext cx="17666135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algn="l"/>
            <a:r>
              <a:t>Version control: tracking and managing changes to documents or code</a:t>
            </a:r>
          </a:p>
        </p:txBody>
      </p:sp>
      <p:sp>
        <p:nvSpPr>
          <p:cNvPr id="267" name="Manual: use file naming to document drafts (e.g., dates, version numbers)…"/>
          <p:cNvSpPr txBox="1"/>
          <p:nvPr/>
        </p:nvSpPr>
        <p:spPr>
          <a:xfrm>
            <a:off x="10484768" y="5891212"/>
            <a:ext cx="12990360" cy="3330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Manual: use file naming to document drafts (e.g., dates, version numbers)</a:t>
            </a:r>
          </a:p>
          <a:p>
            <a:pPr algn="l">
              <a:defRPr sz="2000"/>
            </a:pP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Software: git, GitHub, subversion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Allows you to trace your steps</a:t>
            </a:r>
          </a:p>
        </p:txBody>
      </p:sp>
      <p:sp>
        <p:nvSpPr>
          <p:cNvPr id="268" name="What makes this ‘Open’?…"/>
          <p:cNvSpPr txBox="1"/>
          <p:nvPr/>
        </p:nvSpPr>
        <p:spPr>
          <a:xfrm>
            <a:off x="964673" y="5484812"/>
            <a:ext cx="9008319" cy="5591176"/>
          </a:xfrm>
          <a:prstGeom prst="rect">
            <a:avLst/>
          </a:prstGeom>
          <a:solidFill>
            <a:schemeClr val="accent1">
              <a:hueOff val="-78595"/>
              <a:satOff val="12505"/>
              <a:lumOff val="138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>
              <a:spcBef>
                <a:spcPts val="3000"/>
              </a:spcBef>
            </a:pPr>
            <a:r>
              <a:t>What makes this ‘Open’?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Documents project and data history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Can reproduce process if needed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Bigger Lift: use a version control software (e.g., git)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5. Avoid manual manipulations"/>
          <p:cNvSpPr txBox="1"/>
          <p:nvPr>
            <p:ph type="title"/>
          </p:nvPr>
        </p:nvSpPr>
        <p:spPr>
          <a:xfrm>
            <a:off x="2387473" y="800100"/>
            <a:ext cx="19609054" cy="2143015"/>
          </a:xfrm>
          <a:prstGeom prst="rect">
            <a:avLst/>
          </a:prstGeom>
        </p:spPr>
        <p:txBody>
          <a:bodyPr/>
          <a:lstStyle/>
          <a:p>
            <a:pPr/>
            <a:r>
              <a:t>5. Avoid manual manipulations</a:t>
            </a:r>
          </a:p>
        </p:txBody>
      </p:sp>
      <p:pic>
        <p:nvPicPr>
          <p:cNvPr id="2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37084" y="4023707"/>
            <a:ext cx="5168175" cy="6486435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Manual data manipulations leave no trace…"/>
          <p:cNvSpPr txBox="1"/>
          <p:nvPr/>
        </p:nvSpPr>
        <p:spPr>
          <a:xfrm>
            <a:off x="1818166" y="4299887"/>
            <a:ext cx="12990360" cy="593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Manual data manipulations leave no trace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Hard to reproduce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Error prone</a:t>
            </a:r>
          </a:p>
          <a:p>
            <a:pPr algn="l"/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Alternatives: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Save Syntax in SPSS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Include calculations in variable descriptions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Script data cleaning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5. Avoid manual manipulations"/>
          <p:cNvSpPr txBox="1"/>
          <p:nvPr>
            <p:ph type="title"/>
          </p:nvPr>
        </p:nvSpPr>
        <p:spPr>
          <a:xfrm>
            <a:off x="2387473" y="800100"/>
            <a:ext cx="19609054" cy="2143015"/>
          </a:xfrm>
          <a:prstGeom prst="rect">
            <a:avLst/>
          </a:prstGeom>
        </p:spPr>
        <p:txBody>
          <a:bodyPr/>
          <a:lstStyle/>
          <a:p>
            <a:pPr/>
            <a:r>
              <a:t>5. Avoid manual manipulations</a:t>
            </a:r>
          </a:p>
        </p:txBody>
      </p:sp>
      <p:pic>
        <p:nvPicPr>
          <p:cNvPr id="27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37084" y="4023707"/>
            <a:ext cx="5168175" cy="6486435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Manual data manipulations leave no trace…"/>
          <p:cNvSpPr txBox="1"/>
          <p:nvPr/>
        </p:nvSpPr>
        <p:spPr>
          <a:xfrm>
            <a:off x="1818166" y="4299887"/>
            <a:ext cx="12990360" cy="593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Manual data manipulations leave no trace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Hard to reproduce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Error prone</a:t>
            </a:r>
          </a:p>
          <a:p>
            <a:pPr algn="l"/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Alternatives: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Save Syntax in SPSS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Include calculations in variable descriptions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Script data cleaning</a:t>
            </a:r>
          </a:p>
        </p:txBody>
      </p:sp>
      <p:pic>
        <p:nvPicPr>
          <p:cNvPr id="27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80266" y="3733945"/>
            <a:ext cx="9240950" cy="7065959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Rectangle"/>
          <p:cNvSpPr/>
          <p:nvPr/>
        </p:nvSpPr>
        <p:spPr>
          <a:xfrm>
            <a:off x="16943023" y="9647409"/>
            <a:ext cx="1142475" cy="681177"/>
          </a:xfrm>
          <a:prstGeom prst="rect">
            <a:avLst/>
          </a:prstGeom>
          <a:ln w="63500">
            <a:solidFill>
              <a:schemeClr val="accent3">
                <a:hueOff val="198700"/>
                <a:satOff val="21248"/>
                <a:lumOff val="19305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5. Avoid manual manipulations"/>
          <p:cNvSpPr txBox="1"/>
          <p:nvPr>
            <p:ph type="title"/>
          </p:nvPr>
        </p:nvSpPr>
        <p:spPr>
          <a:xfrm>
            <a:off x="2387473" y="800100"/>
            <a:ext cx="19609054" cy="2143015"/>
          </a:xfrm>
          <a:prstGeom prst="rect">
            <a:avLst/>
          </a:prstGeom>
        </p:spPr>
        <p:txBody>
          <a:bodyPr/>
          <a:lstStyle/>
          <a:p>
            <a:pPr/>
            <a:r>
              <a:t>5. Avoid manual manipulations</a:t>
            </a:r>
          </a:p>
        </p:txBody>
      </p:sp>
      <p:sp>
        <p:nvSpPr>
          <p:cNvPr id="281" name="Manual data manipulations leave no trace…"/>
          <p:cNvSpPr txBox="1"/>
          <p:nvPr/>
        </p:nvSpPr>
        <p:spPr>
          <a:xfrm>
            <a:off x="1818166" y="4299887"/>
            <a:ext cx="12990360" cy="593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Manual data manipulations leave no trace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Hard to reproduce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Error prone</a:t>
            </a:r>
          </a:p>
          <a:p>
            <a:pPr algn="l"/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Alternatives: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Save Syntax in SPSS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Include calculations in variable descriptions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Script data cleaning</a:t>
            </a:r>
          </a:p>
        </p:txBody>
      </p:sp>
      <p:sp>
        <p:nvSpPr>
          <p:cNvPr id="282" name="What makes this ‘Open’?…"/>
          <p:cNvSpPr txBox="1"/>
          <p:nvPr/>
        </p:nvSpPr>
        <p:spPr>
          <a:xfrm>
            <a:off x="14772481" y="4037012"/>
            <a:ext cx="9008318" cy="7038976"/>
          </a:xfrm>
          <a:prstGeom prst="rect">
            <a:avLst/>
          </a:prstGeom>
          <a:solidFill>
            <a:schemeClr val="accent1">
              <a:hueOff val="-78595"/>
              <a:satOff val="12505"/>
              <a:lumOff val="138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>
              <a:spcBef>
                <a:spcPts val="3000"/>
              </a:spcBef>
            </a:pPr>
            <a:r>
              <a:t>What makes this ‘Open’?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Data processing will be reproducible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Can reverse to original data if needed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Bigger Lift: move away from GUI-based analysis software to open code/syntax based programs (e.g., R, python)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6. ‘Tidy’ your data"/>
          <p:cNvSpPr txBox="1"/>
          <p:nvPr>
            <p:ph type="title"/>
          </p:nvPr>
        </p:nvSpPr>
        <p:spPr>
          <a:xfrm>
            <a:off x="2797044" y="800100"/>
            <a:ext cx="18789912" cy="2146300"/>
          </a:xfrm>
          <a:prstGeom prst="rect">
            <a:avLst/>
          </a:prstGeom>
        </p:spPr>
        <p:txBody>
          <a:bodyPr/>
          <a:lstStyle/>
          <a:p>
            <a:pPr/>
            <a:r>
              <a:t>6. ‘Tidy’ your data</a:t>
            </a:r>
          </a:p>
        </p:txBody>
      </p:sp>
      <p:pic>
        <p:nvPicPr>
          <p:cNvPr id="2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78769" y="3591282"/>
            <a:ext cx="13226462" cy="3359918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Every variable is in its own column…"/>
          <p:cNvSpPr txBox="1"/>
          <p:nvPr/>
        </p:nvSpPr>
        <p:spPr>
          <a:xfrm>
            <a:off x="5696820" y="7605712"/>
            <a:ext cx="12990360" cy="231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Every variable is in its own column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Each participant/sample is in its own row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Each value is in its own cell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71059" y="-1"/>
            <a:ext cx="13716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With what time???"/>
          <p:cNvSpPr txBox="1"/>
          <p:nvPr>
            <p:ph type="title"/>
          </p:nvPr>
        </p:nvSpPr>
        <p:spPr>
          <a:xfrm>
            <a:off x="2434708" y="5021954"/>
            <a:ext cx="6276418" cy="3672092"/>
          </a:xfrm>
          <a:prstGeom prst="rect">
            <a:avLst/>
          </a:prstGeom>
        </p:spPr>
        <p:txBody>
          <a:bodyPr/>
          <a:lstStyle/>
          <a:p>
            <a:pPr/>
            <a:r>
              <a:t>With what time???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6. ‘Tidy’ your data"/>
          <p:cNvSpPr txBox="1"/>
          <p:nvPr>
            <p:ph type="title"/>
          </p:nvPr>
        </p:nvSpPr>
        <p:spPr>
          <a:xfrm>
            <a:off x="2797044" y="800100"/>
            <a:ext cx="18789912" cy="2146300"/>
          </a:xfrm>
          <a:prstGeom prst="rect">
            <a:avLst/>
          </a:prstGeom>
        </p:spPr>
        <p:txBody>
          <a:bodyPr/>
          <a:lstStyle/>
          <a:p>
            <a:pPr/>
            <a:r>
              <a:t>6. ‘Tidy’ your data</a:t>
            </a:r>
          </a:p>
        </p:txBody>
      </p:sp>
      <p:sp>
        <p:nvSpPr>
          <p:cNvPr id="289" name="Use open file formats — csv, html, txt, jpeg"/>
          <p:cNvSpPr txBox="1"/>
          <p:nvPr/>
        </p:nvSpPr>
        <p:spPr>
          <a:xfrm>
            <a:off x="2330220" y="4217576"/>
            <a:ext cx="12990360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Use open file formats — csv, html, txt, jpeg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6. ‘Tidy’ your data"/>
          <p:cNvSpPr txBox="1"/>
          <p:nvPr>
            <p:ph type="title"/>
          </p:nvPr>
        </p:nvSpPr>
        <p:spPr>
          <a:xfrm>
            <a:off x="2797044" y="800100"/>
            <a:ext cx="18789912" cy="2146300"/>
          </a:xfrm>
          <a:prstGeom prst="rect">
            <a:avLst/>
          </a:prstGeom>
        </p:spPr>
        <p:txBody>
          <a:bodyPr/>
          <a:lstStyle/>
          <a:p>
            <a:pPr/>
            <a:r>
              <a:t>6. ‘Tidy’ your data</a:t>
            </a:r>
          </a:p>
        </p:txBody>
      </p:sp>
      <p:sp>
        <p:nvSpPr>
          <p:cNvPr id="292" name="Use open file formats — csv, html, txt, jpeg…"/>
          <p:cNvSpPr txBox="1"/>
          <p:nvPr/>
        </p:nvSpPr>
        <p:spPr>
          <a:xfrm>
            <a:off x="2330220" y="4217576"/>
            <a:ext cx="12990360" cy="159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Use open file formats — csv, html, txt, jpeg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Create a data dictionary</a:t>
            </a:r>
          </a:p>
        </p:txBody>
      </p:sp>
      <p:pic>
        <p:nvPicPr>
          <p:cNvPr id="29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3132164" y="6149805"/>
            <a:ext cx="18119672" cy="6018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6. ‘Tidy’ your data"/>
          <p:cNvSpPr txBox="1"/>
          <p:nvPr>
            <p:ph type="title"/>
          </p:nvPr>
        </p:nvSpPr>
        <p:spPr>
          <a:xfrm>
            <a:off x="2797044" y="800100"/>
            <a:ext cx="18789912" cy="2146300"/>
          </a:xfrm>
          <a:prstGeom prst="rect">
            <a:avLst/>
          </a:prstGeom>
        </p:spPr>
        <p:txBody>
          <a:bodyPr/>
          <a:lstStyle/>
          <a:p>
            <a:pPr/>
            <a:r>
              <a:t>6. ‘Tidy’ your data</a:t>
            </a:r>
          </a:p>
        </p:txBody>
      </p:sp>
      <p:sp>
        <p:nvSpPr>
          <p:cNvPr id="296" name="Use open file formats — csv, html, txt, jpeg…"/>
          <p:cNvSpPr txBox="1"/>
          <p:nvPr/>
        </p:nvSpPr>
        <p:spPr>
          <a:xfrm>
            <a:off x="2330220" y="4217576"/>
            <a:ext cx="12990360" cy="159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Use open file formats — csv, html, txt, jpeg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Create a data dictionary</a:t>
            </a:r>
          </a:p>
        </p:txBody>
      </p:sp>
      <p:pic>
        <p:nvPicPr>
          <p:cNvPr id="2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0615" y="5996495"/>
            <a:ext cx="18522770" cy="6952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6. ‘Tidy’ your data"/>
          <p:cNvSpPr txBox="1"/>
          <p:nvPr>
            <p:ph type="title"/>
          </p:nvPr>
        </p:nvSpPr>
        <p:spPr>
          <a:xfrm>
            <a:off x="2797044" y="800100"/>
            <a:ext cx="18789912" cy="2146300"/>
          </a:xfrm>
          <a:prstGeom prst="rect">
            <a:avLst/>
          </a:prstGeom>
        </p:spPr>
        <p:txBody>
          <a:bodyPr/>
          <a:lstStyle/>
          <a:p>
            <a:pPr/>
            <a:r>
              <a:t>6. ‘Tidy’ your data</a:t>
            </a:r>
          </a:p>
        </p:txBody>
      </p:sp>
      <p:sp>
        <p:nvSpPr>
          <p:cNvPr id="300" name="Use open file formats — csv, html, txt, jpeg…"/>
          <p:cNvSpPr txBox="1"/>
          <p:nvPr/>
        </p:nvSpPr>
        <p:spPr>
          <a:xfrm>
            <a:off x="2330220" y="4217576"/>
            <a:ext cx="12990360" cy="231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Use open file formats — csv, html, txt, jpeg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Create a data dictionary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One piece of information per cell</a:t>
            </a:r>
          </a:p>
        </p:txBody>
      </p:sp>
      <p:graphicFrame>
        <p:nvGraphicFramePr>
          <p:cNvPr id="301" name="Table 1"/>
          <p:cNvGraphicFramePr/>
          <p:nvPr/>
        </p:nvGraphicFramePr>
        <p:xfrm>
          <a:off x="6466368" y="8521700"/>
          <a:ext cx="2869086" cy="36322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856385"/>
              </a:tblGrid>
              <a:tr h="723900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height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5 ft 6 in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5 ft 2 in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7 ft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5 ft 11 in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2" name="Table 1-1"/>
          <p:cNvGraphicFramePr/>
          <p:nvPr/>
        </p:nvGraphicFramePr>
        <p:xfrm>
          <a:off x="12420066" y="8521700"/>
          <a:ext cx="10304325" cy="36322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612123"/>
                <a:gridCol w="2885441"/>
              </a:tblGrid>
              <a:tr h="723900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height_ft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height_in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5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6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5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2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7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5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11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03" name="Line"/>
          <p:cNvSpPr/>
          <p:nvPr/>
        </p:nvSpPr>
        <p:spPr>
          <a:xfrm>
            <a:off x="9855273" y="10331450"/>
            <a:ext cx="2032274" cy="0"/>
          </a:xfrm>
          <a:prstGeom prst="line">
            <a:avLst/>
          </a:prstGeom>
          <a:ln w="101600">
            <a:solidFill>
              <a:srgbClr val="5A5F5E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6. ‘Tidy’ your data"/>
          <p:cNvSpPr txBox="1"/>
          <p:nvPr>
            <p:ph type="title"/>
          </p:nvPr>
        </p:nvSpPr>
        <p:spPr>
          <a:xfrm>
            <a:off x="2797044" y="800100"/>
            <a:ext cx="18789912" cy="2146300"/>
          </a:xfrm>
          <a:prstGeom prst="rect">
            <a:avLst/>
          </a:prstGeom>
        </p:spPr>
        <p:txBody>
          <a:bodyPr/>
          <a:lstStyle/>
          <a:p>
            <a:pPr/>
            <a:r>
              <a:t>6. ‘Tidy’ your data</a:t>
            </a:r>
          </a:p>
        </p:txBody>
      </p:sp>
      <p:sp>
        <p:nvSpPr>
          <p:cNvPr id="306" name="Use open file formats — csv, html, txt, jpeg…"/>
          <p:cNvSpPr txBox="1"/>
          <p:nvPr/>
        </p:nvSpPr>
        <p:spPr>
          <a:xfrm>
            <a:off x="2330220" y="4217576"/>
            <a:ext cx="12990360" cy="303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Use open file formats — csv, html, txt, jpeg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Create a data dictionary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One piece of information per cell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Do not use highlighting/font color as data</a:t>
            </a:r>
          </a:p>
        </p:txBody>
      </p:sp>
      <p:graphicFrame>
        <p:nvGraphicFramePr>
          <p:cNvPr id="307" name="Table 1"/>
          <p:cNvGraphicFramePr/>
          <p:nvPr/>
        </p:nvGraphicFramePr>
        <p:xfrm>
          <a:off x="6515331" y="8527227"/>
          <a:ext cx="2869087" cy="36322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856385"/>
              </a:tblGrid>
              <a:tr h="723900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height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5 ft 6 in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5 ft 2 in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7 ft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chemeClr val="accent3">
                        <a:hueOff val="198700"/>
                        <a:satOff val="21248"/>
                        <a:lumOff val="19305"/>
                      </a:schemeClr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5 ft 11 in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8" name="Table 1-1"/>
          <p:cNvGraphicFramePr/>
          <p:nvPr/>
        </p:nvGraphicFramePr>
        <p:xfrm>
          <a:off x="12469030" y="8527227"/>
          <a:ext cx="10304325" cy="36322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616200"/>
                <a:gridCol w="2616200"/>
                <a:gridCol w="3434718"/>
              </a:tblGrid>
              <a:tr h="723900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height_ft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height_in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check_height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5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6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5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2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7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5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11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5A5F5E"/>
                          </a:solidFill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09" name="Line"/>
          <p:cNvSpPr/>
          <p:nvPr/>
        </p:nvSpPr>
        <p:spPr>
          <a:xfrm>
            <a:off x="9904237" y="10336977"/>
            <a:ext cx="2032274" cy="1"/>
          </a:xfrm>
          <a:prstGeom prst="line">
            <a:avLst/>
          </a:prstGeom>
          <a:ln w="101600">
            <a:solidFill>
              <a:srgbClr val="5A5F5E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6. ‘Tidy’ your data"/>
          <p:cNvSpPr txBox="1"/>
          <p:nvPr>
            <p:ph type="title"/>
          </p:nvPr>
        </p:nvSpPr>
        <p:spPr>
          <a:xfrm>
            <a:off x="2797044" y="800100"/>
            <a:ext cx="18789912" cy="2146300"/>
          </a:xfrm>
          <a:prstGeom prst="rect">
            <a:avLst/>
          </a:prstGeom>
        </p:spPr>
        <p:txBody>
          <a:bodyPr/>
          <a:lstStyle/>
          <a:p>
            <a:pPr/>
            <a:r>
              <a:t>6. ‘Tidy’ your data</a:t>
            </a:r>
          </a:p>
        </p:txBody>
      </p:sp>
      <p:sp>
        <p:nvSpPr>
          <p:cNvPr id="312" name="Use open file formats — csv, html, txt, jpeg…"/>
          <p:cNvSpPr txBox="1"/>
          <p:nvPr/>
        </p:nvSpPr>
        <p:spPr>
          <a:xfrm>
            <a:off x="2330220" y="4217576"/>
            <a:ext cx="12990360" cy="303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Use open file formats — csv, html, txt, jpeg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Create a data dictionary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One piece of information per cell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Do not use highlighting/font color as data</a:t>
            </a:r>
          </a:p>
        </p:txBody>
      </p:sp>
      <p:sp>
        <p:nvSpPr>
          <p:cNvPr id="313" name="What makes this ‘Open’?…"/>
          <p:cNvSpPr txBox="1"/>
          <p:nvPr/>
        </p:nvSpPr>
        <p:spPr>
          <a:xfrm>
            <a:off x="7966505" y="7782747"/>
            <a:ext cx="9008318" cy="4867276"/>
          </a:xfrm>
          <a:prstGeom prst="rect">
            <a:avLst/>
          </a:prstGeom>
          <a:solidFill>
            <a:schemeClr val="accent1">
              <a:hueOff val="-78595"/>
              <a:satOff val="12505"/>
              <a:lumOff val="138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>
              <a:spcBef>
                <a:spcPts val="3000"/>
              </a:spcBef>
            </a:pPr>
            <a:r>
              <a:t>What makes this ‘Open’?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Open formats are accessible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All data are computer readable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Data are documented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Makes data re-use and sharing easier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7. Metadata Magic"/>
          <p:cNvSpPr txBox="1"/>
          <p:nvPr>
            <p:ph type="title"/>
          </p:nvPr>
        </p:nvSpPr>
        <p:spPr>
          <a:xfrm>
            <a:off x="4833937" y="802815"/>
            <a:ext cx="14716126" cy="1803797"/>
          </a:xfrm>
          <a:prstGeom prst="rect">
            <a:avLst/>
          </a:prstGeom>
        </p:spPr>
        <p:txBody>
          <a:bodyPr/>
          <a:lstStyle>
            <a:lvl1pPr defTabSz="788669">
              <a:defRPr sz="9600"/>
            </a:lvl1pPr>
          </a:lstStyle>
          <a:p>
            <a:pPr/>
            <a:r>
              <a:t>7. Metadata Magic</a:t>
            </a:r>
          </a:p>
        </p:txBody>
      </p:sp>
      <p:sp>
        <p:nvSpPr>
          <p:cNvPr id="316" name="Metadata: the who, what, when, where, and why of your data"/>
          <p:cNvSpPr txBox="1"/>
          <p:nvPr/>
        </p:nvSpPr>
        <p:spPr>
          <a:xfrm>
            <a:off x="4571726" y="2825157"/>
            <a:ext cx="15240547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algn="l"/>
            <a:r>
              <a:t>Metadata: the who, what, when, where, and why of your data</a:t>
            </a:r>
          </a:p>
        </p:txBody>
      </p:sp>
      <p:sp>
        <p:nvSpPr>
          <p:cNvPr id="317" name="Easiest: when in doubt, document…"/>
          <p:cNvSpPr txBox="1"/>
          <p:nvPr/>
        </p:nvSpPr>
        <p:spPr>
          <a:xfrm>
            <a:off x="1571280" y="5072062"/>
            <a:ext cx="12990360" cy="7381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 algn="l"/>
            <a:r>
              <a:t>Easiest: when in doubt, document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Data dictionaries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Standard operating procedures manuals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Lab notebooks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changelog file (document versions)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README</a:t>
            </a:r>
          </a:p>
          <a:p>
            <a:pPr lvl="3" marL="2128078" indent="-565978" algn="l">
              <a:buClr>
                <a:srgbClr val="535353"/>
              </a:buClr>
              <a:buSzPct val="82000"/>
              <a:buChar char="•"/>
            </a:pPr>
            <a:r>
              <a:t>Description of folders/files</a:t>
            </a:r>
          </a:p>
          <a:p>
            <a:pPr lvl="3" marL="2128078" indent="-565978" algn="l">
              <a:buClr>
                <a:srgbClr val="535353"/>
              </a:buClr>
              <a:buSzPct val="82000"/>
              <a:buChar char="•"/>
            </a:pPr>
            <a:r>
              <a:t>Can provide instructions on use of code/data</a:t>
            </a:r>
          </a:p>
          <a:p>
            <a:pPr lvl="3" marL="2128078" indent="-565978" algn="l">
              <a:buClr>
                <a:srgbClr val="535353"/>
              </a:buClr>
              <a:buSzPct val="82000"/>
              <a:buChar char="•"/>
            </a:pPr>
            <a:r>
              <a:t>License information</a:t>
            </a:r>
          </a:p>
        </p:txBody>
      </p:sp>
      <p:pic>
        <p:nvPicPr>
          <p:cNvPr id="31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16957"/>
          <a:stretch>
            <a:fillRect/>
          </a:stretch>
        </p:blipFill>
        <p:spPr>
          <a:xfrm>
            <a:off x="14631010" y="5112742"/>
            <a:ext cx="8636001" cy="5093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7. Metadata Magic"/>
          <p:cNvSpPr txBox="1"/>
          <p:nvPr>
            <p:ph type="title"/>
          </p:nvPr>
        </p:nvSpPr>
        <p:spPr>
          <a:xfrm>
            <a:off x="4833937" y="802815"/>
            <a:ext cx="14716126" cy="1803797"/>
          </a:xfrm>
          <a:prstGeom prst="rect">
            <a:avLst/>
          </a:prstGeom>
        </p:spPr>
        <p:txBody>
          <a:bodyPr/>
          <a:lstStyle>
            <a:lvl1pPr defTabSz="788669">
              <a:defRPr sz="9600"/>
            </a:lvl1pPr>
          </a:lstStyle>
          <a:p>
            <a:pPr/>
            <a:r>
              <a:t>7. Metadata Magic</a:t>
            </a:r>
          </a:p>
        </p:txBody>
      </p:sp>
      <p:sp>
        <p:nvSpPr>
          <p:cNvPr id="321" name="Metadata: the who, what, when, where, and why of your data"/>
          <p:cNvSpPr txBox="1"/>
          <p:nvPr/>
        </p:nvSpPr>
        <p:spPr>
          <a:xfrm>
            <a:off x="4571726" y="2825157"/>
            <a:ext cx="15240547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algn="l"/>
            <a:r>
              <a:t>Metadata: the who, what, when, where, and why of your data</a:t>
            </a:r>
          </a:p>
        </p:txBody>
      </p:sp>
      <p:pic>
        <p:nvPicPr>
          <p:cNvPr id="32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16957"/>
          <a:stretch>
            <a:fillRect/>
          </a:stretch>
        </p:blipFill>
        <p:spPr>
          <a:xfrm>
            <a:off x="14631010" y="5112742"/>
            <a:ext cx="8636001" cy="5093925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Medium Effort: Data Manual…"/>
          <p:cNvSpPr txBox="1"/>
          <p:nvPr/>
        </p:nvSpPr>
        <p:spPr>
          <a:xfrm>
            <a:off x="1574800" y="5067300"/>
            <a:ext cx="12990360" cy="376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 algn="l"/>
            <a:r>
              <a:t>Medium Effort: Data Manual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Larger 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More verbose and detailed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Can include science/rational/citations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Like a user manual for data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7. Metadata Magic"/>
          <p:cNvSpPr txBox="1"/>
          <p:nvPr>
            <p:ph type="title"/>
          </p:nvPr>
        </p:nvSpPr>
        <p:spPr>
          <a:xfrm>
            <a:off x="4833937" y="802815"/>
            <a:ext cx="14716126" cy="1803797"/>
          </a:xfrm>
          <a:prstGeom prst="rect">
            <a:avLst/>
          </a:prstGeom>
        </p:spPr>
        <p:txBody>
          <a:bodyPr/>
          <a:lstStyle>
            <a:lvl1pPr defTabSz="788669">
              <a:defRPr sz="9600"/>
            </a:lvl1pPr>
          </a:lstStyle>
          <a:p>
            <a:pPr/>
            <a:r>
              <a:t>7. Metadata Magic</a:t>
            </a:r>
          </a:p>
        </p:txBody>
      </p:sp>
      <p:sp>
        <p:nvSpPr>
          <p:cNvPr id="326" name="Metadata: the who, what, when, where, and why of your data"/>
          <p:cNvSpPr txBox="1"/>
          <p:nvPr/>
        </p:nvSpPr>
        <p:spPr>
          <a:xfrm>
            <a:off x="4571726" y="2825157"/>
            <a:ext cx="15240547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algn="l"/>
            <a:r>
              <a:t>Metadata: the who, what, when, where, and why of your data</a:t>
            </a:r>
          </a:p>
        </p:txBody>
      </p:sp>
      <p:sp>
        <p:nvSpPr>
          <p:cNvPr id="327" name="Bigger Lift: Structured Metadata…"/>
          <p:cNvSpPr txBox="1"/>
          <p:nvPr/>
        </p:nvSpPr>
        <p:spPr>
          <a:xfrm>
            <a:off x="1574800" y="5067300"/>
            <a:ext cx="12990360" cy="3038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 algn="l"/>
            <a:r>
              <a:t>Bigger Lift: Structured Metadata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Often laid out in fields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Can require use of shared vocabularies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Often field/data type specific</a:t>
            </a:r>
          </a:p>
        </p:txBody>
      </p:sp>
      <p:pic>
        <p:nvPicPr>
          <p:cNvPr id="32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16957"/>
          <a:stretch>
            <a:fillRect/>
          </a:stretch>
        </p:blipFill>
        <p:spPr>
          <a:xfrm>
            <a:off x="14631010" y="5112742"/>
            <a:ext cx="8636001" cy="5093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7. Metadata Magic"/>
          <p:cNvSpPr txBox="1"/>
          <p:nvPr>
            <p:ph type="title"/>
          </p:nvPr>
        </p:nvSpPr>
        <p:spPr>
          <a:xfrm>
            <a:off x="4833937" y="802815"/>
            <a:ext cx="14716126" cy="1803797"/>
          </a:xfrm>
          <a:prstGeom prst="rect">
            <a:avLst/>
          </a:prstGeom>
        </p:spPr>
        <p:txBody>
          <a:bodyPr/>
          <a:lstStyle>
            <a:lvl1pPr defTabSz="788669">
              <a:defRPr sz="9600"/>
            </a:lvl1pPr>
          </a:lstStyle>
          <a:p>
            <a:pPr/>
            <a:r>
              <a:t>7. Metadata Magic</a:t>
            </a:r>
          </a:p>
        </p:txBody>
      </p:sp>
      <p:sp>
        <p:nvSpPr>
          <p:cNvPr id="331" name="Metadata: the who, what, when, where, and why of your data"/>
          <p:cNvSpPr txBox="1"/>
          <p:nvPr/>
        </p:nvSpPr>
        <p:spPr>
          <a:xfrm>
            <a:off x="4571726" y="2825157"/>
            <a:ext cx="15240547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algn="l"/>
            <a:r>
              <a:t>Metadata: the who, what, when, where, and why of your data</a:t>
            </a:r>
          </a:p>
        </p:txBody>
      </p:sp>
      <p:sp>
        <p:nvSpPr>
          <p:cNvPr id="332" name="What makes this ‘Open’?…"/>
          <p:cNvSpPr txBox="1"/>
          <p:nvPr/>
        </p:nvSpPr>
        <p:spPr>
          <a:xfrm>
            <a:off x="14233878" y="5118100"/>
            <a:ext cx="9008319" cy="4867275"/>
          </a:xfrm>
          <a:prstGeom prst="rect">
            <a:avLst/>
          </a:prstGeom>
          <a:solidFill>
            <a:schemeClr val="accent1">
              <a:hueOff val="-78595"/>
              <a:satOff val="12505"/>
              <a:lumOff val="138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>
              <a:spcBef>
                <a:spcPts val="3000"/>
              </a:spcBef>
            </a:pPr>
            <a:r>
              <a:t>What makes this ‘Open’?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Makes data more findable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Helps others (and future you) understand the data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Shared vocabularies help to harmonize data within a field</a:t>
            </a:r>
          </a:p>
        </p:txBody>
      </p:sp>
      <p:sp>
        <p:nvSpPr>
          <p:cNvPr id="333" name="Bigger Lift: Structured Metadata…"/>
          <p:cNvSpPr txBox="1"/>
          <p:nvPr/>
        </p:nvSpPr>
        <p:spPr>
          <a:xfrm>
            <a:off x="1574800" y="5067300"/>
            <a:ext cx="12990360" cy="3038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lvl="1" algn="l"/>
            <a:r>
              <a:t>Bigger Lift: Structured Metadata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Often laid out in fields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Can require use of shared vocabularies</a:t>
            </a:r>
          </a:p>
          <a:p>
            <a:pPr lvl="2" marL="1607378" indent="-565978" algn="l">
              <a:buClr>
                <a:srgbClr val="535353"/>
              </a:buClr>
              <a:buSzPct val="82000"/>
              <a:buChar char="•"/>
            </a:pPr>
            <a:r>
              <a:t>Often field/data type specific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‘Good Enough’"/>
          <p:cNvSpPr txBox="1"/>
          <p:nvPr>
            <p:ph type="title"/>
          </p:nvPr>
        </p:nvSpPr>
        <p:spPr>
          <a:xfrm>
            <a:off x="4833937" y="802815"/>
            <a:ext cx="14716126" cy="1803797"/>
          </a:xfrm>
          <a:prstGeom prst="rect">
            <a:avLst/>
          </a:prstGeom>
        </p:spPr>
        <p:txBody>
          <a:bodyPr/>
          <a:lstStyle>
            <a:lvl1pPr defTabSz="788669">
              <a:defRPr sz="9600"/>
            </a:lvl1pPr>
          </a:lstStyle>
          <a:p>
            <a:pPr/>
            <a:r>
              <a:t>‘Good Enough’</a:t>
            </a:r>
          </a:p>
        </p:txBody>
      </p:sp>
      <p:sp>
        <p:nvSpPr>
          <p:cNvPr id="158" name="(relatively) low effort…"/>
          <p:cNvSpPr txBox="1"/>
          <p:nvPr/>
        </p:nvSpPr>
        <p:spPr>
          <a:xfrm>
            <a:off x="2101907" y="5338762"/>
            <a:ext cx="10100008" cy="303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(relatively) low effort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shallow learning curve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beneficial to current and future you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increases ‘openness’ of research</a:t>
            </a:r>
          </a:p>
        </p:txBody>
      </p:sp>
      <p:pic>
        <p:nvPicPr>
          <p:cNvPr id="15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46" t="1972" r="1629" b="2322"/>
          <a:stretch>
            <a:fillRect/>
          </a:stretch>
        </p:blipFill>
        <p:spPr>
          <a:xfrm>
            <a:off x="14683062" y="3609072"/>
            <a:ext cx="7702036" cy="64978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96" fill="norm" stroke="1" extrusionOk="0">
                <a:moveTo>
                  <a:pt x="17953" y="2"/>
                </a:moveTo>
                <a:cubicBezTo>
                  <a:pt x="17663" y="-8"/>
                  <a:pt x="17402" y="20"/>
                  <a:pt x="17186" y="84"/>
                </a:cubicBezTo>
                <a:cubicBezTo>
                  <a:pt x="16978" y="146"/>
                  <a:pt x="16773" y="188"/>
                  <a:pt x="16730" y="180"/>
                </a:cubicBezTo>
                <a:cubicBezTo>
                  <a:pt x="16686" y="171"/>
                  <a:pt x="16611" y="183"/>
                  <a:pt x="16563" y="205"/>
                </a:cubicBezTo>
                <a:cubicBezTo>
                  <a:pt x="16514" y="226"/>
                  <a:pt x="16248" y="324"/>
                  <a:pt x="15970" y="423"/>
                </a:cubicBezTo>
                <a:cubicBezTo>
                  <a:pt x="15195" y="699"/>
                  <a:pt x="14513" y="1295"/>
                  <a:pt x="14231" y="1943"/>
                </a:cubicBezTo>
                <a:cubicBezTo>
                  <a:pt x="14102" y="2239"/>
                  <a:pt x="14054" y="2902"/>
                  <a:pt x="14139" y="3210"/>
                </a:cubicBezTo>
                <a:cubicBezTo>
                  <a:pt x="14272" y="3689"/>
                  <a:pt x="14542" y="4089"/>
                  <a:pt x="14978" y="4452"/>
                </a:cubicBezTo>
                <a:cubicBezTo>
                  <a:pt x="15214" y="4648"/>
                  <a:pt x="15441" y="4794"/>
                  <a:pt x="15482" y="4775"/>
                </a:cubicBezTo>
                <a:cubicBezTo>
                  <a:pt x="15523" y="4756"/>
                  <a:pt x="15574" y="4774"/>
                  <a:pt x="15595" y="4814"/>
                </a:cubicBezTo>
                <a:cubicBezTo>
                  <a:pt x="15694" y="5004"/>
                  <a:pt x="16668" y="5327"/>
                  <a:pt x="17300" y="5380"/>
                </a:cubicBezTo>
                <a:cubicBezTo>
                  <a:pt x="19617" y="5573"/>
                  <a:pt x="21587" y="4216"/>
                  <a:pt x="21440" y="2526"/>
                </a:cubicBezTo>
                <a:cubicBezTo>
                  <a:pt x="21348" y="1466"/>
                  <a:pt x="20320" y="503"/>
                  <a:pt x="18897" y="146"/>
                </a:cubicBezTo>
                <a:cubicBezTo>
                  <a:pt x="18563" y="62"/>
                  <a:pt x="18243" y="13"/>
                  <a:pt x="17953" y="2"/>
                </a:cubicBezTo>
                <a:close/>
                <a:moveTo>
                  <a:pt x="2913" y="2567"/>
                </a:moveTo>
                <a:cubicBezTo>
                  <a:pt x="1510" y="2566"/>
                  <a:pt x="108" y="2585"/>
                  <a:pt x="88" y="2624"/>
                </a:cubicBezTo>
                <a:cubicBezTo>
                  <a:pt x="71" y="2656"/>
                  <a:pt x="40" y="4419"/>
                  <a:pt x="18" y="6542"/>
                </a:cubicBezTo>
                <a:cubicBezTo>
                  <a:pt x="-13" y="9580"/>
                  <a:pt x="-7" y="10424"/>
                  <a:pt x="51" y="10507"/>
                </a:cubicBezTo>
                <a:cubicBezTo>
                  <a:pt x="115" y="10598"/>
                  <a:pt x="499" y="10612"/>
                  <a:pt x="2875" y="10611"/>
                </a:cubicBezTo>
                <a:cubicBezTo>
                  <a:pt x="4505" y="10610"/>
                  <a:pt x="5661" y="10583"/>
                  <a:pt x="5713" y="10544"/>
                </a:cubicBezTo>
                <a:cubicBezTo>
                  <a:pt x="5790" y="10486"/>
                  <a:pt x="5799" y="9982"/>
                  <a:pt x="5785" y="6583"/>
                </a:cubicBezTo>
                <a:cubicBezTo>
                  <a:pt x="5776" y="4441"/>
                  <a:pt x="5755" y="2661"/>
                  <a:pt x="5737" y="2627"/>
                </a:cubicBezTo>
                <a:cubicBezTo>
                  <a:pt x="5717" y="2588"/>
                  <a:pt x="4315" y="2567"/>
                  <a:pt x="2913" y="2567"/>
                </a:cubicBezTo>
                <a:close/>
                <a:moveTo>
                  <a:pt x="9933" y="4074"/>
                </a:moveTo>
                <a:cubicBezTo>
                  <a:pt x="9903" y="4075"/>
                  <a:pt x="9880" y="4085"/>
                  <a:pt x="9870" y="4105"/>
                </a:cubicBezTo>
                <a:cubicBezTo>
                  <a:pt x="9854" y="4136"/>
                  <a:pt x="9705" y="4152"/>
                  <a:pt x="9538" y="4139"/>
                </a:cubicBezTo>
                <a:cubicBezTo>
                  <a:pt x="9263" y="4119"/>
                  <a:pt x="9220" y="4137"/>
                  <a:pt x="9066" y="4336"/>
                </a:cubicBezTo>
                <a:cubicBezTo>
                  <a:pt x="8883" y="4575"/>
                  <a:pt x="8862" y="4665"/>
                  <a:pt x="8962" y="4784"/>
                </a:cubicBezTo>
                <a:cubicBezTo>
                  <a:pt x="9010" y="4841"/>
                  <a:pt x="8952" y="4902"/>
                  <a:pt x="8748" y="5009"/>
                </a:cubicBezTo>
                <a:cubicBezTo>
                  <a:pt x="8594" y="5089"/>
                  <a:pt x="8450" y="5154"/>
                  <a:pt x="8427" y="5154"/>
                </a:cubicBezTo>
                <a:cubicBezTo>
                  <a:pt x="8405" y="5154"/>
                  <a:pt x="8227" y="5325"/>
                  <a:pt x="8033" y="5534"/>
                </a:cubicBezTo>
                <a:cubicBezTo>
                  <a:pt x="7613" y="5985"/>
                  <a:pt x="7344" y="6551"/>
                  <a:pt x="7255" y="7170"/>
                </a:cubicBezTo>
                <a:cubicBezTo>
                  <a:pt x="7051" y="8588"/>
                  <a:pt x="7978" y="10164"/>
                  <a:pt x="9140" y="10374"/>
                </a:cubicBezTo>
                <a:cubicBezTo>
                  <a:pt x="9571" y="10453"/>
                  <a:pt x="9558" y="10399"/>
                  <a:pt x="9525" y="11999"/>
                </a:cubicBezTo>
                <a:cubicBezTo>
                  <a:pt x="9509" y="12785"/>
                  <a:pt x="9470" y="13460"/>
                  <a:pt x="9439" y="13497"/>
                </a:cubicBezTo>
                <a:cubicBezTo>
                  <a:pt x="9403" y="13539"/>
                  <a:pt x="9161" y="13361"/>
                  <a:pt x="8781" y="13015"/>
                </a:cubicBezTo>
                <a:cubicBezTo>
                  <a:pt x="8127" y="12419"/>
                  <a:pt x="7580" y="11940"/>
                  <a:pt x="6892" y="11364"/>
                </a:cubicBezTo>
                <a:cubicBezTo>
                  <a:pt x="6649" y="11161"/>
                  <a:pt x="6364" y="10918"/>
                  <a:pt x="6258" y="10825"/>
                </a:cubicBezTo>
                <a:cubicBezTo>
                  <a:pt x="6127" y="10710"/>
                  <a:pt x="6047" y="10678"/>
                  <a:pt x="6006" y="10726"/>
                </a:cubicBezTo>
                <a:cubicBezTo>
                  <a:pt x="5950" y="10793"/>
                  <a:pt x="6664" y="11467"/>
                  <a:pt x="8190" y="12789"/>
                </a:cubicBezTo>
                <a:cubicBezTo>
                  <a:pt x="8433" y="13000"/>
                  <a:pt x="8825" y="13340"/>
                  <a:pt x="9060" y="13544"/>
                </a:cubicBezTo>
                <a:lnTo>
                  <a:pt x="9486" y="13914"/>
                </a:lnTo>
                <a:lnTo>
                  <a:pt x="9486" y="14568"/>
                </a:lnTo>
                <a:cubicBezTo>
                  <a:pt x="9486" y="14935"/>
                  <a:pt x="9513" y="15242"/>
                  <a:pt x="9547" y="15266"/>
                </a:cubicBezTo>
                <a:cubicBezTo>
                  <a:pt x="9580" y="15291"/>
                  <a:pt x="9589" y="15345"/>
                  <a:pt x="9567" y="15387"/>
                </a:cubicBezTo>
                <a:cubicBezTo>
                  <a:pt x="9545" y="15429"/>
                  <a:pt x="9531" y="16058"/>
                  <a:pt x="9536" y="16785"/>
                </a:cubicBezTo>
                <a:cubicBezTo>
                  <a:pt x="9542" y="17669"/>
                  <a:pt x="9524" y="18158"/>
                  <a:pt x="9479" y="18258"/>
                </a:cubicBezTo>
                <a:cubicBezTo>
                  <a:pt x="9441" y="18341"/>
                  <a:pt x="8917" y="19034"/>
                  <a:pt x="8314" y="19798"/>
                </a:cubicBezTo>
                <a:cubicBezTo>
                  <a:pt x="7159" y="21262"/>
                  <a:pt x="7100" y="21347"/>
                  <a:pt x="7159" y="21459"/>
                </a:cubicBezTo>
                <a:cubicBezTo>
                  <a:pt x="7228" y="21592"/>
                  <a:pt x="7342" y="21455"/>
                  <a:pt x="8831" y="19479"/>
                </a:cubicBezTo>
                <a:cubicBezTo>
                  <a:pt x="9213" y="18973"/>
                  <a:pt x="9547" y="18589"/>
                  <a:pt x="9607" y="18589"/>
                </a:cubicBezTo>
                <a:cubicBezTo>
                  <a:pt x="9712" y="18589"/>
                  <a:pt x="9760" y="18660"/>
                  <a:pt x="10755" y="20301"/>
                </a:cubicBezTo>
                <a:cubicBezTo>
                  <a:pt x="11218" y="21065"/>
                  <a:pt x="11425" y="21300"/>
                  <a:pt x="11444" y="21083"/>
                </a:cubicBezTo>
                <a:cubicBezTo>
                  <a:pt x="11446" y="21050"/>
                  <a:pt x="11060" y="20400"/>
                  <a:pt x="10585" y="19637"/>
                </a:cubicBezTo>
                <a:lnTo>
                  <a:pt x="9721" y="18249"/>
                </a:lnTo>
                <a:lnTo>
                  <a:pt x="9736" y="15994"/>
                </a:lnTo>
                <a:lnTo>
                  <a:pt x="9752" y="13738"/>
                </a:lnTo>
                <a:lnTo>
                  <a:pt x="9885" y="13726"/>
                </a:lnTo>
                <a:cubicBezTo>
                  <a:pt x="9958" y="13720"/>
                  <a:pt x="10078" y="13650"/>
                  <a:pt x="10150" y="13571"/>
                </a:cubicBezTo>
                <a:cubicBezTo>
                  <a:pt x="10223" y="13492"/>
                  <a:pt x="10760" y="13025"/>
                  <a:pt x="11344" y="12533"/>
                </a:cubicBezTo>
                <a:cubicBezTo>
                  <a:pt x="12780" y="11323"/>
                  <a:pt x="13084" y="11042"/>
                  <a:pt x="13084" y="10923"/>
                </a:cubicBezTo>
                <a:cubicBezTo>
                  <a:pt x="13084" y="10868"/>
                  <a:pt x="13062" y="10822"/>
                  <a:pt x="13034" y="10822"/>
                </a:cubicBezTo>
                <a:cubicBezTo>
                  <a:pt x="12961" y="10822"/>
                  <a:pt x="12357" y="11337"/>
                  <a:pt x="10509" y="12974"/>
                </a:cubicBezTo>
                <a:cubicBezTo>
                  <a:pt x="10114" y="13323"/>
                  <a:pt x="9776" y="13591"/>
                  <a:pt x="9757" y="13569"/>
                </a:cubicBezTo>
                <a:cubicBezTo>
                  <a:pt x="9738" y="13546"/>
                  <a:pt x="9723" y="12863"/>
                  <a:pt x="9723" y="12050"/>
                </a:cubicBezTo>
                <a:cubicBezTo>
                  <a:pt x="9723" y="10471"/>
                  <a:pt x="9734" y="10404"/>
                  <a:pt x="10015" y="10402"/>
                </a:cubicBezTo>
                <a:cubicBezTo>
                  <a:pt x="10582" y="10398"/>
                  <a:pt x="11414" y="9669"/>
                  <a:pt x="11745" y="8887"/>
                </a:cubicBezTo>
                <a:cubicBezTo>
                  <a:pt x="11912" y="8493"/>
                  <a:pt x="12026" y="7802"/>
                  <a:pt x="11987" y="7418"/>
                </a:cubicBezTo>
                <a:cubicBezTo>
                  <a:pt x="11952" y="7069"/>
                  <a:pt x="11798" y="6436"/>
                  <a:pt x="11686" y="6177"/>
                </a:cubicBezTo>
                <a:cubicBezTo>
                  <a:pt x="11539" y="5841"/>
                  <a:pt x="11071" y="5292"/>
                  <a:pt x="10780" y="5118"/>
                </a:cubicBezTo>
                <a:cubicBezTo>
                  <a:pt x="10495" y="4946"/>
                  <a:pt x="10462" y="4840"/>
                  <a:pt x="10597" y="4545"/>
                </a:cubicBezTo>
                <a:cubicBezTo>
                  <a:pt x="10658" y="4413"/>
                  <a:pt x="10650" y="4381"/>
                  <a:pt x="10547" y="4315"/>
                </a:cubicBezTo>
                <a:cubicBezTo>
                  <a:pt x="10481" y="4274"/>
                  <a:pt x="10398" y="4261"/>
                  <a:pt x="10362" y="4288"/>
                </a:cubicBezTo>
                <a:cubicBezTo>
                  <a:pt x="10325" y="4315"/>
                  <a:pt x="10266" y="4290"/>
                  <a:pt x="10230" y="4233"/>
                </a:cubicBezTo>
                <a:cubicBezTo>
                  <a:pt x="10172" y="4141"/>
                  <a:pt x="10022" y="4070"/>
                  <a:pt x="9933" y="4074"/>
                </a:cubicBezTo>
                <a:close/>
                <a:moveTo>
                  <a:pt x="13288" y="4222"/>
                </a:moveTo>
                <a:cubicBezTo>
                  <a:pt x="13243" y="4229"/>
                  <a:pt x="13203" y="4244"/>
                  <a:pt x="13178" y="4267"/>
                </a:cubicBezTo>
                <a:cubicBezTo>
                  <a:pt x="13043" y="4383"/>
                  <a:pt x="12982" y="4869"/>
                  <a:pt x="13090" y="4951"/>
                </a:cubicBezTo>
                <a:cubicBezTo>
                  <a:pt x="13246" y="5068"/>
                  <a:pt x="13447" y="5014"/>
                  <a:pt x="13619" y="4810"/>
                </a:cubicBezTo>
                <a:cubicBezTo>
                  <a:pt x="13804" y="4590"/>
                  <a:pt x="13835" y="4443"/>
                  <a:pt x="13718" y="4334"/>
                </a:cubicBezTo>
                <a:cubicBezTo>
                  <a:pt x="13623" y="4245"/>
                  <a:pt x="13425" y="4201"/>
                  <a:pt x="13288" y="4222"/>
                </a:cubicBezTo>
                <a:close/>
                <a:moveTo>
                  <a:pt x="12360" y="4873"/>
                </a:moveTo>
                <a:cubicBezTo>
                  <a:pt x="12234" y="4884"/>
                  <a:pt x="12109" y="4939"/>
                  <a:pt x="12055" y="5031"/>
                </a:cubicBezTo>
                <a:cubicBezTo>
                  <a:pt x="11933" y="5237"/>
                  <a:pt x="11939" y="5480"/>
                  <a:pt x="12067" y="5571"/>
                </a:cubicBezTo>
                <a:cubicBezTo>
                  <a:pt x="12357" y="5776"/>
                  <a:pt x="12871" y="5268"/>
                  <a:pt x="12668" y="4977"/>
                </a:cubicBezTo>
                <a:cubicBezTo>
                  <a:pt x="12611" y="4895"/>
                  <a:pt x="12485" y="4862"/>
                  <a:pt x="12360" y="487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‘Good Enough’ Practices"/>
          <p:cNvSpPr txBox="1"/>
          <p:nvPr>
            <p:ph type="title"/>
          </p:nvPr>
        </p:nvSpPr>
        <p:spPr>
          <a:xfrm>
            <a:off x="4833937" y="802815"/>
            <a:ext cx="14716126" cy="1803797"/>
          </a:xfrm>
          <a:prstGeom prst="rect">
            <a:avLst/>
          </a:prstGeom>
        </p:spPr>
        <p:txBody>
          <a:bodyPr/>
          <a:lstStyle>
            <a:lvl1pPr defTabSz="788669">
              <a:defRPr sz="9600"/>
            </a:lvl1pPr>
          </a:lstStyle>
          <a:p>
            <a:pPr/>
            <a:r>
              <a:t>‘Good Enough’ Practices</a:t>
            </a:r>
          </a:p>
        </p:txBody>
      </p:sp>
      <p:sp>
        <p:nvSpPr>
          <p:cNvPr id="336" name="Preserve Raw Data…"/>
          <p:cNvSpPr txBox="1"/>
          <p:nvPr/>
        </p:nvSpPr>
        <p:spPr>
          <a:xfrm>
            <a:off x="2217302" y="3164522"/>
            <a:ext cx="11051140" cy="8783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marL="1943652" indent="-1130852" algn="l">
              <a:lnSpc>
                <a:spcPct val="120000"/>
              </a:lnSpc>
              <a:spcBef>
                <a:spcPts val="1500"/>
              </a:spcBef>
              <a:buSzPct val="100000"/>
              <a:buAutoNum type="arabicPeriod" startAt="1"/>
              <a:defRPr sz="6400"/>
            </a:pPr>
            <a:r>
              <a:t>Preserve Raw Data</a:t>
            </a:r>
          </a:p>
          <a:p>
            <a:pPr lvl="1" marL="1943652" indent="-1130852" algn="l">
              <a:lnSpc>
                <a:spcPct val="120000"/>
              </a:lnSpc>
              <a:spcBef>
                <a:spcPts val="1500"/>
              </a:spcBef>
              <a:buSzPct val="100000"/>
              <a:buAutoNum type="arabicPeriod" startAt="1"/>
              <a:defRPr sz="6400"/>
            </a:pPr>
            <a:r>
              <a:t>Create a Central Hub</a:t>
            </a:r>
          </a:p>
          <a:p>
            <a:pPr lvl="1" marL="1943652" indent="-1130852" algn="l">
              <a:lnSpc>
                <a:spcPct val="120000"/>
              </a:lnSpc>
              <a:spcBef>
                <a:spcPts val="1500"/>
              </a:spcBef>
              <a:buSzPct val="100000"/>
              <a:buAutoNum type="arabicPeriod" startAt="1"/>
              <a:defRPr sz="6400"/>
            </a:pPr>
            <a:r>
              <a:t>Use Meaningful Names</a:t>
            </a:r>
          </a:p>
          <a:p>
            <a:pPr lvl="1" marL="1943652" indent="-1130852" algn="l">
              <a:lnSpc>
                <a:spcPct val="120000"/>
              </a:lnSpc>
              <a:spcBef>
                <a:spcPts val="1500"/>
              </a:spcBef>
              <a:buSzPct val="100000"/>
              <a:buAutoNum type="arabicPeriod" startAt="1"/>
              <a:defRPr sz="6400"/>
            </a:pPr>
            <a:r>
              <a:t>Preserve the Journey</a:t>
            </a:r>
          </a:p>
          <a:p>
            <a:pPr lvl="1" marL="1943652" indent="-1130852" algn="l">
              <a:lnSpc>
                <a:spcPct val="120000"/>
              </a:lnSpc>
              <a:spcBef>
                <a:spcPts val="1500"/>
              </a:spcBef>
              <a:buSzPct val="100000"/>
              <a:buAutoNum type="arabicPeriod" startAt="1"/>
              <a:defRPr sz="6400"/>
            </a:pPr>
            <a:r>
              <a:t>Avoid Manual Manipulations</a:t>
            </a:r>
          </a:p>
          <a:p>
            <a:pPr lvl="1" marL="1943652" indent="-1130852" algn="l">
              <a:lnSpc>
                <a:spcPct val="120000"/>
              </a:lnSpc>
              <a:spcBef>
                <a:spcPts val="1500"/>
              </a:spcBef>
              <a:buSzPct val="100000"/>
              <a:buAutoNum type="arabicPeriod" startAt="1"/>
              <a:defRPr sz="6400"/>
            </a:pPr>
            <a:r>
              <a:t>‘Tidy’ Your Data</a:t>
            </a:r>
          </a:p>
          <a:p>
            <a:pPr lvl="1" marL="1943652" indent="-1130852" algn="l">
              <a:lnSpc>
                <a:spcPct val="120000"/>
              </a:lnSpc>
              <a:spcBef>
                <a:spcPts val="1500"/>
              </a:spcBef>
              <a:buSzPct val="100000"/>
              <a:buAutoNum type="arabicPeriod" startAt="1"/>
              <a:defRPr sz="6400"/>
            </a:pPr>
            <a:r>
              <a:t>Metadata Magic</a:t>
            </a:r>
          </a:p>
        </p:txBody>
      </p:sp>
      <p:pic>
        <p:nvPicPr>
          <p:cNvPr id="3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87891" y="4198403"/>
            <a:ext cx="6747108" cy="67161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rofile view of a red Ducati motorcycle" descr="Profile view of a red Ducati motorcycl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60" r="0" b="160"/>
          <a:stretch>
            <a:fillRect/>
          </a:stretch>
        </p:blipFill>
        <p:spPr>
          <a:xfrm>
            <a:off x="5364478" y="2667714"/>
            <a:ext cx="13655012" cy="10311751"/>
          </a:xfrm>
          <a:prstGeom prst="rect">
            <a:avLst/>
          </a:prstGeom>
        </p:spPr>
      </p:pic>
      <p:sp>
        <p:nvSpPr>
          <p:cNvPr id="162" name="Project Lifecycle"/>
          <p:cNvSpPr txBox="1"/>
          <p:nvPr>
            <p:ph type="title"/>
          </p:nvPr>
        </p:nvSpPr>
        <p:spPr>
          <a:xfrm>
            <a:off x="4833937" y="802815"/>
            <a:ext cx="14716126" cy="1803797"/>
          </a:xfrm>
          <a:prstGeom prst="rect">
            <a:avLst/>
          </a:prstGeom>
        </p:spPr>
        <p:txBody>
          <a:bodyPr/>
          <a:lstStyle>
            <a:lvl1pPr defTabSz="788669">
              <a:defRPr sz="9600"/>
            </a:lvl1pPr>
          </a:lstStyle>
          <a:p>
            <a:pPr/>
            <a:r>
              <a:t>Project Lifecycle</a:t>
            </a:r>
          </a:p>
        </p:txBody>
      </p:sp>
      <p:sp>
        <p:nvSpPr>
          <p:cNvPr id="163" name="The Turing Way project illustration by Scriberia. Used under a CC-BY 4.0 license. DOI: 10.5281/zenodo.3332807."/>
          <p:cNvSpPr txBox="1"/>
          <p:nvPr/>
        </p:nvSpPr>
        <p:spPr>
          <a:xfrm>
            <a:off x="6269375" y="13034569"/>
            <a:ext cx="11651870" cy="415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642937">
              <a:defRPr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i="1"/>
              <a:t>The Turing Way</a:t>
            </a:r>
            <a:r>
              <a:t> project illustration by Scriberia. Used under a CC-BY 4.0 license. DOI: </a:t>
            </a:r>
            <a:r>
              <a:rPr>
                <a:solidFill>
                  <a:srgbClr val="0071BC"/>
                </a:solidFill>
                <a:hlinkClick r:id="rId3" invalidUrl="" action="" tgtFrame="" tooltip="" history="1" highlightClick="0" endSnd="0"/>
              </a:rPr>
              <a:t>10.5281/zenodo.3332807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rofile view of a red Ducati motorcycle" descr="Profile view of a red Ducati motorcycl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60" r="0" b="160"/>
          <a:stretch>
            <a:fillRect/>
          </a:stretch>
        </p:blipFill>
        <p:spPr>
          <a:xfrm>
            <a:off x="5364478" y="2667714"/>
            <a:ext cx="13655012" cy="10311751"/>
          </a:xfrm>
          <a:prstGeom prst="rect">
            <a:avLst/>
          </a:prstGeom>
        </p:spPr>
      </p:pic>
      <p:sp>
        <p:nvSpPr>
          <p:cNvPr id="166" name="Project Lifecycle"/>
          <p:cNvSpPr txBox="1"/>
          <p:nvPr>
            <p:ph type="title"/>
          </p:nvPr>
        </p:nvSpPr>
        <p:spPr>
          <a:xfrm>
            <a:off x="4833937" y="802815"/>
            <a:ext cx="14716126" cy="1803797"/>
          </a:xfrm>
          <a:prstGeom prst="rect">
            <a:avLst/>
          </a:prstGeom>
        </p:spPr>
        <p:txBody>
          <a:bodyPr/>
          <a:lstStyle>
            <a:lvl1pPr defTabSz="788669">
              <a:defRPr sz="9600"/>
            </a:lvl1pPr>
          </a:lstStyle>
          <a:p>
            <a:pPr/>
            <a:r>
              <a:t>Project Lifecycle</a:t>
            </a:r>
          </a:p>
        </p:txBody>
      </p:sp>
      <p:sp>
        <p:nvSpPr>
          <p:cNvPr id="167" name="The Turing Way project illustration by Scriberia. Used under a CC-BY 4.0 license. DOI: 10.5281/zenodo.3332807."/>
          <p:cNvSpPr txBox="1"/>
          <p:nvPr/>
        </p:nvSpPr>
        <p:spPr>
          <a:xfrm>
            <a:off x="6269375" y="13034569"/>
            <a:ext cx="11651870" cy="415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642937">
              <a:defRPr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i="1"/>
              <a:t>The Turing Way</a:t>
            </a:r>
            <a:r>
              <a:t> project illustration by Scriberia. Used under a CC-BY 4.0 license. DOI: </a:t>
            </a:r>
            <a:r>
              <a:rPr>
                <a:solidFill>
                  <a:srgbClr val="0071BC"/>
                </a:solidFill>
                <a:hlinkClick r:id="rId3" invalidUrl="" action="" tgtFrame="" tooltip="" history="1" highlightClick="0" endSnd="0"/>
              </a:rPr>
              <a:t>10.5281/zenodo.3332807</a:t>
            </a:r>
            <a:r>
              <a:t>.</a:t>
            </a:r>
          </a:p>
        </p:txBody>
      </p:sp>
      <p:sp>
        <p:nvSpPr>
          <p:cNvPr id="168" name="Rectangle"/>
          <p:cNvSpPr/>
          <p:nvPr/>
        </p:nvSpPr>
        <p:spPr>
          <a:xfrm>
            <a:off x="10213689" y="2835630"/>
            <a:ext cx="3956621" cy="2797087"/>
          </a:xfrm>
          <a:prstGeom prst="rect">
            <a:avLst/>
          </a:prstGeom>
          <a:ln w="88900">
            <a:solidFill>
              <a:schemeClr val="accent3">
                <a:hueOff val="198700"/>
                <a:satOff val="21248"/>
                <a:lumOff val="19305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Data Processing Pipelines"/>
          <p:cNvSpPr txBox="1"/>
          <p:nvPr>
            <p:ph type="title"/>
          </p:nvPr>
        </p:nvSpPr>
        <p:spPr>
          <a:xfrm>
            <a:off x="4833937" y="802815"/>
            <a:ext cx="14716126" cy="1803797"/>
          </a:xfrm>
          <a:prstGeom prst="rect">
            <a:avLst/>
          </a:prstGeom>
        </p:spPr>
        <p:txBody>
          <a:bodyPr/>
          <a:lstStyle>
            <a:lvl1pPr defTabSz="788669">
              <a:defRPr sz="9600"/>
            </a:lvl1pPr>
          </a:lstStyle>
          <a:p>
            <a:pPr/>
            <a:r>
              <a:t>Data Processing Pipelines</a:t>
            </a:r>
          </a:p>
        </p:txBody>
      </p:sp>
      <p:sp>
        <p:nvSpPr>
          <p:cNvPr id="171" name="The Turing Way project illustration by Scriberia. Used under a CC-BY 4.0 license. DOI: 10.5281/zenodo.3332807."/>
          <p:cNvSpPr txBox="1"/>
          <p:nvPr/>
        </p:nvSpPr>
        <p:spPr>
          <a:xfrm>
            <a:off x="6269375" y="13034567"/>
            <a:ext cx="11651870" cy="415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642937">
              <a:defRPr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i="1"/>
              <a:t>The Turing Way</a:t>
            </a:r>
            <a:r>
              <a:t> project illustration by Scriberia. Used under a CC-BY 4.0 license. DOI: </a:t>
            </a:r>
            <a:r>
              <a:rPr>
                <a:solidFill>
                  <a:srgbClr val="0071BC"/>
                </a:solidFill>
                <a:hlinkClick r:id="rId2" invalidUrl="" action="" tgtFrame="" tooltip="" history="1" highlightClick="0" endSnd="0"/>
              </a:rPr>
              <a:t>10.5281/zenodo.3332807</a:t>
            </a:r>
            <a:r>
              <a:t>.</a:t>
            </a:r>
          </a:p>
        </p:txBody>
      </p:sp>
      <p:pic>
        <p:nvPicPr>
          <p:cNvPr id="17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14283" y="2942135"/>
            <a:ext cx="14355434" cy="9762715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Rectangle"/>
          <p:cNvSpPr/>
          <p:nvPr/>
        </p:nvSpPr>
        <p:spPr>
          <a:xfrm>
            <a:off x="10142259" y="3102224"/>
            <a:ext cx="6351699" cy="14531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1. Preserve Raw Data"/>
          <p:cNvSpPr txBox="1"/>
          <p:nvPr>
            <p:ph type="title"/>
          </p:nvPr>
        </p:nvSpPr>
        <p:spPr>
          <a:xfrm>
            <a:off x="4833937" y="802815"/>
            <a:ext cx="14716126" cy="1803797"/>
          </a:xfrm>
          <a:prstGeom prst="rect">
            <a:avLst/>
          </a:prstGeom>
        </p:spPr>
        <p:txBody>
          <a:bodyPr/>
          <a:lstStyle>
            <a:lvl1pPr defTabSz="788669">
              <a:defRPr sz="9600"/>
            </a:lvl1pPr>
          </a:lstStyle>
          <a:p>
            <a:pPr/>
            <a:r>
              <a:t>1. Preserve Raw Data</a:t>
            </a:r>
          </a:p>
        </p:txBody>
      </p:sp>
      <p:sp>
        <p:nvSpPr>
          <p:cNvPr id="176" name="Raw Data: data as it was originally collected"/>
          <p:cNvSpPr txBox="1"/>
          <p:nvPr/>
        </p:nvSpPr>
        <p:spPr>
          <a:xfrm>
            <a:off x="1440895" y="3740248"/>
            <a:ext cx="11113357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algn="l"/>
            <a:r>
              <a:t>Raw Data: data as it was originally collected </a:t>
            </a:r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9578" y="5021424"/>
            <a:ext cx="4113242" cy="3031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05964" y="5021424"/>
            <a:ext cx="2478935" cy="3031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68042" y="4934583"/>
            <a:ext cx="3240329" cy="320479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ave in data in its original form and DO NOT alter or ‘improve’ it"/>
          <p:cNvSpPr txBox="1"/>
          <p:nvPr/>
        </p:nvSpPr>
        <p:spPr>
          <a:xfrm>
            <a:off x="1391931" y="8385076"/>
            <a:ext cx="11211285" cy="159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/>
            <a:r>
              <a:t>Save in data in its original form and DO NOT alter or ‘improve’ it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aw Data: data as it was originally collected"/>
          <p:cNvSpPr txBox="1"/>
          <p:nvPr/>
        </p:nvSpPr>
        <p:spPr>
          <a:xfrm>
            <a:off x="1440895" y="3740248"/>
            <a:ext cx="11113357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algn="l"/>
            <a:r>
              <a:t>Raw Data: data as it was originally collected </a:t>
            </a:r>
          </a:p>
        </p:txBody>
      </p:sp>
      <p:pic>
        <p:nvPicPr>
          <p:cNvPr id="18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9578" y="5021424"/>
            <a:ext cx="4113242" cy="3031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05964" y="5021424"/>
            <a:ext cx="2478935" cy="3031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68042" y="4934583"/>
            <a:ext cx="3240329" cy="320479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ave in data in its original form and DO NOT alter or ‘improve’ it"/>
          <p:cNvSpPr txBox="1"/>
          <p:nvPr/>
        </p:nvSpPr>
        <p:spPr>
          <a:xfrm>
            <a:off x="1391931" y="8385076"/>
            <a:ext cx="11211285" cy="159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/>
            <a:r>
              <a:t>Save in data in its original form and DO NOT alter or ‘improve’ it</a:t>
            </a:r>
          </a:p>
        </p:txBody>
      </p:sp>
      <p:sp>
        <p:nvSpPr>
          <p:cNvPr id="187" name="What makes this ‘Open’?…"/>
          <p:cNvSpPr txBox="1"/>
          <p:nvPr/>
        </p:nvSpPr>
        <p:spPr>
          <a:xfrm>
            <a:off x="14935027" y="4465290"/>
            <a:ext cx="8747843" cy="4143376"/>
          </a:xfrm>
          <a:prstGeom prst="rect">
            <a:avLst/>
          </a:prstGeom>
          <a:solidFill>
            <a:schemeClr val="accent1">
              <a:hueOff val="-78595"/>
              <a:satOff val="12505"/>
              <a:lumOff val="138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lvl="1">
              <a:spcBef>
                <a:spcPts val="3000"/>
              </a:spcBef>
            </a:pPr>
            <a:r>
              <a:t>What makes this ‘Open’?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Stable starting point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Test reproducibility of pipeline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Recover from mishaps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Experiment without fear</a:t>
            </a:r>
          </a:p>
        </p:txBody>
      </p:sp>
      <p:sp>
        <p:nvSpPr>
          <p:cNvPr id="188" name="1. Preserve Raw Data"/>
          <p:cNvSpPr txBox="1"/>
          <p:nvPr>
            <p:ph type="title"/>
          </p:nvPr>
        </p:nvSpPr>
        <p:spPr>
          <a:xfrm>
            <a:off x="4833937" y="802815"/>
            <a:ext cx="14716126" cy="1803797"/>
          </a:xfrm>
          <a:prstGeom prst="rect">
            <a:avLst/>
          </a:prstGeom>
        </p:spPr>
        <p:txBody>
          <a:bodyPr/>
          <a:lstStyle>
            <a:lvl1pPr defTabSz="788669">
              <a:defRPr sz="9600"/>
            </a:lvl1pPr>
          </a:lstStyle>
          <a:p>
            <a:pPr/>
            <a:r>
              <a:t>1. Preserve Raw Data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Avenir Next Regular"/>
        <a:ea typeface="Avenir Next Regular"/>
        <a:cs typeface="Avenir Next Regular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Avenir Next Regular"/>
        <a:ea typeface="Avenir Next Regular"/>
        <a:cs typeface="Avenir Next Regular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