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49"/>
  </p:notesMasterIdLst>
  <p:sldIdLst>
    <p:sldId id="256" r:id="rId2"/>
    <p:sldId id="258" r:id="rId3"/>
    <p:sldId id="856" r:id="rId4"/>
    <p:sldId id="855" r:id="rId5"/>
    <p:sldId id="858" r:id="rId6"/>
    <p:sldId id="859" r:id="rId7"/>
    <p:sldId id="861" r:id="rId8"/>
    <p:sldId id="884" r:id="rId9"/>
    <p:sldId id="885" r:id="rId10"/>
    <p:sldId id="886" r:id="rId11"/>
    <p:sldId id="892" r:id="rId12"/>
    <p:sldId id="900" r:id="rId13"/>
    <p:sldId id="901" r:id="rId14"/>
    <p:sldId id="893" r:id="rId15"/>
    <p:sldId id="902" r:id="rId16"/>
    <p:sldId id="903" r:id="rId17"/>
    <p:sldId id="894" r:id="rId18"/>
    <p:sldId id="918" r:id="rId19"/>
    <p:sldId id="923" r:id="rId20"/>
    <p:sldId id="919" r:id="rId21"/>
    <p:sldId id="921" r:id="rId22"/>
    <p:sldId id="925" r:id="rId23"/>
    <p:sldId id="922" r:id="rId24"/>
    <p:sldId id="920" r:id="rId25"/>
    <p:sldId id="865" r:id="rId26"/>
    <p:sldId id="281" r:id="rId27"/>
    <p:sldId id="834" r:id="rId28"/>
    <p:sldId id="905" r:id="rId29"/>
    <p:sldId id="897" r:id="rId30"/>
    <p:sldId id="838" r:id="rId31"/>
    <p:sldId id="908" r:id="rId32"/>
    <p:sldId id="909" r:id="rId33"/>
    <p:sldId id="910" r:id="rId34"/>
    <p:sldId id="907" r:id="rId35"/>
    <p:sldId id="911" r:id="rId36"/>
    <p:sldId id="912" r:id="rId37"/>
    <p:sldId id="913" r:id="rId38"/>
    <p:sldId id="871" r:id="rId39"/>
    <p:sldId id="854" r:id="rId40"/>
    <p:sldId id="872" r:id="rId41"/>
    <p:sldId id="873" r:id="rId42"/>
    <p:sldId id="874" r:id="rId43"/>
    <p:sldId id="875" r:id="rId44"/>
    <p:sldId id="876" r:id="rId45"/>
    <p:sldId id="882" r:id="rId46"/>
    <p:sldId id="904" r:id="rId47"/>
    <p:sldId id="809"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314"/>
    <p:restoredTop sz="78061"/>
  </p:normalViewPr>
  <p:slideViewPr>
    <p:cSldViewPr snapToGrid="0" snapToObjects="1">
      <p:cViewPr varScale="1">
        <p:scale>
          <a:sx n="64" d="100"/>
          <a:sy n="64" d="100"/>
        </p:scale>
        <p:origin x="176"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C74BB-F131-524D-A7A8-62F383036856}" type="datetimeFigureOut">
              <a:rPr lang="en-US" smtClean="0"/>
              <a:t>8/13/2025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7E4C51-4809-6845-9121-B43D53B7309A}" type="slidenum">
              <a:rPr lang="en-US" smtClean="0"/>
              <a:t>‹#›</a:t>
            </a:fld>
            <a:endParaRPr lang="en-US"/>
          </a:p>
        </p:txBody>
      </p:sp>
    </p:spTree>
    <p:extLst>
      <p:ext uri="{BB962C8B-B14F-4D97-AF65-F5344CB8AC3E}">
        <p14:creationId xmlns:p14="http://schemas.microsoft.com/office/powerpoint/2010/main" val="3108751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7E4C51-4809-6845-9121-B43D53B7309A}" type="slidenum">
              <a:rPr lang="en-US" smtClean="0"/>
              <a:t>2</a:t>
            </a:fld>
            <a:endParaRPr lang="en-US"/>
          </a:p>
        </p:txBody>
      </p:sp>
    </p:spTree>
    <p:extLst>
      <p:ext uri="{BB962C8B-B14F-4D97-AF65-F5344CB8AC3E}">
        <p14:creationId xmlns:p14="http://schemas.microsoft.com/office/powerpoint/2010/main" val="3133709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DAF69-828C-599A-8DBA-4F349B639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291F3-E3FD-160C-D537-1E9980A38950}"/>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7EEB2246-0488-95BE-EEF5-C46F79A2C27B}"/>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US" dirty="0"/>
          </a:p>
        </p:txBody>
      </p:sp>
      <p:sp>
        <p:nvSpPr>
          <p:cNvPr id="4" name="Slide Number Placeholder 3">
            <a:extLst>
              <a:ext uri="{FF2B5EF4-FFF2-40B4-BE49-F238E27FC236}">
                <a16:creationId xmlns:a16="http://schemas.microsoft.com/office/drawing/2014/main" id="{7B22C852-0C0F-ADC1-CEFA-08B7A1672C5D}"/>
              </a:ext>
            </a:extLst>
          </p:cNvPr>
          <p:cNvSpPr>
            <a:spLocks noGrp="1"/>
          </p:cNvSpPr>
          <p:nvPr>
            <p:ph type="sldNum" sz="quarter" idx="5"/>
          </p:nvPr>
        </p:nvSpPr>
        <p:spPr/>
        <p:txBody>
          <a:bodyPr/>
          <a:lstStyle/>
          <a:p>
            <a:fld id="{9F7E4C51-4809-6845-9121-B43D53B7309A}" type="slidenum">
              <a:rPr lang="en-US" smtClean="0"/>
              <a:t>11</a:t>
            </a:fld>
            <a:endParaRPr lang="en-US"/>
          </a:p>
        </p:txBody>
      </p:sp>
    </p:spTree>
    <p:extLst>
      <p:ext uri="{BB962C8B-B14F-4D97-AF65-F5344CB8AC3E}">
        <p14:creationId xmlns:p14="http://schemas.microsoft.com/office/powerpoint/2010/main" val="812075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1D8B0-3085-77E6-FB2D-5AE6C0198C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BD3B8F-33B3-6519-A5E5-F973B8F43D58}"/>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BD0189DC-E0A8-1282-ADB4-728E2992B28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US" dirty="0"/>
          </a:p>
        </p:txBody>
      </p:sp>
      <p:sp>
        <p:nvSpPr>
          <p:cNvPr id="4" name="Slide Number Placeholder 3">
            <a:extLst>
              <a:ext uri="{FF2B5EF4-FFF2-40B4-BE49-F238E27FC236}">
                <a16:creationId xmlns:a16="http://schemas.microsoft.com/office/drawing/2014/main" id="{69367513-F12C-1645-A82A-BFFF8793CDCF}"/>
              </a:ext>
            </a:extLst>
          </p:cNvPr>
          <p:cNvSpPr>
            <a:spLocks noGrp="1"/>
          </p:cNvSpPr>
          <p:nvPr>
            <p:ph type="sldNum" sz="quarter" idx="5"/>
          </p:nvPr>
        </p:nvSpPr>
        <p:spPr/>
        <p:txBody>
          <a:bodyPr/>
          <a:lstStyle/>
          <a:p>
            <a:fld id="{9F7E4C51-4809-6845-9121-B43D53B7309A}" type="slidenum">
              <a:rPr lang="en-US" smtClean="0"/>
              <a:t>17</a:t>
            </a:fld>
            <a:endParaRPr lang="en-US"/>
          </a:p>
        </p:txBody>
      </p:sp>
    </p:spTree>
    <p:extLst>
      <p:ext uri="{BB962C8B-B14F-4D97-AF65-F5344CB8AC3E}">
        <p14:creationId xmlns:p14="http://schemas.microsoft.com/office/powerpoint/2010/main" val="2077827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92737-CBFF-47C5-54C6-35C07D186E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5F581C-91EE-EF8C-4035-4F00A819D7FA}"/>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48AFF663-E50B-2E20-B193-11C17BEE238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US" dirty="0"/>
          </a:p>
        </p:txBody>
      </p:sp>
      <p:sp>
        <p:nvSpPr>
          <p:cNvPr id="4" name="Slide Number Placeholder 3">
            <a:extLst>
              <a:ext uri="{FF2B5EF4-FFF2-40B4-BE49-F238E27FC236}">
                <a16:creationId xmlns:a16="http://schemas.microsoft.com/office/drawing/2014/main" id="{D4C242E6-C482-8B59-1F8B-11D898FC60F2}"/>
              </a:ext>
            </a:extLst>
          </p:cNvPr>
          <p:cNvSpPr>
            <a:spLocks noGrp="1"/>
          </p:cNvSpPr>
          <p:nvPr>
            <p:ph type="sldNum" sz="quarter" idx="5"/>
          </p:nvPr>
        </p:nvSpPr>
        <p:spPr/>
        <p:txBody>
          <a:bodyPr/>
          <a:lstStyle/>
          <a:p>
            <a:fld id="{9F7E4C51-4809-6845-9121-B43D53B7309A}" type="slidenum">
              <a:rPr lang="en-US" smtClean="0"/>
              <a:t>18</a:t>
            </a:fld>
            <a:endParaRPr lang="en-US"/>
          </a:p>
        </p:txBody>
      </p:sp>
    </p:spTree>
    <p:extLst>
      <p:ext uri="{BB962C8B-B14F-4D97-AF65-F5344CB8AC3E}">
        <p14:creationId xmlns:p14="http://schemas.microsoft.com/office/powerpoint/2010/main" val="250774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3D90C-AF01-401B-979A-7657193E2A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EF6C1E-0CD1-5E51-DC0D-6D57124EBF95}"/>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3D71A098-1CE6-BD4D-8D37-956325361B09}"/>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US" dirty="0"/>
          </a:p>
        </p:txBody>
      </p:sp>
      <p:sp>
        <p:nvSpPr>
          <p:cNvPr id="4" name="Slide Number Placeholder 3">
            <a:extLst>
              <a:ext uri="{FF2B5EF4-FFF2-40B4-BE49-F238E27FC236}">
                <a16:creationId xmlns:a16="http://schemas.microsoft.com/office/drawing/2014/main" id="{4E27497F-B913-9188-F559-DF811388C7C5}"/>
              </a:ext>
            </a:extLst>
          </p:cNvPr>
          <p:cNvSpPr>
            <a:spLocks noGrp="1"/>
          </p:cNvSpPr>
          <p:nvPr>
            <p:ph type="sldNum" sz="quarter" idx="5"/>
          </p:nvPr>
        </p:nvSpPr>
        <p:spPr/>
        <p:txBody>
          <a:bodyPr/>
          <a:lstStyle/>
          <a:p>
            <a:fld id="{9F7E4C51-4809-6845-9121-B43D53B7309A}" type="slidenum">
              <a:rPr lang="en-US" smtClean="0"/>
              <a:t>24</a:t>
            </a:fld>
            <a:endParaRPr lang="en-US"/>
          </a:p>
        </p:txBody>
      </p:sp>
    </p:spTree>
    <p:extLst>
      <p:ext uri="{BB962C8B-B14F-4D97-AF65-F5344CB8AC3E}">
        <p14:creationId xmlns:p14="http://schemas.microsoft.com/office/powerpoint/2010/main" val="2681983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Last summer, DARPA announced its follow-up to the Next Generation Social Science (NGS2) program – Systematizing Confidence in Open Research and Evidence (SCORE).  The program’s objective is to develop: “Automated tools to quantify the confidence DoD should have in social and behavioral science research claims.”  </a:t>
            </a:r>
          </a:p>
          <a:p>
            <a:endParaRPr lang="en-US" dirty="0"/>
          </a:p>
        </p:txBody>
      </p:sp>
      <p:sp>
        <p:nvSpPr>
          <p:cNvPr id="4" name="Slide Number Placeholder 3"/>
          <p:cNvSpPr>
            <a:spLocks noGrp="1"/>
          </p:cNvSpPr>
          <p:nvPr>
            <p:ph type="sldNum" sz="quarter" idx="5"/>
          </p:nvPr>
        </p:nvSpPr>
        <p:spPr/>
        <p:txBody>
          <a:bodyPr/>
          <a:lstStyle/>
          <a:p>
            <a:fld id="{9F7E4C51-4809-6845-9121-B43D53B7309A}" type="slidenum">
              <a:rPr lang="en-US" smtClean="0"/>
              <a:t>26</a:t>
            </a:fld>
            <a:endParaRPr lang="en-US"/>
          </a:p>
        </p:txBody>
      </p:sp>
    </p:spTree>
    <p:extLst>
      <p:ext uri="{BB962C8B-B14F-4D97-AF65-F5344CB8AC3E}">
        <p14:creationId xmlns:p14="http://schemas.microsoft.com/office/powerpoint/2010/main" val="239404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What’s somewhat unique about DARPA programs is that they’re usually structured into Task Areas. Teams apply to address a given Task Area, the teams work together in a very structured way, with a government team umbrella. SCORE is structured into 3 </a:t>
            </a:r>
            <a:r>
              <a:rPr lang="en-US" sz="1200" kern="1200" dirty="0" err="1">
                <a:solidFill>
                  <a:schemeClr val="tx1"/>
                </a:solidFill>
                <a:effectLst/>
                <a:latin typeface="+mn-lt"/>
                <a:ea typeface="+mn-ea"/>
                <a:cs typeface="+mn-cs"/>
              </a:rPr>
              <a:t>TAs.</a:t>
            </a:r>
            <a:r>
              <a:rPr lang="en-US" sz="1200" kern="1200" dirty="0">
                <a:solidFill>
                  <a:schemeClr val="tx1"/>
                </a:solidFill>
                <a:effectLst/>
                <a:latin typeface="+mn-lt"/>
                <a:ea typeface="+mn-ea"/>
                <a:cs typeface="+mn-cs"/>
              </a:rPr>
              <a:t> The first is a data collection and curation Task. These teams are physically running replications of hundreds of studies to develop what will be taken as ground truth. TA2 will leverage teams of domain experts, also to develop ground truth and to determine the signals that experts use to recognize a claim as credible.  And the TA3 teams will create algorithms (using data from TA1 and TA2) that can ingest a claim, and spit out R&amp;R scores with explanations.</a:t>
            </a:r>
          </a:p>
          <a:p>
            <a:endParaRPr lang="en-US" dirty="0"/>
          </a:p>
        </p:txBody>
      </p:sp>
      <p:sp>
        <p:nvSpPr>
          <p:cNvPr id="4" name="Slide Number Placeholder 3"/>
          <p:cNvSpPr>
            <a:spLocks noGrp="1"/>
          </p:cNvSpPr>
          <p:nvPr>
            <p:ph type="sldNum" sz="quarter" idx="5"/>
          </p:nvPr>
        </p:nvSpPr>
        <p:spPr/>
        <p:txBody>
          <a:bodyPr/>
          <a:lstStyle/>
          <a:p>
            <a:fld id="{9F7E4C51-4809-6845-9121-B43D53B7309A}" type="slidenum">
              <a:rPr lang="en-US" smtClean="0"/>
              <a:t>27</a:t>
            </a:fld>
            <a:endParaRPr lang="en-US"/>
          </a:p>
        </p:txBody>
      </p:sp>
    </p:spTree>
    <p:extLst>
      <p:ext uri="{BB962C8B-B14F-4D97-AF65-F5344CB8AC3E}">
        <p14:creationId xmlns:p14="http://schemas.microsoft.com/office/powerpoint/2010/main" val="2670144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a:extLst>
            <a:ext uri="{FF2B5EF4-FFF2-40B4-BE49-F238E27FC236}">
              <a16:creationId xmlns:a16="http://schemas.microsoft.com/office/drawing/2014/main" id="{93E058B1-918D-0C14-6B28-B1FC5684AB39}"/>
            </a:ext>
          </a:extLst>
        </p:cNvPr>
        <p:cNvGrpSpPr/>
        <p:nvPr/>
      </p:nvGrpSpPr>
      <p:grpSpPr>
        <a:xfrm>
          <a:off x="0" y="0"/>
          <a:ext cx="0" cy="0"/>
          <a:chOff x="0" y="0"/>
          <a:chExt cx="0" cy="0"/>
        </a:xfrm>
      </p:grpSpPr>
      <p:sp>
        <p:nvSpPr>
          <p:cNvPr id="303" name="Google Shape;303;ga9cb6ade12_2_236:notes">
            <a:extLst>
              <a:ext uri="{FF2B5EF4-FFF2-40B4-BE49-F238E27FC236}">
                <a16:creationId xmlns:a16="http://schemas.microsoft.com/office/drawing/2014/main" id="{13576677-3847-FA05-75DC-426532552A2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ga9cb6ade12_2_236:notes">
            <a:extLst>
              <a:ext uri="{FF2B5EF4-FFF2-40B4-BE49-F238E27FC236}">
                <a16:creationId xmlns:a16="http://schemas.microsoft.com/office/drawing/2014/main" id="{6B7585D5-DC86-DEEA-3759-99134F4A7AA2}"/>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5005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871F2-626F-4AB9-E06B-7035E59C7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25BD6-99E6-A0FD-6619-89EA9142B1DF}"/>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4060A150-1CC4-D9CD-DB55-1B3FCF4E27C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8080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1945F-78DE-3B6C-A19A-AA9E67272E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BCFDE6-FE4A-3742-1ECC-7142D3246278}"/>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9672FF21-AD13-0411-48B5-4F93E4D3495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8742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C91F8-C366-4696-CCA1-7D0EB4C784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B50771-E1F3-2548-7B5D-378D7AB6EAD5}"/>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6380F385-B7A7-2DE0-DD9C-4C9E4E7E0BD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What’s somewhat unique about DARPA programs is that they’re usually structured into Task Areas. Teams apply to address a given Task Area, the teams work together in a very structured way, with a government team umbrella. SCORE is structured into 3 </a:t>
            </a:r>
            <a:r>
              <a:rPr lang="en-US" sz="1200" kern="1200" dirty="0" err="1">
                <a:solidFill>
                  <a:schemeClr val="tx1"/>
                </a:solidFill>
                <a:effectLst/>
                <a:latin typeface="+mn-lt"/>
                <a:ea typeface="+mn-ea"/>
                <a:cs typeface="+mn-cs"/>
              </a:rPr>
              <a:t>TAs.</a:t>
            </a:r>
            <a:r>
              <a:rPr lang="en-US" sz="1200" kern="1200" dirty="0">
                <a:solidFill>
                  <a:schemeClr val="tx1"/>
                </a:solidFill>
                <a:effectLst/>
                <a:latin typeface="+mn-lt"/>
                <a:ea typeface="+mn-ea"/>
                <a:cs typeface="+mn-cs"/>
              </a:rPr>
              <a:t> The first is a data collection and curation Task. These teams are physically running replications of hundreds of studies to develop what will be taken as ground truth. TA2 will leverage teams of domain experts, also to develop ground truth and to determine the signals that experts use to recognize a claim as credible.  And the TA3 teams will create algorithms (using data from TA1 and TA2) that can ingest a claim, and spit out R&amp;R scores with explanations.</a:t>
            </a:r>
          </a:p>
          <a:p>
            <a:endParaRPr lang="en-US" dirty="0"/>
          </a:p>
        </p:txBody>
      </p:sp>
      <p:sp>
        <p:nvSpPr>
          <p:cNvPr id="4" name="Slide Number Placeholder 3">
            <a:extLst>
              <a:ext uri="{FF2B5EF4-FFF2-40B4-BE49-F238E27FC236}">
                <a16:creationId xmlns:a16="http://schemas.microsoft.com/office/drawing/2014/main" id="{75C4D4AE-F838-B3C6-9A8A-03C32FF3A565}"/>
              </a:ext>
            </a:extLst>
          </p:cNvPr>
          <p:cNvSpPr>
            <a:spLocks noGrp="1"/>
          </p:cNvSpPr>
          <p:nvPr>
            <p:ph type="sldNum" sz="quarter" idx="5"/>
          </p:nvPr>
        </p:nvSpPr>
        <p:spPr/>
        <p:txBody>
          <a:bodyPr/>
          <a:lstStyle/>
          <a:p>
            <a:fld id="{9F7E4C51-4809-6845-9121-B43D53B7309A}" type="slidenum">
              <a:rPr lang="en-US" smtClean="0"/>
              <a:t>38</a:t>
            </a:fld>
            <a:endParaRPr lang="en-US"/>
          </a:p>
        </p:txBody>
      </p:sp>
    </p:spTree>
    <p:extLst>
      <p:ext uri="{BB962C8B-B14F-4D97-AF65-F5344CB8AC3E}">
        <p14:creationId xmlns:p14="http://schemas.microsoft.com/office/powerpoint/2010/main" val="3297021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E2202-51DD-F5D2-3419-A7DA741BC6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063FA7-7650-1C7F-1B78-280EEDFDC129}"/>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704FB21E-A7BC-13E0-0C50-45F89592D78C}"/>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US" dirty="0"/>
          </a:p>
        </p:txBody>
      </p:sp>
      <p:sp>
        <p:nvSpPr>
          <p:cNvPr id="4" name="Slide Number Placeholder 3">
            <a:extLst>
              <a:ext uri="{FF2B5EF4-FFF2-40B4-BE49-F238E27FC236}">
                <a16:creationId xmlns:a16="http://schemas.microsoft.com/office/drawing/2014/main" id="{D2C3F3C3-3C99-F427-2B55-013005993E0A}"/>
              </a:ext>
            </a:extLst>
          </p:cNvPr>
          <p:cNvSpPr>
            <a:spLocks noGrp="1"/>
          </p:cNvSpPr>
          <p:nvPr>
            <p:ph type="sldNum" sz="quarter" idx="5"/>
          </p:nvPr>
        </p:nvSpPr>
        <p:spPr/>
        <p:txBody>
          <a:bodyPr/>
          <a:lstStyle/>
          <a:p>
            <a:fld id="{9F7E4C51-4809-6845-9121-B43D53B7309A}" type="slidenum">
              <a:rPr lang="en-US" smtClean="0"/>
              <a:t>3</a:t>
            </a:fld>
            <a:endParaRPr lang="en-US"/>
          </a:p>
        </p:txBody>
      </p:sp>
    </p:spTree>
    <p:extLst>
      <p:ext uri="{BB962C8B-B14F-4D97-AF65-F5344CB8AC3E}">
        <p14:creationId xmlns:p14="http://schemas.microsoft.com/office/powerpoint/2010/main" val="2512776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F7E4C51-4809-6845-9121-B43D53B7309A}" type="slidenum">
              <a:rPr lang="en-US" smtClean="0"/>
              <a:t>42</a:t>
            </a:fld>
            <a:endParaRPr lang="en-US"/>
          </a:p>
        </p:txBody>
      </p:sp>
    </p:spTree>
    <p:extLst>
      <p:ext uri="{BB962C8B-B14F-4D97-AF65-F5344CB8AC3E}">
        <p14:creationId xmlns:p14="http://schemas.microsoft.com/office/powerpoint/2010/main" val="1368978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AAC50-AB57-B51F-2657-6001451AD9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2A6752-7E63-2C1F-E795-4C543B5EB3A4}"/>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C516814B-ABE7-FC74-E0C8-2D95D40D9615}"/>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US" dirty="0"/>
          </a:p>
        </p:txBody>
      </p:sp>
      <p:sp>
        <p:nvSpPr>
          <p:cNvPr id="4" name="Slide Number Placeholder 3">
            <a:extLst>
              <a:ext uri="{FF2B5EF4-FFF2-40B4-BE49-F238E27FC236}">
                <a16:creationId xmlns:a16="http://schemas.microsoft.com/office/drawing/2014/main" id="{5EAD537E-BEB6-DC60-9A6B-3C7D8EA3F34E}"/>
              </a:ext>
            </a:extLst>
          </p:cNvPr>
          <p:cNvSpPr>
            <a:spLocks noGrp="1"/>
          </p:cNvSpPr>
          <p:nvPr>
            <p:ph type="sldNum" sz="quarter" idx="5"/>
          </p:nvPr>
        </p:nvSpPr>
        <p:spPr/>
        <p:txBody>
          <a:bodyPr/>
          <a:lstStyle/>
          <a:p>
            <a:fld id="{9F7E4C51-4809-6845-9121-B43D53B7309A}" type="slidenum">
              <a:rPr lang="en-US" smtClean="0"/>
              <a:t>45</a:t>
            </a:fld>
            <a:endParaRPr lang="en-US"/>
          </a:p>
        </p:txBody>
      </p:sp>
    </p:spTree>
    <p:extLst>
      <p:ext uri="{BB962C8B-B14F-4D97-AF65-F5344CB8AC3E}">
        <p14:creationId xmlns:p14="http://schemas.microsoft.com/office/powerpoint/2010/main" val="2463954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25E8B-7B1A-BD85-C917-3BA166C9E5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435F5F-4F86-4B8B-6300-32B0C6C7DAAD}"/>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0458EFB1-100E-4C8D-D855-AB9BC75D4F5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US" dirty="0"/>
          </a:p>
        </p:txBody>
      </p:sp>
      <p:sp>
        <p:nvSpPr>
          <p:cNvPr id="4" name="Slide Number Placeholder 3">
            <a:extLst>
              <a:ext uri="{FF2B5EF4-FFF2-40B4-BE49-F238E27FC236}">
                <a16:creationId xmlns:a16="http://schemas.microsoft.com/office/drawing/2014/main" id="{30A10C6C-5C1C-5094-D6A1-1F94CBED3EB6}"/>
              </a:ext>
            </a:extLst>
          </p:cNvPr>
          <p:cNvSpPr>
            <a:spLocks noGrp="1"/>
          </p:cNvSpPr>
          <p:nvPr>
            <p:ph type="sldNum" sz="quarter" idx="5"/>
          </p:nvPr>
        </p:nvSpPr>
        <p:spPr/>
        <p:txBody>
          <a:bodyPr/>
          <a:lstStyle/>
          <a:p>
            <a:fld id="{9F7E4C51-4809-6845-9121-B43D53B7309A}" type="slidenum">
              <a:rPr lang="en-US" smtClean="0"/>
              <a:t>46</a:t>
            </a:fld>
            <a:endParaRPr lang="en-US"/>
          </a:p>
        </p:txBody>
      </p:sp>
    </p:spTree>
    <p:extLst>
      <p:ext uri="{BB962C8B-B14F-4D97-AF65-F5344CB8AC3E}">
        <p14:creationId xmlns:p14="http://schemas.microsoft.com/office/powerpoint/2010/main" val="3787730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B4FAE-C451-E5F6-D1E8-27DE9EB545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9C13F5-1174-E77D-6EB4-7AF743605705}"/>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A5682548-354E-6042-16A2-3C4F7A932DA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US" dirty="0"/>
          </a:p>
        </p:txBody>
      </p:sp>
      <p:sp>
        <p:nvSpPr>
          <p:cNvPr id="4" name="Slide Number Placeholder 3">
            <a:extLst>
              <a:ext uri="{FF2B5EF4-FFF2-40B4-BE49-F238E27FC236}">
                <a16:creationId xmlns:a16="http://schemas.microsoft.com/office/drawing/2014/main" id="{F9422952-6A84-AC30-0AA8-59E2E471ABC2}"/>
              </a:ext>
            </a:extLst>
          </p:cNvPr>
          <p:cNvSpPr>
            <a:spLocks noGrp="1"/>
          </p:cNvSpPr>
          <p:nvPr>
            <p:ph type="sldNum" sz="quarter" idx="5"/>
          </p:nvPr>
        </p:nvSpPr>
        <p:spPr/>
        <p:txBody>
          <a:bodyPr/>
          <a:lstStyle/>
          <a:p>
            <a:fld id="{9F7E4C51-4809-6845-9121-B43D53B7309A}" type="slidenum">
              <a:rPr lang="en-US" smtClean="0"/>
              <a:t>4</a:t>
            </a:fld>
            <a:endParaRPr lang="en-US"/>
          </a:p>
        </p:txBody>
      </p:sp>
    </p:spTree>
    <p:extLst>
      <p:ext uri="{BB962C8B-B14F-4D97-AF65-F5344CB8AC3E}">
        <p14:creationId xmlns:p14="http://schemas.microsoft.com/office/powerpoint/2010/main" val="88285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CF443-2232-4E67-4A7F-9A8651A323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C9D2A-46E0-D23D-54C3-5968419B4E18}"/>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792175B0-E760-6ED4-4D94-B8DC60646F0F}"/>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US" dirty="0"/>
          </a:p>
        </p:txBody>
      </p:sp>
      <p:sp>
        <p:nvSpPr>
          <p:cNvPr id="4" name="Slide Number Placeholder 3">
            <a:extLst>
              <a:ext uri="{FF2B5EF4-FFF2-40B4-BE49-F238E27FC236}">
                <a16:creationId xmlns:a16="http://schemas.microsoft.com/office/drawing/2014/main" id="{3883FAB5-88E4-C163-4EF3-0D9FD4D5DAE0}"/>
              </a:ext>
            </a:extLst>
          </p:cNvPr>
          <p:cNvSpPr>
            <a:spLocks noGrp="1"/>
          </p:cNvSpPr>
          <p:nvPr>
            <p:ph type="sldNum" sz="quarter" idx="5"/>
          </p:nvPr>
        </p:nvSpPr>
        <p:spPr/>
        <p:txBody>
          <a:bodyPr/>
          <a:lstStyle/>
          <a:p>
            <a:fld id="{9F7E4C51-4809-6845-9121-B43D53B7309A}" type="slidenum">
              <a:rPr lang="en-US" smtClean="0"/>
              <a:t>5</a:t>
            </a:fld>
            <a:endParaRPr lang="en-US"/>
          </a:p>
        </p:txBody>
      </p:sp>
    </p:spTree>
    <p:extLst>
      <p:ext uri="{BB962C8B-B14F-4D97-AF65-F5344CB8AC3E}">
        <p14:creationId xmlns:p14="http://schemas.microsoft.com/office/powerpoint/2010/main" val="4028480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962A2-E4FA-BB9F-93D6-97DFE11324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B5D7D-B5D7-6F50-08D3-5E502EEAAD0C}"/>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D3097C46-47CA-06D0-D84F-8E6A7B673C83}"/>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US" dirty="0"/>
          </a:p>
        </p:txBody>
      </p:sp>
      <p:sp>
        <p:nvSpPr>
          <p:cNvPr id="4" name="Slide Number Placeholder 3">
            <a:extLst>
              <a:ext uri="{FF2B5EF4-FFF2-40B4-BE49-F238E27FC236}">
                <a16:creationId xmlns:a16="http://schemas.microsoft.com/office/drawing/2014/main" id="{C662CB81-42A0-0150-5E22-30A87174F748}"/>
              </a:ext>
            </a:extLst>
          </p:cNvPr>
          <p:cNvSpPr>
            <a:spLocks noGrp="1"/>
          </p:cNvSpPr>
          <p:nvPr>
            <p:ph type="sldNum" sz="quarter" idx="5"/>
          </p:nvPr>
        </p:nvSpPr>
        <p:spPr/>
        <p:txBody>
          <a:bodyPr/>
          <a:lstStyle/>
          <a:p>
            <a:fld id="{9F7E4C51-4809-6845-9121-B43D53B7309A}" type="slidenum">
              <a:rPr lang="en-US" smtClean="0"/>
              <a:t>6</a:t>
            </a:fld>
            <a:endParaRPr lang="en-US"/>
          </a:p>
        </p:txBody>
      </p:sp>
    </p:spTree>
    <p:extLst>
      <p:ext uri="{BB962C8B-B14F-4D97-AF65-F5344CB8AC3E}">
        <p14:creationId xmlns:p14="http://schemas.microsoft.com/office/powerpoint/2010/main" val="1851515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DF78B-C286-17BA-A88A-714C000D93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C06969-FC09-A999-B6C9-59D0BC7635B0}"/>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62FC048C-42E0-43CC-D584-7CEB627C0983}"/>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US" dirty="0"/>
          </a:p>
        </p:txBody>
      </p:sp>
      <p:sp>
        <p:nvSpPr>
          <p:cNvPr id="4" name="Slide Number Placeholder 3">
            <a:extLst>
              <a:ext uri="{FF2B5EF4-FFF2-40B4-BE49-F238E27FC236}">
                <a16:creationId xmlns:a16="http://schemas.microsoft.com/office/drawing/2014/main" id="{24B7A2CC-298A-6AFC-B03A-371391DA09E0}"/>
              </a:ext>
            </a:extLst>
          </p:cNvPr>
          <p:cNvSpPr>
            <a:spLocks noGrp="1"/>
          </p:cNvSpPr>
          <p:nvPr>
            <p:ph type="sldNum" sz="quarter" idx="5"/>
          </p:nvPr>
        </p:nvSpPr>
        <p:spPr/>
        <p:txBody>
          <a:bodyPr/>
          <a:lstStyle/>
          <a:p>
            <a:fld id="{9F7E4C51-4809-6845-9121-B43D53B7309A}" type="slidenum">
              <a:rPr lang="en-US" smtClean="0"/>
              <a:t>7</a:t>
            </a:fld>
            <a:endParaRPr lang="en-US"/>
          </a:p>
        </p:txBody>
      </p:sp>
    </p:spTree>
    <p:extLst>
      <p:ext uri="{BB962C8B-B14F-4D97-AF65-F5344CB8AC3E}">
        <p14:creationId xmlns:p14="http://schemas.microsoft.com/office/powerpoint/2010/main" val="2524161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47BF6-7B7E-FBD6-7171-A0E52B1FBF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3E9A5-88CE-06FD-1B69-FAA5325B0372}"/>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97079C4E-8622-CAFA-4BAA-157ADE37352F}"/>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US" dirty="0"/>
          </a:p>
        </p:txBody>
      </p:sp>
      <p:sp>
        <p:nvSpPr>
          <p:cNvPr id="4" name="Slide Number Placeholder 3">
            <a:extLst>
              <a:ext uri="{FF2B5EF4-FFF2-40B4-BE49-F238E27FC236}">
                <a16:creationId xmlns:a16="http://schemas.microsoft.com/office/drawing/2014/main" id="{84D0D3E3-63C1-F0CB-F6E6-00CEDEEA23C4}"/>
              </a:ext>
            </a:extLst>
          </p:cNvPr>
          <p:cNvSpPr>
            <a:spLocks noGrp="1"/>
          </p:cNvSpPr>
          <p:nvPr>
            <p:ph type="sldNum" sz="quarter" idx="5"/>
          </p:nvPr>
        </p:nvSpPr>
        <p:spPr/>
        <p:txBody>
          <a:bodyPr/>
          <a:lstStyle/>
          <a:p>
            <a:fld id="{9F7E4C51-4809-6845-9121-B43D53B7309A}" type="slidenum">
              <a:rPr lang="en-US" smtClean="0"/>
              <a:t>8</a:t>
            </a:fld>
            <a:endParaRPr lang="en-US"/>
          </a:p>
        </p:txBody>
      </p:sp>
    </p:spTree>
    <p:extLst>
      <p:ext uri="{BB962C8B-B14F-4D97-AF65-F5344CB8AC3E}">
        <p14:creationId xmlns:p14="http://schemas.microsoft.com/office/powerpoint/2010/main" val="2180608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5D0E5-C405-C030-74AB-2E0359D9A3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4B22CE-C316-B184-B963-81C6C634D72B}"/>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ED1C09E8-BC2B-E9DA-D727-E772CBD2E425}"/>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US" dirty="0"/>
          </a:p>
        </p:txBody>
      </p:sp>
      <p:sp>
        <p:nvSpPr>
          <p:cNvPr id="4" name="Slide Number Placeholder 3">
            <a:extLst>
              <a:ext uri="{FF2B5EF4-FFF2-40B4-BE49-F238E27FC236}">
                <a16:creationId xmlns:a16="http://schemas.microsoft.com/office/drawing/2014/main" id="{F96A25EC-4D41-EF03-B9BD-B334E49BA5FB}"/>
              </a:ext>
            </a:extLst>
          </p:cNvPr>
          <p:cNvSpPr>
            <a:spLocks noGrp="1"/>
          </p:cNvSpPr>
          <p:nvPr>
            <p:ph type="sldNum" sz="quarter" idx="5"/>
          </p:nvPr>
        </p:nvSpPr>
        <p:spPr/>
        <p:txBody>
          <a:bodyPr/>
          <a:lstStyle/>
          <a:p>
            <a:fld id="{9F7E4C51-4809-6845-9121-B43D53B7309A}" type="slidenum">
              <a:rPr lang="en-US" smtClean="0"/>
              <a:t>9</a:t>
            </a:fld>
            <a:endParaRPr lang="en-US"/>
          </a:p>
        </p:txBody>
      </p:sp>
    </p:spTree>
    <p:extLst>
      <p:ext uri="{BB962C8B-B14F-4D97-AF65-F5344CB8AC3E}">
        <p14:creationId xmlns:p14="http://schemas.microsoft.com/office/powerpoint/2010/main" val="82709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D087F-94AE-3D0F-33C2-1EBA2EA278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E4CF1-27E1-E6C5-9205-FB387EF87164}"/>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80506F75-E53C-5FF7-4085-CAD7C79A04DF}"/>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US" dirty="0"/>
          </a:p>
        </p:txBody>
      </p:sp>
      <p:sp>
        <p:nvSpPr>
          <p:cNvPr id="4" name="Slide Number Placeholder 3">
            <a:extLst>
              <a:ext uri="{FF2B5EF4-FFF2-40B4-BE49-F238E27FC236}">
                <a16:creationId xmlns:a16="http://schemas.microsoft.com/office/drawing/2014/main" id="{E98BAD84-3724-00D7-8ACF-5DFBC4D1397E}"/>
              </a:ext>
            </a:extLst>
          </p:cNvPr>
          <p:cNvSpPr>
            <a:spLocks noGrp="1"/>
          </p:cNvSpPr>
          <p:nvPr>
            <p:ph type="sldNum" sz="quarter" idx="5"/>
          </p:nvPr>
        </p:nvSpPr>
        <p:spPr/>
        <p:txBody>
          <a:bodyPr/>
          <a:lstStyle/>
          <a:p>
            <a:fld id="{9F7E4C51-4809-6845-9121-B43D53B7309A}" type="slidenum">
              <a:rPr lang="en-US" smtClean="0"/>
              <a:t>10</a:t>
            </a:fld>
            <a:endParaRPr lang="en-US"/>
          </a:p>
        </p:txBody>
      </p:sp>
    </p:spTree>
    <p:extLst>
      <p:ext uri="{BB962C8B-B14F-4D97-AF65-F5344CB8AC3E}">
        <p14:creationId xmlns:p14="http://schemas.microsoft.com/office/powerpoint/2010/main" val="2260722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2F9676-1EF1-EC48-A8D4-004535933A9F}"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D5BED-A1B1-3D47-82A7-CDAD439711FF}" type="slidenum">
              <a:rPr lang="en-US" smtClean="0"/>
              <a:t>‹#›</a:t>
            </a:fld>
            <a:endParaRPr lang="en-US"/>
          </a:p>
        </p:txBody>
      </p:sp>
    </p:spTree>
    <p:extLst>
      <p:ext uri="{BB962C8B-B14F-4D97-AF65-F5344CB8AC3E}">
        <p14:creationId xmlns:p14="http://schemas.microsoft.com/office/powerpoint/2010/main" val="2589029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2F9676-1EF1-EC48-A8D4-004535933A9F}"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D5BED-A1B1-3D47-82A7-CDAD439711FF}" type="slidenum">
              <a:rPr lang="en-US" smtClean="0"/>
              <a:t>‹#›</a:t>
            </a:fld>
            <a:endParaRPr lang="en-US"/>
          </a:p>
        </p:txBody>
      </p:sp>
    </p:spTree>
    <p:extLst>
      <p:ext uri="{BB962C8B-B14F-4D97-AF65-F5344CB8AC3E}">
        <p14:creationId xmlns:p14="http://schemas.microsoft.com/office/powerpoint/2010/main" val="3925134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2F9676-1EF1-EC48-A8D4-004535933A9F}"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D5BED-A1B1-3D47-82A7-CDAD439711FF}" type="slidenum">
              <a:rPr lang="en-US" smtClean="0"/>
              <a:t>‹#›</a:t>
            </a:fld>
            <a:endParaRPr lang="en-US"/>
          </a:p>
        </p:txBody>
      </p:sp>
    </p:spTree>
    <p:extLst>
      <p:ext uri="{BB962C8B-B14F-4D97-AF65-F5344CB8AC3E}">
        <p14:creationId xmlns:p14="http://schemas.microsoft.com/office/powerpoint/2010/main" val="814642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Slide_Subtitle">
  <p:cSld name="Title_Slide_Subtitle">
    <p:spTree>
      <p:nvGrpSpPr>
        <p:cNvPr id="1" name="Shape 56"/>
        <p:cNvGrpSpPr/>
        <p:nvPr/>
      </p:nvGrpSpPr>
      <p:grpSpPr>
        <a:xfrm>
          <a:off x="0" y="0"/>
          <a:ext cx="0" cy="0"/>
          <a:chOff x="0" y="0"/>
          <a:chExt cx="0" cy="0"/>
        </a:xfrm>
      </p:grpSpPr>
      <p:sp>
        <p:nvSpPr>
          <p:cNvPr id="57" name="Google Shape;57;p14"/>
          <p:cNvSpPr txBox="1">
            <a:spLocks noGrp="1"/>
          </p:cNvSpPr>
          <p:nvPr>
            <p:ph type="ftr" idx="11"/>
          </p:nvPr>
        </p:nvSpPr>
        <p:spPr>
          <a:xfrm>
            <a:off x="1333500" y="6550027"/>
            <a:ext cx="6477000" cy="29845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4"/>
          <p:cNvSpPr txBox="1">
            <a:spLocks noGrp="1"/>
          </p:cNvSpPr>
          <p:nvPr>
            <p:ph type="sldNum" idx="12"/>
          </p:nvPr>
        </p:nvSpPr>
        <p:spPr>
          <a:xfrm>
            <a:off x="8102430" y="6553200"/>
            <a:ext cx="762000" cy="29210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ahoma"/>
                <a:ea typeface="Tahoma"/>
                <a:cs typeface="Tahoma"/>
                <a:sym typeface="Tahom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ahoma"/>
                <a:ea typeface="Tahoma"/>
                <a:cs typeface="Tahoma"/>
                <a:sym typeface="Tahom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ahoma"/>
                <a:ea typeface="Tahoma"/>
                <a:cs typeface="Tahoma"/>
                <a:sym typeface="Tahom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ahoma"/>
                <a:ea typeface="Tahoma"/>
                <a:cs typeface="Tahoma"/>
                <a:sym typeface="Tahom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ahoma"/>
                <a:ea typeface="Tahoma"/>
                <a:cs typeface="Tahoma"/>
                <a:sym typeface="Tahom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ahoma"/>
                <a:ea typeface="Tahoma"/>
                <a:cs typeface="Tahoma"/>
                <a:sym typeface="Tahom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ahoma"/>
                <a:ea typeface="Tahoma"/>
                <a:cs typeface="Tahoma"/>
                <a:sym typeface="Tahom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ahoma"/>
                <a:ea typeface="Tahoma"/>
                <a:cs typeface="Tahoma"/>
                <a:sym typeface="Tahom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ahoma"/>
                <a:ea typeface="Tahoma"/>
                <a:cs typeface="Tahoma"/>
                <a:sym typeface="Tahoma"/>
              </a:defRPr>
            </a:lvl9pPr>
          </a:lstStyle>
          <a:p>
            <a:fld id="{00000000-1234-1234-1234-123412341234}" type="slidenum">
              <a:rPr lang="en" smtClean="0"/>
              <a:pPr/>
              <a:t>‹#›</a:t>
            </a:fld>
            <a:endParaRPr lang="en"/>
          </a:p>
        </p:txBody>
      </p:sp>
      <p:sp>
        <p:nvSpPr>
          <p:cNvPr id="59" name="Google Shape;59;p14"/>
          <p:cNvSpPr txBox="1">
            <a:spLocks noGrp="1"/>
          </p:cNvSpPr>
          <p:nvPr>
            <p:ph type="ctrTitle"/>
          </p:nvPr>
        </p:nvSpPr>
        <p:spPr>
          <a:xfrm>
            <a:off x="685800" y="2514600"/>
            <a:ext cx="7772400" cy="914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2200"/>
              <a:buFont typeface="Tahoma"/>
              <a:buNone/>
              <a:defRPr sz="2200" b="0">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0" name="Google Shape;60;p14"/>
          <p:cNvCxnSpPr/>
          <p:nvPr/>
        </p:nvCxnSpPr>
        <p:spPr>
          <a:xfrm>
            <a:off x="381000" y="3198815"/>
            <a:ext cx="8382000" cy="1587"/>
          </a:xfrm>
          <a:prstGeom prst="straightConnector1">
            <a:avLst/>
          </a:prstGeom>
          <a:noFill/>
          <a:ln w="22225" cap="flat" cmpd="sng">
            <a:solidFill>
              <a:srgbClr val="0F5E90"/>
            </a:solidFill>
            <a:prstDash val="solid"/>
            <a:round/>
            <a:headEnd type="none" w="sm" len="sm"/>
            <a:tailEnd type="none" w="sm" len="sm"/>
          </a:ln>
        </p:spPr>
      </p:cxnSp>
      <p:sp>
        <p:nvSpPr>
          <p:cNvPr id="61" name="Google Shape;61;p14"/>
          <p:cNvSpPr txBox="1">
            <a:spLocks noGrp="1"/>
          </p:cNvSpPr>
          <p:nvPr>
            <p:ph type="body" idx="1"/>
          </p:nvPr>
        </p:nvSpPr>
        <p:spPr>
          <a:xfrm>
            <a:off x="685800" y="3352799"/>
            <a:ext cx="7772400" cy="465139"/>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360"/>
              </a:spcBef>
              <a:spcAft>
                <a:spcPts val="0"/>
              </a:spcAft>
              <a:buClr>
                <a:srgbClr val="A5A5A5"/>
              </a:buClr>
              <a:buSzPts val="1800"/>
              <a:buNone/>
              <a:defRPr sz="1800">
                <a:solidFill>
                  <a:srgbClr val="A5A5A5"/>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65834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2F9676-1EF1-EC48-A8D4-004535933A9F}"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D5BED-A1B1-3D47-82A7-CDAD439711FF}" type="slidenum">
              <a:rPr lang="en-US" smtClean="0"/>
              <a:t>‹#›</a:t>
            </a:fld>
            <a:endParaRPr lang="en-US"/>
          </a:p>
        </p:txBody>
      </p:sp>
    </p:spTree>
    <p:extLst>
      <p:ext uri="{BB962C8B-B14F-4D97-AF65-F5344CB8AC3E}">
        <p14:creationId xmlns:p14="http://schemas.microsoft.com/office/powerpoint/2010/main" val="1228360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2F9676-1EF1-EC48-A8D4-004535933A9F}"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D5BED-A1B1-3D47-82A7-CDAD439711FF}" type="slidenum">
              <a:rPr lang="en-US" smtClean="0"/>
              <a:t>‹#›</a:t>
            </a:fld>
            <a:endParaRPr lang="en-US"/>
          </a:p>
        </p:txBody>
      </p:sp>
    </p:spTree>
    <p:extLst>
      <p:ext uri="{BB962C8B-B14F-4D97-AF65-F5344CB8AC3E}">
        <p14:creationId xmlns:p14="http://schemas.microsoft.com/office/powerpoint/2010/main" val="2800627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2F9676-1EF1-EC48-A8D4-004535933A9F}"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5D5BED-A1B1-3D47-82A7-CDAD439711FF}" type="slidenum">
              <a:rPr lang="en-US" smtClean="0"/>
              <a:t>‹#›</a:t>
            </a:fld>
            <a:endParaRPr lang="en-US"/>
          </a:p>
        </p:txBody>
      </p:sp>
    </p:spTree>
    <p:extLst>
      <p:ext uri="{BB962C8B-B14F-4D97-AF65-F5344CB8AC3E}">
        <p14:creationId xmlns:p14="http://schemas.microsoft.com/office/powerpoint/2010/main" val="399896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2F9676-1EF1-EC48-A8D4-004535933A9F}" type="datetimeFigureOut">
              <a:rPr lang="en-US" smtClean="0"/>
              <a:t>8/13/2025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5D5BED-A1B1-3D47-82A7-CDAD439711FF}" type="slidenum">
              <a:rPr lang="en-US" smtClean="0"/>
              <a:t>‹#›</a:t>
            </a:fld>
            <a:endParaRPr lang="en-US"/>
          </a:p>
        </p:txBody>
      </p:sp>
    </p:spTree>
    <p:extLst>
      <p:ext uri="{BB962C8B-B14F-4D97-AF65-F5344CB8AC3E}">
        <p14:creationId xmlns:p14="http://schemas.microsoft.com/office/powerpoint/2010/main" val="3865211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2F9676-1EF1-EC48-A8D4-004535933A9F}" type="datetimeFigureOut">
              <a:rPr lang="en-US" smtClean="0"/>
              <a:t>8/13/2025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5D5BED-A1B1-3D47-82A7-CDAD439711FF}" type="slidenum">
              <a:rPr lang="en-US" smtClean="0"/>
              <a:t>‹#›</a:t>
            </a:fld>
            <a:endParaRPr lang="en-US"/>
          </a:p>
        </p:txBody>
      </p:sp>
    </p:spTree>
    <p:extLst>
      <p:ext uri="{BB962C8B-B14F-4D97-AF65-F5344CB8AC3E}">
        <p14:creationId xmlns:p14="http://schemas.microsoft.com/office/powerpoint/2010/main" val="3254324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2F9676-1EF1-EC48-A8D4-004535933A9F}" type="datetimeFigureOut">
              <a:rPr lang="en-US" smtClean="0"/>
              <a:t>8/13/2025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5D5BED-A1B1-3D47-82A7-CDAD439711FF}" type="slidenum">
              <a:rPr lang="en-US" smtClean="0"/>
              <a:t>‹#›</a:t>
            </a:fld>
            <a:endParaRPr lang="en-US"/>
          </a:p>
        </p:txBody>
      </p:sp>
    </p:spTree>
    <p:extLst>
      <p:ext uri="{BB962C8B-B14F-4D97-AF65-F5344CB8AC3E}">
        <p14:creationId xmlns:p14="http://schemas.microsoft.com/office/powerpoint/2010/main" val="292226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2F9676-1EF1-EC48-A8D4-004535933A9F}"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5D5BED-A1B1-3D47-82A7-CDAD439711FF}" type="slidenum">
              <a:rPr lang="en-US" smtClean="0"/>
              <a:t>‹#›</a:t>
            </a:fld>
            <a:endParaRPr lang="en-US"/>
          </a:p>
        </p:txBody>
      </p:sp>
    </p:spTree>
    <p:extLst>
      <p:ext uri="{BB962C8B-B14F-4D97-AF65-F5344CB8AC3E}">
        <p14:creationId xmlns:p14="http://schemas.microsoft.com/office/powerpoint/2010/main" val="1822935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2F9676-1EF1-EC48-A8D4-004535933A9F}"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5D5BED-A1B1-3D47-82A7-CDAD439711FF}" type="slidenum">
              <a:rPr lang="en-US" smtClean="0"/>
              <a:t>‹#›</a:t>
            </a:fld>
            <a:endParaRPr lang="en-US"/>
          </a:p>
        </p:txBody>
      </p:sp>
    </p:spTree>
    <p:extLst>
      <p:ext uri="{BB962C8B-B14F-4D97-AF65-F5344CB8AC3E}">
        <p14:creationId xmlns:p14="http://schemas.microsoft.com/office/powerpoint/2010/main" val="3480295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F9676-1EF1-EC48-A8D4-004535933A9F}" type="datetimeFigureOut">
              <a:rPr lang="en-US" smtClean="0"/>
              <a:t>8/13/2025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5D5BED-A1B1-3D47-82A7-CDAD439711FF}" type="slidenum">
              <a:rPr lang="en-US" smtClean="0"/>
              <a:t>‹#›</a:t>
            </a:fld>
            <a:endParaRPr lang="en-US"/>
          </a:p>
        </p:txBody>
      </p:sp>
    </p:spTree>
    <p:extLst>
      <p:ext uri="{BB962C8B-B14F-4D97-AF65-F5344CB8AC3E}">
        <p14:creationId xmlns:p14="http://schemas.microsoft.com/office/powerpoint/2010/main" val="406322421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rajtmajerlab.net/"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hyperlink" Target="https://jonathanhaidt.com/reviews/" TargetMode="Externa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8.tif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emf"/></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s://www.sciencedirect.com/science/article/pii/S2666720721000308"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2" Type="http://schemas.openxmlformats.org/officeDocument/2006/relationships/hyperlink" Target="mailto:smr48@psu.edu"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95D563A-6AF3-674C-BF54-62823A633FDF}"/>
              </a:ext>
            </a:extLst>
          </p:cNvPr>
          <p:cNvSpPr>
            <a:spLocks noGrp="1"/>
          </p:cNvSpPr>
          <p:nvPr>
            <p:ph type="ctrTitle"/>
          </p:nvPr>
        </p:nvSpPr>
        <p:spPr>
          <a:xfrm>
            <a:off x="928556" y="2155745"/>
            <a:ext cx="7586041" cy="1389374"/>
          </a:xfrm>
        </p:spPr>
        <p:txBody>
          <a:bodyPr>
            <a:normAutofit/>
          </a:bodyPr>
          <a:lstStyle/>
          <a:p>
            <a:r>
              <a:rPr lang="en-US" sz="3000" b="1" dirty="0"/>
              <a:t>Harnessing AI for Scientific Integrity</a:t>
            </a:r>
            <a:endParaRPr lang="en-US" sz="3000" b="1" dirty="0">
              <a:latin typeface="Tahoma" panose="020B0604030504040204" pitchFamily="34" charset="0"/>
              <a:ea typeface="Tahoma" panose="020B0604030504040204" pitchFamily="34" charset="0"/>
              <a:cs typeface="Tahoma" panose="020B0604030504040204" pitchFamily="34" charset="0"/>
            </a:endParaRPr>
          </a:p>
        </p:txBody>
      </p:sp>
      <p:sp>
        <p:nvSpPr>
          <p:cNvPr id="5" name="Subtitle 2">
            <a:extLst>
              <a:ext uri="{FF2B5EF4-FFF2-40B4-BE49-F238E27FC236}">
                <a16:creationId xmlns:a16="http://schemas.microsoft.com/office/drawing/2014/main" id="{1F7A8DBC-CAE5-2744-9886-8C0B6FA5F814}"/>
              </a:ext>
            </a:extLst>
          </p:cNvPr>
          <p:cNvSpPr>
            <a:spLocks noGrp="1"/>
          </p:cNvSpPr>
          <p:nvPr>
            <p:ph type="subTitle" idx="1"/>
          </p:nvPr>
        </p:nvSpPr>
        <p:spPr>
          <a:xfrm>
            <a:off x="2139638" y="4204871"/>
            <a:ext cx="4864723" cy="1841758"/>
          </a:xfrm>
        </p:spPr>
        <p:txBody>
          <a:bodyPr>
            <a:normAutofit fontScale="70000" lnSpcReduction="20000"/>
          </a:bodyPr>
          <a:lstStyle/>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Dr. Sarah Rajtmajer</a:t>
            </a:r>
          </a:p>
          <a:p>
            <a:r>
              <a:rPr lang="en-US" dirty="0">
                <a:latin typeface="Tahoma" panose="020B0604030504040204" pitchFamily="34" charset="0"/>
                <a:ea typeface="Tahoma" panose="020B0604030504040204" pitchFamily="34" charset="0"/>
                <a:cs typeface="Tahoma" panose="020B0604030504040204" pitchFamily="34" charset="0"/>
              </a:rPr>
              <a:t>Associate Professor, College of IST</a:t>
            </a:r>
          </a:p>
          <a:p>
            <a:r>
              <a:rPr lang="en-US" dirty="0">
                <a:latin typeface="Tahoma" panose="020B0604030504040204" pitchFamily="34" charset="0"/>
                <a:ea typeface="Tahoma" panose="020B0604030504040204" pitchFamily="34" charset="0"/>
                <a:cs typeface="Tahoma" panose="020B0604030504040204" pitchFamily="34" charset="0"/>
              </a:rPr>
              <a:t>Senior Research Fellow, Rock Ethics Institute</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hlinkClick r:id="rId2"/>
              </a:rPr>
              <a:t>https://www.rajtmajerlab.net</a:t>
            </a:r>
            <a:r>
              <a:rPr lang="en-US" dirty="0">
                <a:latin typeface="Tahoma" panose="020B0604030504040204" pitchFamily="34" charset="0"/>
                <a:ea typeface="Tahoma" panose="020B0604030504040204" pitchFamily="34" charset="0"/>
                <a:cs typeface="Tahoma" panose="020B0604030504040204" pitchFamily="34" charset="0"/>
              </a:rPr>
              <a:t> </a:t>
            </a:r>
          </a:p>
        </p:txBody>
      </p:sp>
      <p:pic>
        <p:nvPicPr>
          <p:cNvPr id="7" name="Picture 6">
            <a:extLst>
              <a:ext uri="{FF2B5EF4-FFF2-40B4-BE49-F238E27FC236}">
                <a16:creationId xmlns:a16="http://schemas.microsoft.com/office/drawing/2014/main" id="{B96BD67A-B9D3-EB4B-9D95-7C9EE1026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27" y="332432"/>
            <a:ext cx="3270785" cy="1163561"/>
          </a:xfrm>
          <a:prstGeom prst="rect">
            <a:avLst/>
          </a:prstGeom>
        </p:spPr>
      </p:pic>
      <p:pic>
        <p:nvPicPr>
          <p:cNvPr id="8" name="Picture 7">
            <a:extLst>
              <a:ext uri="{FF2B5EF4-FFF2-40B4-BE49-F238E27FC236}">
                <a16:creationId xmlns:a16="http://schemas.microsoft.com/office/drawing/2014/main" id="{BB99A56C-2D65-6647-ADDF-F9CB849C9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1555" y="361928"/>
            <a:ext cx="2803042" cy="948843"/>
          </a:xfrm>
          <a:prstGeom prst="rect">
            <a:avLst/>
          </a:prstGeom>
        </p:spPr>
      </p:pic>
    </p:spTree>
    <p:extLst>
      <p:ext uri="{BB962C8B-B14F-4D97-AF65-F5344CB8AC3E}">
        <p14:creationId xmlns:p14="http://schemas.microsoft.com/office/powerpoint/2010/main" val="3820860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7C301-EB62-6BBB-8823-191AC2AF0C8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A5110DF-B58F-4279-332A-679623D10CED}"/>
              </a:ext>
            </a:extLst>
          </p:cNvPr>
          <p:cNvSpPr txBox="1"/>
          <p:nvPr/>
        </p:nvSpPr>
        <p:spPr>
          <a:xfrm>
            <a:off x="2994369" y="1511474"/>
            <a:ext cx="3155259" cy="954107"/>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Why is it so hard?</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019E5FF-03EC-DE1A-84D2-1880BCDBF84B}"/>
              </a:ext>
            </a:extLst>
          </p:cNvPr>
          <p:cNvSpPr txBox="1"/>
          <p:nvPr/>
        </p:nvSpPr>
        <p:spPr>
          <a:xfrm>
            <a:off x="439086" y="2465581"/>
            <a:ext cx="8265823" cy="2677656"/>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Because the way we disseminate/share our scientific efforts and findings was never intended for machine readability.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It is a relic of a very different time.</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8347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17403-A9E5-7CB9-32D4-10A6C64BD757}"/>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AC8FDF58-661D-C3FB-C147-60CF086A48BD}"/>
              </a:ext>
            </a:extLst>
          </p:cNvPr>
          <p:cNvSpPr txBox="1">
            <a:spLocks/>
          </p:cNvSpPr>
          <p:nvPr/>
        </p:nvSpPr>
        <p:spPr>
          <a:xfrm>
            <a:off x="123865" y="145951"/>
            <a:ext cx="8542657" cy="47691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Tahoma" panose="020B0604030504040204" pitchFamily="34" charset="0"/>
                <a:ea typeface="Tahoma" panose="020B0604030504040204" pitchFamily="34" charset="0"/>
                <a:cs typeface="Tahoma" panose="020B0604030504040204" pitchFamily="34" charset="0"/>
              </a:rPr>
              <a:t>A First Look at the Reproducibility Crisis</a:t>
            </a:r>
          </a:p>
        </p:txBody>
      </p:sp>
      <p:cxnSp>
        <p:nvCxnSpPr>
          <p:cNvPr id="8" name="Straight Connector 7">
            <a:extLst>
              <a:ext uri="{FF2B5EF4-FFF2-40B4-BE49-F238E27FC236}">
                <a16:creationId xmlns:a16="http://schemas.microsoft.com/office/drawing/2014/main" id="{CCC64FB4-0BDF-7410-9192-5FB1E71C5E9F}"/>
              </a:ext>
            </a:extLst>
          </p:cNvPr>
          <p:cNvCxnSpPr>
            <a:cxnSpLocks/>
          </p:cNvCxnSpPr>
          <p:nvPr/>
        </p:nvCxnSpPr>
        <p:spPr>
          <a:xfrm>
            <a:off x="183" y="564873"/>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Google Shape;114;p17">
            <a:extLst>
              <a:ext uri="{FF2B5EF4-FFF2-40B4-BE49-F238E27FC236}">
                <a16:creationId xmlns:a16="http://schemas.microsoft.com/office/drawing/2014/main" id="{1B7B22E0-D920-F265-8E55-8EF3956B62DF}"/>
              </a:ext>
            </a:extLst>
          </p:cNvPr>
          <p:cNvPicPr preferRelativeResize="0"/>
          <p:nvPr/>
        </p:nvPicPr>
        <p:blipFill rotWithShape="1">
          <a:blip r:embed="rId3">
            <a:alphaModFix/>
          </a:blip>
          <a:srcRect r="22185"/>
          <a:stretch/>
        </p:blipFill>
        <p:spPr>
          <a:xfrm>
            <a:off x="0" y="0"/>
            <a:ext cx="9144000" cy="1337300"/>
          </a:xfrm>
          <a:prstGeom prst="rect">
            <a:avLst/>
          </a:prstGeom>
          <a:noFill/>
          <a:ln>
            <a:noFill/>
          </a:ln>
        </p:spPr>
      </p:pic>
      <p:sp>
        <p:nvSpPr>
          <p:cNvPr id="3" name="Google Shape;115;p17">
            <a:extLst>
              <a:ext uri="{FF2B5EF4-FFF2-40B4-BE49-F238E27FC236}">
                <a16:creationId xmlns:a16="http://schemas.microsoft.com/office/drawing/2014/main" id="{D56FB995-68A3-9A4E-9410-6840DB64365E}"/>
              </a:ext>
            </a:extLst>
          </p:cNvPr>
          <p:cNvSpPr txBox="1"/>
          <p:nvPr/>
        </p:nvSpPr>
        <p:spPr>
          <a:xfrm>
            <a:off x="81376" y="-1"/>
            <a:ext cx="8958452" cy="1226367"/>
          </a:xfrm>
          <a:prstGeom prst="rect">
            <a:avLst/>
          </a:prstGeom>
          <a:noFill/>
          <a:ln>
            <a:noFill/>
          </a:ln>
        </p:spPr>
        <p:txBody>
          <a:bodyPr spcFirstLastPara="1" wrap="square" lIns="121900" tIns="121900" rIns="121900" bIns="121900" anchor="ctr" anchorCtr="0">
            <a:noAutofit/>
          </a:bodyPr>
          <a:lstStyle/>
          <a:p>
            <a:pPr algn="ctr"/>
            <a:r>
              <a:rPr lang="en-US" sz="3600" dirty="0">
                <a:solidFill>
                  <a:srgbClr val="FFFFFF"/>
                </a:solidFill>
                <a:latin typeface="Calibri"/>
                <a:ea typeface="Calibri"/>
                <a:cs typeface="Calibri"/>
                <a:sym typeface="Calibri"/>
              </a:rPr>
              <a:t>“Information extraction” is really hard.</a:t>
            </a:r>
            <a:endParaRPr sz="3600" dirty="0">
              <a:solidFill>
                <a:srgbClr val="FFFFFF"/>
              </a:solidFill>
              <a:latin typeface="Calibri"/>
              <a:ea typeface="Calibri"/>
              <a:cs typeface="Calibri"/>
              <a:sym typeface="Calibri"/>
            </a:endParaRPr>
          </a:p>
        </p:txBody>
      </p:sp>
      <p:sp>
        <p:nvSpPr>
          <p:cNvPr id="4" name="TextBox 3">
            <a:extLst>
              <a:ext uri="{FF2B5EF4-FFF2-40B4-BE49-F238E27FC236}">
                <a16:creationId xmlns:a16="http://schemas.microsoft.com/office/drawing/2014/main" id="{DDFA861C-93B9-9068-D1FE-7FEA3EA25328}"/>
              </a:ext>
            </a:extLst>
          </p:cNvPr>
          <p:cNvSpPr txBox="1"/>
          <p:nvPr/>
        </p:nvSpPr>
        <p:spPr>
          <a:xfrm>
            <a:off x="1974303" y="1645288"/>
            <a:ext cx="6692219" cy="954107"/>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Natural language processing (NLP)</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F064FFF-13D3-DCF4-F8E7-53CEBA68469A}"/>
              </a:ext>
            </a:extLst>
          </p:cNvPr>
          <p:cNvSpPr txBox="1"/>
          <p:nvPr/>
        </p:nvSpPr>
        <p:spPr>
          <a:xfrm>
            <a:off x="400699" y="2305615"/>
            <a:ext cx="6312335" cy="2246769"/>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Information Extraction (IE)</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-Named Entity Recognition (NER)</a:t>
            </a:r>
          </a:p>
          <a:p>
            <a:r>
              <a:rPr lang="en-US" sz="2800" dirty="0">
                <a:latin typeface="Times New Roman" panose="02020603050405020304" pitchFamily="18" charset="0"/>
                <a:cs typeface="Times New Roman" panose="02020603050405020304" pitchFamily="18" charset="0"/>
              </a:rPr>
              <a:t>-Relationship Extraction</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40F3C80-228F-8C49-F3BC-D492AA8F2F24}"/>
              </a:ext>
            </a:extLst>
          </p:cNvPr>
          <p:cNvSpPr txBox="1"/>
          <p:nvPr/>
        </p:nvSpPr>
        <p:spPr>
          <a:xfrm>
            <a:off x="3050704" y="4682349"/>
            <a:ext cx="6692219" cy="1384995"/>
          </a:xfrm>
          <a:prstGeom prst="rect">
            <a:avLst/>
          </a:prstGeom>
          <a:noFill/>
        </p:spPr>
        <p:txBody>
          <a:bodyPr wrap="square">
            <a:spAutoFit/>
          </a:bodyPr>
          <a:lstStyle/>
          <a:p>
            <a:r>
              <a:rPr lang="en-US" sz="2800" dirty="0">
                <a:solidFill>
                  <a:schemeClr val="bg2">
                    <a:lumMod val="90000"/>
                  </a:schemeClr>
                </a:solidFill>
                <a:latin typeface="Times New Roman" panose="02020603050405020304" pitchFamily="18" charset="0"/>
                <a:cs typeface="Times New Roman" panose="02020603050405020304" pitchFamily="18" charset="0"/>
              </a:rPr>
              <a:t>Natural language understanding (NLU) &amp;</a:t>
            </a:r>
            <a:br>
              <a:rPr lang="en-US" sz="2800" dirty="0">
                <a:solidFill>
                  <a:schemeClr val="bg2">
                    <a:lumMod val="90000"/>
                  </a:schemeClr>
                </a:solidFill>
                <a:latin typeface="Times New Roman" panose="02020603050405020304" pitchFamily="18" charset="0"/>
                <a:cs typeface="Times New Roman" panose="02020603050405020304" pitchFamily="18" charset="0"/>
              </a:rPr>
            </a:br>
            <a:r>
              <a:rPr lang="en-US" sz="2800" dirty="0">
                <a:solidFill>
                  <a:schemeClr val="bg2">
                    <a:lumMod val="90000"/>
                  </a:schemeClr>
                </a:solidFill>
                <a:latin typeface="Times New Roman" panose="02020603050405020304" pitchFamily="18" charset="0"/>
                <a:cs typeface="Times New Roman" panose="02020603050405020304" pitchFamily="18" charset="0"/>
              </a:rPr>
              <a:t>Natural language inference (NLI)</a:t>
            </a:r>
          </a:p>
          <a:p>
            <a:pPr marL="285750" indent="-285750">
              <a:buFont typeface="Arial" panose="020B0604020202020204" pitchFamily="34" charset="0"/>
              <a:buChar char="•"/>
            </a:pPr>
            <a:endParaRPr lang="en-US" sz="2800" dirty="0">
              <a:solidFill>
                <a:schemeClr val="bg2">
                  <a:lumMod val="90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892A3BE-9BCC-107C-3432-35242D2A119C}"/>
              </a:ext>
            </a:extLst>
          </p:cNvPr>
          <p:cNvSpPr txBox="1"/>
          <p:nvPr/>
        </p:nvSpPr>
        <p:spPr>
          <a:xfrm>
            <a:off x="3556866" y="5590290"/>
            <a:ext cx="5300009" cy="954107"/>
          </a:xfrm>
          <a:prstGeom prst="rect">
            <a:avLst/>
          </a:prstGeom>
          <a:noFill/>
        </p:spPr>
        <p:txBody>
          <a:bodyPr wrap="square">
            <a:spAutoFit/>
          </a:bodyPr>
          <a:lstStyle/>
          <a:p>
            <a:r>
              <a:rPr lang="en-US" sz="2800" dirty="0">
                <a:solidFill>
                  <a:schemeClr val="bg2">
                    <a:lumMod val="90000"/>
                  </a:schemeClr>
                </a:solidFill>
                <a:latin typeface="Times New Roman" panose="02020603050405020304" pitchFamily="18" charset="0"/>
                <a:cs typeface="Times New Roman" panose="02020603050405020304" pitchFamily="18" charset="0"/>
              </a:rPr>
              <a:t>-Semantic parsing</a:t>
            </a:r>
          </a:p>
          <a:p>
            <a:r>
              <a:rPr lang="en-US" sz="2800" dirty="0">
                <a:solidFill>
                  <a:schemeClr val="bg2">
                    <a:lumMod val="90000"/>
                  </a:schemeClr>
                </a:solidFill>
                <a:latin typeface="Times New Roman" panose="02020603050405020304" pitchFamily="18" charset="0"/>
                <a:cs typeface="Times New Roman" panose="02020603050405020304" pitchFamily="18" charset="0"/>
              </a:rPr>
              <a:t>-Semantic role labeling</a:t>
            </a:r>
          </a:p>
        </p:txBody>
      </p:sp>
    </p:spTree>
    <p:extLst>
      <p:ext uri="{BB962C8B-B14F-4D97-AF65-F5344CB8AC3E}">
        <p14:creationId xmlns:p14="http://schemas.microsoft.com/office/powerpoint/2010/main" val="236305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5284B-48E2-2EE1-BF94-B7E5BB04EAA4}"/>
            </a:ext>
          </a:extLst>
        </p:cNvPr>
        <p:cNvGrpSpPr/>
        <p:nvPr/>
      </p:nvGrpSpPr>
      <p:grpSpPr>
        <a:xfrm>
          <a:off x="0" y="0"/>
          <a:ext cx="0" cy="0"/>
          <a:chOff x="0" y="0"/>
          <a:chExt cx="0" cy="0"/>
        </a:xfrm>
      </p:grpSpPr>
      <p:pic>
        <p:nvPicPr>
          <p:cNvPr id="3" name="Picture 2" descr="A screenshot of a web page&#10;&#10;AI-generated content may be incorrect.">
            <a:extLst>
              <a:ext uri="{FF2B5EF4-FFF2-40B4-BE49-F238E27FC236}">
                <a16:creationId xmlns:a16="http://schemas.microsoft.com/office/drawing/2014/main" id="{BC710B0E-2EA9-B56B-6CC2-6FE7B87840EF}"/>
              </a:ext>
            </a:extLst>
          </p:cNvPr>
          <p:cNvPicPr>
            <a:picLocks noChangeAspect="1"/>
          </p:cNvPicPr>
          <p:nvPr/>
        </p:nvPicPr>
        <p:blipFill>
          <a:blip r:embed="rId2"/>
          <a:stretch>
            <a:fillRect/>
          </a:stretch>
        </p:blipFill>
        <p:spPr>
          <a:xfrm>
            <a:off x="0" y="66299"/>
            <a:ext cx="7772400" cy="5716590"/>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FB55534D-2FFE-3BEA-258A-EA78B5497BF8}"/>
              </a:ext>
            </a:extLst>
          </p:cNvPr>
          <p:cNvPicPr>
            <a:picLocks noChangeAspect="1"/>
          </p:cNvPicPr>
          <p:nvPr/>
        </p:nvPicPr>
        <p:blipFill>
          <a:blip r:embed="rId3"/>
          <a:stretch>
            <a:fillRect/>
          </a:stretch>
        </p:blipFill>
        <p:spPr>
          <a:xfrm>
            <a:off x="3345366" y="2076978"/>
            <a:ext cx="5798634" cy="4781022"/>
          </a:xfrm>
          <a:prstGeom prst="rect">
            <a:avLst/>
          </a:prstGeom>
        </p:spPr>
      </p:pic>
    </p:spTree>
    <p:extLst>
      <p:ext uri="{BB962C8B-B14F-4D97-AF65-F5344CB8AC3E}">
        <p14:creationId xmlns:p14="http://schemas.microsoft.com/office/powerpoint/2010/main" val="15057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6188A-6FBA-6A8F-631C-3EE7988E4A4B}"/>
            </a:ext>
          </a:extLst>
        </p:cNvPr>
        <p:cNvGrpSpPr/>
        <p:nvPr/>
      </p:nvGrpSpPr>
      <p:grpSpPr>
        <a:xfrm>
          <a:off x="0" y="0"/>
          <a:ext cx="0" cy="0"/>
          <a:chOff x="0" y="0"/>
          <a:chExt cx="0" cy="0"/>
        </a:xfrm>
      </p:grpSpPr>
      <p:pic>
        <p:nvPicPr>
          <p:cNvPr id="3" name="Picture 2" descr="A screenshot of a web page&#10;&#10;AI-generated content may be incorrect.">
            <a:extLst>
              <a:ext uri="{FF2B5EF4-FFF2-40B4-BE49-F238E27FC236}">
                <a16:creationId xmlns:a16="http://schemas.microsoft.com/office/drawing/2014/main" id="{0E2BE0F2-7FDC-7233-6397-8A940AAB3AB6}"/>
              </a:ext>
            </a:extLst>
          </p:cNvPr>
          <p:cNvPicPr>
            <a:picLocks noChangeAspect="1"/>
          </p:cNvPicPr>
          <p:nvPr/>
        </p:nvPicPr>
        <p:blipFill>
          <a:blip r:embed="rId2"/>
          <a:stretch>
            <a:fillRect/>
          </a:stretch>
        </p:blipFill>
        <p:spPr>
          <a:xfrm>
            <a:off x="0" y="0"/>
            <a:ext cx="6938682" cy="3755664"/>
          </a:xfrm>
          <a:prstGeom prst="rect">
            <a:avLst/>
          </a:prstGeom>
        </p:spPr>
      </p:pic>
      <p:pic>
        <p:nvPicPr>
          <p:cNvPr id="5" name="Picture 4" descr="A close-up of a document&#10;&#10;AI-generated content may be incorrect.">
            <a:extLst>
              <a:ext uri="{FF2B5EF4-FFF2-40B4-BE49-F238E27FC236}">
                <a16:creationId xmlns:a16="http://schemas.microsoft.com/office/drawing/2014/main" id="{8C97CCCF-7092-F6B0-6578-DEBCB4A88A19}"/>
              </a:ext>
            </a:extLst>
          </p:cNvPr>
          <p:cNvPicPr>
            <a:picLocks noChangeAspect="1"/>
          </p:cNvPicPr>
          <p:nvPr/>
        </p:nvPicPr>
        <p:blipFill>
          <a:blip r:embed="rId3"/>
          <a:stretch>
            <a:fillRect/>
          </a:stretch>
        </p:blipFill>
        <p:spPr>
          <a:xfrm>
            <a:off x="4186898" y="3449207"/>
            <a:ext cx="4936110" cy="3408793"/>
          </a:xfrm>
          <a:prstGeom prst="rect">
            <a:avLst/>
          </a:prstGeom>
        </p:spPr>
      </p:pic>
      <p:pic>
        <p:nvPicPr>
          <p:cNvPr id="7" name="Picture 6" descr="A table of mathematical equations&#10;&#10;AI-generated content may be incorrect.">
            <a:extLst>
              <a:ext uri="{FF2B5EF4-FFF2-40B4-BE49-F238E27FC236}">
                <a16:creationId xmlns:a16="http://schemas.microsoft.com/office/drawing/2014/main" id="{8394AE21-A386-D892-2F21-2068A3E46C5F}"/>
              </a:ext>
            </a:extLst>
          </p:cNvPr>
          <p:cNvPicPr>
            <a:picLocks noChangeAspect="1"/>
          </p:cNvPicPr>
          <p:nvPr/>
        </p:nvPicPr>
        <p:blipFill>
          <a:blip r:embed="rId4"/>
          <a:srcRect r="13114"/>
          <a:stretch>
            <a:fillRect/>
          </a:stretch>
        </p:blipFill>
        <p:spPr>
          <a:xfrm>
            <a:off x="44604" y="4619683"/>
            <a:ext cx="4354694" cy="1892628"/>
          </a:xfrm>
          <a:prstGeom prst="rect">
            <a:avLst/>
          </a:prstGeom>
        </p:spPr>
      </p:pic>
      <p:pic>
        <p:nvPicPr>
          <p:cNvPr id="9" name="Picture 8" descr="A table with text and numbers&#10;&#10;AI-generated content may be incorrect.">
            <a:extLst>
              <a:ext uri="{FF2B5EF4-FFF2-40B4-BE49-F238E27FC236}">
                <a16:creationId xmlns:a16="http://schemas.microsoft.com/office/drawing/2014/main" id="{96EFC96C-3271-B8AB-62D4-ED64BFB94A47}"/>
              </a:ext>
            </a:extLst>
          </p:cNvPr>
          <p:cNvPicPr>
            <a:picLocks noChangeAspect="1"/>
          </p:cNvPicPr>
          <p:nvPr/>
        </p:nvPicPr>
        <p:blipFill>
          <a:blip r:embed="rId5"/>
          <a:stretch>
            <a:fillRect/>
          </a:stretch>
        </p:blipFill>
        <p:spPr>
          <a:xfrm>
            <a:off x="312234" y="3670194"/>
            <a:ext cx="2617368" cy="990355"/>
          </a:xfrm>
          <a:prstGeom prst="rect">
            <a:avLst/>
          </a:prstGeom>
        </p:spPr>
      </p:pic>
    </p:spTree>
    <p:extLst>
      <p:ext uri="{BB962C8B-B14F-4D97-AF65-F5344CB8AC3E}">
        <p14:creationId xmlns:p14="http://schemas.microsoft.com/office/powerpoint/2010/main" val="28587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E81BC2E9-C902-20C7-19A0-53A856E6B4EF}"/>
              </a:ext>
            </a:extLst>
          </p:cNvPr>
          <p:cNvPicPr>
            <a:picLocks noChangeAspect="1"/>
          </p:cNvPicPr>
          <p:nvPr/>
        </p:nvPicPr>
        <p:blipFill>
          <a:blip r:embed="rId2"/>
          <a:stretch>
            <a:fillRect/>
          </a:stretch>
        </p:blipFill>
        <p:spPr>
          <a:xfrm>
            <a:off x="-1" y="0"/>
            <a:ext cx="9126841" cy="2882685"/>
          </a:xfrm>
          <a:prstGeom prst="rect">
            <a:avLst/>
          </a:prstGeom>
        </p:spPr>
      </p:pic>
      <p:pic>
        <p:nvPicPr>
          <p:cNvPr id="5" name="Picture 4" descr="A close-up of a document&#10;&#10;AI-generated content may be incorrect.">
            <a:extLst>
              <a:ext uri="{FF2B5EF4-FFF2-40B4-BE49-F238E27FC236}">
                <a16:creationId xmlns:a16="http://schemas.microsoft.com/office/drawing/2014/main" id="{6A22F861-1305-89B8-73D8-9225A7813ACB}"/>
              </a:ext>
            </a:extLst>
          </p:cNvPr>
          <p:cNvPicPr>
            <a:picLocks noChangeAspect="1"/>
          </p:cNvPicPr>
          <p:nvPr/>
        </p:nvPicPr>
        <p:blipFill>
          <a:blip r:embed="rId3"/>
          <a:stretch>
            <a:fillRect/>
          </a:stretch>
        </p:blipFill>
        <p:spPr>
          <a:xfrm>
            <a:off x="1208868" y="2554909"/>
            <a:ext cx="7772400" cy="4303091"/>
          </a:xfrm>
          <a:prstGeom prst="rect">
            <a:avLst/>
          </a:prstGeom>
        </p:spPr>
      </p:pic>
      <p:cxnSp>
        <p:nvCxnSpPr>
          <p:cNvPr id="7" name="Straight Connector 6">
            <a:extLst>
              <a:ext uri="{FF2B5EF4-FFF2-40B4-BE49-F238E27FC236}">
                <a16:creationId xmlns:a16="http://schemas.microsoft.com/office/drawing/2014/main" id="{F1968C10-26AD-843B-C8B6-910EF580F195}"/>
              </a:ext>
            </a:extLst>
          </p:cNvPr>
          <p:cNvCxnSpPr/>
          <p:nvPr/>
        </p:nvCxnSpPr>
        <p:spPr>
          <a:xfrm>
            <a:off x="2929180" y="4572000"/>
            <a:ext cx="52384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2541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3D3BE-CD1B-4EE5-0512-3D3A3B135FC6}"/>
            </a:ext>
          </a:extLst>
        </p:cNvPr>
        <p:cNvGrpSpPr/>
        <p:nvPr/>
      </p:nvGrpSpPr>
      <p:grpSpPr>
        <a:xfrm>
          <a:off x="0" y="0"/>
          <a:ext cx="0" cy="0"/>
          <a:chOff x="0" y="0"/>
          <a:chExt cx="0" cy="0"/>
        </a:xfrm>
      </p:grpSpPr>
      <p:pic>
        <p:nvPicPr>
          <p:cNvPr id="2" name="Picture 1" descr="A screenshot of a social media post&#10;&#10;AI-generated content may be incorrect.">
            <a:extLst>
              <a:ext uri="{FF2B5EF4-FFF2-40B4-BE49-F238E27FC236}">
                <a16:creationId xmlns:a16="http://schemas.microsoft.com/office/drawing/2014/main" id="{700B7566-498D-CD3E-3B75-C6B6BE1DA034}"/>
              </a:ext>
            </a:extLst>
          </p:cNvPr>
          <p:cNvPicPr>
            <a:picLocks noChangeAspect="1"/>
          </p:cNvPicPr>
          <p:nvPr/>
        </p:nvPicPr>
        <p:blipFill>
          <a:blip r:embed="rId2"/>
          <a:stretch>
            <a:fillRect/>
          </a:stretch>
        </p:blipFill>
        <p:spPr>
          <a:xfrm>
            <a:off x="-1" y="-1"/>
            <a:ext cx="7745347" cy="2497873"/>
          </a:xfrm>
          <a:prstGeom prst="rect">
            <a:avLst/>
          </a:prstGeom>
        </p:spPr>
      </p:pic>
      <p:pic>
        <p:nvPicPr>
          <p:cNvPr id="3" name="Picture 2" descr="A text on a white background&#10;&#10;AI-generated content may be incorrect.">
            <a:extLst>
              <a:ext uri="{FF2B5EF4-FFF2-40B4-BE49-F238E27FC236}">
                <a16:creationId xmlns:a16="http://schemas.microsoft.com/office/drawing/2014/main" id="{0B2C7890-A6FA-5C33-4544-DD79B8BC23D7}"/>
              </a:ext>
            </a:extLst>
          </p:cNvPr>
          <p:cNvPicPr>
            <a:picLocks noChangeAspect="1"/>
          </p:cNvPicPr>
          <p:nvPr/>
        </p:nvPicPr>
        <p:blipFill>
          <a:blip r:embed="rId3"/>
          <a:stretch>
            <a:fillRect/>
          </a:stretch>
        </p:blipFill>
        <p:spPr>
          <a:xfrm>
            <a:off x="4274014" y="1816120"/>
            <a:ext cx="4709139" cy="1612880"/>
          </a:xfrm>
          <a:prstGeom prst="rect">
            <a:avLst/>
          </a:prstGeom>
        </p:spPr>
      </p:pic>
      <p:pic>
        <p:nvPicPr>
          <p:cNvPr id="4" name="Picture 3" descr="A diagram of a process&#10;&#10;AI-generated content may be incorrect.">
            <a:extLst>
              <a:ext uri="{FF2B5EF4-FFF2-40B4-BE49-F238E27FC236}">
                <a16:creationId xmlns:a16="http://schemas.microsoft.com/office/drawing/2014/main" id="{02F2CE30-4DB4-46BF-1ADB-D688848B2BE6}"/>
              </a:ext>
            </a:extLst>
          </p:cNvPr>
          <p:cNvPicPr>
            <a:picLocks noChangeAspect="1"/>
          </p:cNvPicPr>
          <p:nvPr/>
        </p:nvPicPr>
        <p:blipFill>
          <a:blip r:embed="rId4"/>
          <a:stretch>
            <a:fillRect/>
          </a:stretch>
        </p:blipFill>
        <p:spPr>
          <a:xfrm>
            <a:off x="4328350" y="3870733"/>
            <a:ext cx="4600465" cy="2748776"/>
          </a:xfrm>
          <a:prstGeom prst="rect">
            <a:avLst/>
          </a:prstGeom>
        </p:spPr>
      </p:pic>
      <p:pic>
        <p:nvPicPr>
          <p:cNvPr id="5" name="Picture 4" descr="A screenshot of a document&#10;&#10;AI-generated content may be incorrect.">
            <a:extLst>
              <a:ext uri="{FF2B5EF4-FFF2-40B4-BE49-F238E27FC236}">
                <a16:creationId xmlns:a16="http://schemas.microsoft.com/office/drawing/2014/main" id="{11F1772A-AD80-B796-11E1-A5C640874D8D}"/>
              </a:ext>
            </a:extLst>
          </p:cNvPr>
          <p:cNvPicPr>
            <a:picLocks noChangeAspect="1"/>
          </p:cNvPicPr>
          <p:nvPr/>
        </p:nvPicPr>
        <p:blipFill>
          <a:blip r:embed="rId5"/>
          <a:stretch>
            <a:fillRect/>
          </a:stretch>
        </p:blipFill>
        <p:spPr>
          <a:xfrm>
            <a:off x="160847" y="2497872"/>
            <a:ext cx="3629807" cy="4360128"/>
          </a:xfrm>
          <a:prstGeom prst="rect">
            <a:avLst/>
          </a:prstGeom>
        </p:spPr>
      </p:pic>
    </p:spTree>
    <p:extLst>
      <p:ext uri="{BB962C8B-B14F-4D97-AF65-F5344CB8AC3E}">
        <p14:creationId xmlns:p14="http://schemas.microsoft.com/office/powerpoint/2010/main" val="70277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A91C1-96D1-8030-4DEA-70C9D61A8B1C}"/>
            </a:ext>
          </a:extLst>
        </p:cNvPr>
        <p:cNvGrpSpPr/>
        <p:nvPr/>
      </p:nvGrpSpPr>
      <p:grpSpPr>
        <a:xfrm>
          <a:off x="0" y="0"/>
          <a:ext cx="0" cy="0"/>
          <a:chOff x="0" y="0"/>
          <a:chExt cx="0" cy="0"/>
        </a:xfrm>
      </p:grpSpPr>
      <p:pic>
        <p:nvPicPr>
          <p:cNvPr id="5" name="Picture 4" descr="A diagram of a document&#10;&#10;AI-generated content may be incorrect.">
            <a:extLst>
              <a:ext uri="{FF2B5EF4-FFF2-40B4-BE49-F238E27FC236}">
                <a16:creationId xmlns:a16="http://schemas.microsoft.com/office/drawing/2014/main" id="{60BBA4A7-DB32-81E6-7294-6AF46044F5F2}"/>
              </a:ext>
            </a:extLst>
          </p:cNvPr>
          <p:cNvPicPr>
            <a:picLocks noChangeAspect="1"/>
          </p:cNvPicPr>
          <p:nvPr/>
        </p:nvPicPr>
        <p:blipFill>
          <a:blip r:embed="rId2"/>
          <a:stretch>
            <a:fillRect/>
          </a:stretch>
        </p:blipFill>
        <p:spPr>
          <a:xfrm>
            <a:off x="2260600" y="1962150"/>
            <a:ext cx="4622800" cy="2933700"/>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0B6B977F-F4FD-9F4A-E06E-3DA87C9ECA8A}"/>
              </a:ext>
            </a:extLst>
          </p:cNvPr>
          <p:cNvPicPr>
            <a:picLocks noChangeAspect="1"/>
          </p:cNvPicPr>
          <p:nvPr/>
        </p:nvPicPr>
        <p:blipFill>
          <a:blip r:embed="rId3"/>
          <a:stretch>
            <a:fillRect/>
          </a:stretch>
        </p:blipFill>
        <p:spPr>
          <a:xfrm>
            <a:off x="0" y="0"/>
            <a:ext cx="7772400" cy="4210391"/>
          </a:xfrm>
          <a:prstGeom prst="rect">
            <a:avLst/>
          </a:prstGeom>
        </p:spPr>
      </p:pic>
      <p:pic>
        <p:nvPicPr>
          <p:cNvPr id="11" name="Picture 10" descr="A close-up of a paper&#10;&#10;AI-generated content may be incorrect.">
            <a:extLst>
              <a:ext uri="{FF2B5EF4-FFF2-40B4-BE49-F238E27FC236}">
                <a16:creationId xmlns:a16="http://schemas.microsoft.com/office/drawing/2014/main" id="{A9F94804-E48C-A57D-A674-9868F8E554B8}"/>
              </a:ext>
            </a:extLst>
          </p:cNvPr>
          <p:cNvPicPr>
            <a:picLocks noChangeAspect="1"/>
          </p:cNvPicPr>
          <p:nvPr/>
        </p:nvPicPr>
        <p:blipFill>
          <a:blip r:embed="rId4"/>
          <a:stretch>
            <a:fillRect/>
          </a:stretch>
        </p:blipFill>
        <p:spPr>
          <a:xfrm>
            <a:off x="4237463" y="3256642"/>
            <a:ext cx="4622801" cy="3278415"/>
          </a:xfrm>
          <a:prstGeom prst="rect">
            <a:avLst/>
          </a:prstGeom>
        </p:spPr>
      </p:pic>
      <p:pic>
        <p:nvPicPr>
          <p:cNvPr id="7" name="Picture 6" descr="A diagram of a workflow&#10;&#10;AI-generated content may be incorrect.">
            <a:extLst>
              <a:ext uri="{FF2B5EF4-FFF2-40B4-BE49-F238E27FC236}">
                <a16:creationId xmlns:a16="http://schemas.microsoft.com/office/drawing/2014/main" id="{47CE2DF1-C8B3-EB75-F715-2ADDCDCA0801}"/>
              </a:ext>
            </a:extLst>
          </p:cNvPr>
          <p:cNvPicPr>
            <a:picLocks noChangeAspect="1"/>
          </p:cNvPicPr>
          <p:nvPr/>
        </p:nvPicPr>
        <p:blipFill>
          <a:blip r:embed="rId5"/>
          <a:stretch>
            <a:fillRect/>
          </a:stretch>
        </p:blipFill>
        <p:spPr>
          <a:xfrm>
            <a:off x="0" y="1502613"/>
            <a:ext cx="4237463" cy="5355387"/>
          </a:xfrm>
          <a:prstGeom prst="rect">
            <a:avLst/>
          </a:prstGeom>
        </p:spPr>
      </p:pic>
    </p:spTree>
    <p:extLst>
      <p:ext uri="{BB962C8B-B14F-4D97-AF65-F5344CB8AC3E}">
        <p14:creationId xmlns:p14="http://schemas.microsoft.com/office/powerpoint/2010/main" val="339550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AA899-A2E6-B5BC-138F-5DE5904140C6}"/>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866462D9-8255-77AF-C7D5-0D2A0050A877}"/>
              </a:ext>
            </a:extLst>
          </p:cNvPr>
          <p:cNvSpPr txBox="1">
            <a:spLocks/>
          </p:cNvSpPr>
          <p:nvPr/>
        </p:nvSpPr>
        <p:spPr>
          <a:xfrm>
            <a:off x="123865" y="145951"/>
            <a:ext cx="8542657" cy="47691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Tahoma" panose="020B0604030504040204" pitchFamily="34" charset="0"/>
                <a:ea typeface="Tahoma" panose="020B0604030504040204" pitchFamily="34" charset="0"/>
                <a:cs typeface="Tahoma" panose="020B0604030504040204" pitchFamily="34" charset="0"/>
              </a:rPr>
              <a:t>A First Look at the Reproducibility Crisis</a:t>
            </a:r>
          </a:p>
        </p:txBody>
      </p:sp>
      <p:cxnSp>
        <p:nvCxnSpPr>
          <p:cNvPr id="8" name="Straight Connector 7">
            <a:extLst>
              <a:ext uri="{FF2B5EF4-FFF2-40B4-BE49-F238E27FC236}">
                <a16:creationId xmlns:a16="http://schemas.microsoft.com/office/drawing/2014/main" id="{8525D0D4-DBAC-EDFD-91E3-8E9A665BE395}"/>
              </a:ext>
            </a:extLst>
          </p:cNvPr>
          <p:cNvCxnSpPr>
            <a:cxnSpLocks/>
          </p:cNvCxnSpPr>
          <p:nvPr/>
        </p:nvCxnSpPr>
        <p:spPr>
          <a:xfrm>
            <a:off x="183" y="564873"/>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Google Shape;114;p17">
            <a:extLst>
              <a:ext uri="{FF2B5EF4-FFF2-40B4-BE49-F238E27FC236}">
                <a16:creationId xmlns:a16="http://schemas.microsoft.com/office/drawing/2014/main" id="{5A2263DB-403A-BC26-0548-4DC85361D6F9}"/>
              </a:ext>
            </a:extLst>
          </p:cNvPr>
          <p:cNvPicPr preferRelativeResize="0"/>
          <p:nvPr/>
        </p:nvPicPr>
        <p:blipFill rotWithShape="1">
          <a:blip r:embed="rId3">
            <a:alphaModFix/>
          </a:blip>
          <a:srcRect r="22185"/>
          <a:stretch/>
        </p:blipFill>
        <p:spPr>
          <a:xfrm>
            <a:off x="0" y="0"/>
            <a:ext cx="9144000" cy="1337300"/>
          </a:xfrm>
          <a:prstGeom prst="rect">
            <a:avLst/>
          </a:prstGeom>
          <a:noFill/>
          <a:ln>
            <a:noFill/>
          </a:ln>
        </p:spPr>
      </p:pic>
      <p:sp>
        <p:nvSpPr>
          <p:cNvPr id="3" name="Google Shape;115;p17">
            <a:extLst>
              <a:ext uri="{FF2B5EF4-FFF2-40B4-BE49-F238E27FC236}">
                <a16:creationId xmlns:a16="http://schemas.microsoft.com/office/drawing/2014/main" id="{112C6CF4-16E6-D370-8910-EDB2E169D8F5}"/>
              </a:ext>
            </a:extLst>
          </p:cNvPr>
          <p:cNvSpPr txBox="1"/>
          <p:nvPr/>
        </p:nvSpPr>
        <p:spPr>
          <a:xfrm>
            <a:off x="81376" y="-1"/>
            <a:ext cx="8958452" cy="1226367"/>
          </a:xfrm>
          <a:prstGeom prst="rect">
            <a:avLst/>
          </a:prstGeom>
          <a:noFill/>
          <a:ln>
            <a:noFill/>
          </a:ln>
        </p:spPr>
        <p:txBody>
          <a:bodyPr spcFirstLastPara="1" wrap="square" lIns="121900" tIns="121900" rIns="121900" bIns="121900" anchor="ctr" anchorCtr="0">
            <a:noAutofit/>
          </a:bodyPr>
          <a:lstStyle/>
          <a:p>
            <a:pPr algn="ctr"/>
            <a:r>
              <a:rPr lang="en-US" sz="3600" dirty="0">
                <a:solidFill>
                  <a:srgbClr val="FFFFFF"/>
                </a:solidFill>
                <a:latin typeface="Calibri"/>
                <a:ea typeface="Calibri"/>
                <a:cs typeface="Calibri"/>
                <a:sym typeface="Calibri"/>
              </a:rPr>
              <a:t>What would we need to enable this vision?</a:t>
            </a:r>
            <a:endParaRPr sz="3600" dirty="0">
              <a:solidFill>
                <a:srgbClr val="FFFFFF"/>
              </a:solidFill>
              <a:latin typeface="Calibri"/>
              <a:ea typeface="Calibri"/>
              <a:cs typeface="Calibri"/>
              <a:sym typeface="Calibri"/>
            </a:endParaRPr>
          </a:p>
        </p:txBody>
      </p:sp>
      <p:sp>
        <p:nvSpPr>
          <p:cNvPr id="4" name="TextBox 3">
            <a:extLst>
              <a:ext uri="{FF2B5EF4-FFF2-40B4-BE49-F238E27FC236}">
                <a16:creationId xmlns:a16="http://schemas.microsoft.com/office/drawing/2014/main" id="{08A2A46E-9E80-1768-C3FE-51EBA1ADF77C}"/>
              </a:ext>
            </a:extLst>
          </p:cNvPr>
          <p:cNvSpPr txBox="1"/>
          <p:nvPr/>
        </p:nvSpPr>
        <p:spPr>
          <a:xfrm>
            <a:off x="81376" y="1483251"/>
            <a:ext cx="8958452" cy="5262979"/>
          </a:xfrm>
          <a:prstGeom prst="rect">
            <a:avLst/>
          </a:prstGeom>
          <a:noFill/>
          <a:ln>
            <a:solidFill>
              <a:schemeClr val="bg2">
                <a:lumMod val="90000"/>
              </a:schemeClr>
            </a:solidFill>
          </a:ln>
        </p:spPr>
        <p:txBody>
          <a:bodyPr wrap="square">
            <a:spAutoFit/>
          </a:bodyPr>
          <a:lstStyle/>
          <a:p>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solidFill>
                  <a:schemeClr val="bg2">
                    <a:lumMod val="90000"/>
                  </a:schemeClr>
                </a:solidFill>
                <a:latin typeface="Times New Roman" panose="02020603050405020304" pitchFamily="18" charset="0"/>
                <a:cs typeface="Times New Roman" panose="02020603050405020304" pitchFamily="18" charset="0"/>
              </a:rPr>
              <a:t>Extract key information from papers in an automated fashion (from narrative text, usually PDFs) and store it efficiently (can be queried)</a:t>
            </a:r>
          </a:p>
          <a:p>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Synthesize key information in ways that are useful and can be built upon to answer questions that matter.</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solidFill>
                  <a:schemeClr val="bg2">
                    <a:lumMod val="90000"/>
                  </a:schemeClr>
                </a:solidFill>
                <a:latin typeface="Times New Roman" panose="02020603050405020304" pitchFamily="18" charset="0"/>
                <a:cs typeface="Times New Roman" panose="02020603050405020304" pitchFamily="18" charset="0"/>
              </a:rPr>
              <a:t>Figure out how “credible” stated findings are at the individual level (reproducible, replicable, robust, generalizable)… (automatically reproduce/replicate?)</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090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F7FAA-8949-F326-938F-F8666D59DADF}"/>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53959C56-8D9B-C811-1CE3-CE2A3FC47861}"/>
              </a:ext>
            </a:extLst>
          </p:cNvPr>
          <p:cNvSpPr txBox="1">
            <a:spLocks/>
          </p:cNvSpPr>
          <p:nvPr/>
        </p:nvSpPr>
        <p:spPr>
          <a:xfrm>
            <a:off x="123865" y="145951"/>
            <a:ext cx="8542657" cy="47691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Tahoma" panose="020B0604030504040204" pitchFamily="34" charset="0"/>
                <a:ea typeface="Tahoma" panose="020B0604030504040204" pitchFamily="34" charset="0"/>
                <a:cs typeface="Tahoma" panose="020B0604030504040204" pitchFamily="34" charset="0"/>
              </a:rPr>
              <a:t>A First Look at the Reproducibility Crisis</a:t>
            </a:r>
          </a:p>
        </p:txBody>
      </p:sp>
      <p:cxnSp>
        <p:nvCxnSpPr>
          <p:cNvPr id="8" name="Straight Connector 7">
            <a:extLst>
              <a:ext uri="{FF2B5EF4-FFF2-40B4-BE49-F238E27FC236}">
                <a16:creationId xmlns:a16="http://schemas.microsoft.com/office/drawing/2014/main" id="{D963B527-40A3-419B-13AF-0943631435F0}"/>
              </a:ext>
            </a:extLst>
          </p:cNvPr>
          <p:cNvCxnSpPr>
            <a:cxnSpLocks/>
          </p:cNvCxnSpPr>
          <p:nvPr/>
        </p:nvCxnSpPr>
        <p:spPr>
          <a:xfrm>
            <a:off x="183" y="564873"/>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Google Shape;114;p17">
            <a:extLst>
              <a:ext uri="{FF2B5EF4-FFF2-40B4-BE49-F238E27FC236}">
                <a16:creationId xmlns:a16="http://schemas.microsoft.com/office/drawing/2014/main" id="{8E964C28-FC1D-E243-C2A1-0E5151BA442B}"/>
              </a:ext>
            </a:extLst>
          </p:cNvPr>
          <p:cNvPicPr preferRelativeResize="0"/>
          <p:nvPr/>
        </p:nvPicPr>
        <p:blipFill rotWithShape="1">
          <a:blip r:embed="rId3">
            <a:alphaModFix/>
          </a:blip>
          <a:srcRect r="22185"/>
          <a:stretch/>
        </p:blipFill>
        <p:spPr>
          <a:xfrm>
            <a:off x="0" y="0"/>
            <a:ext cx="9144000" cy="1337300"/>
          </a:xfrm>
          <a:prstGeom prst="rect">
            <a:avLst/>
          </a:prstGeom>
          <a:noFill/>
          <a:ln>
            <a:noFill/>
          </a:ln>
        </p:spPr>
      </p:pic>
      <p:sp>
        <p:nvSpPr>
          <p:cNvPr id="3" name="Google Shape;115;p17">
            <a:extLst>
              <a:ext uri="{FF2B5EF4-FFF2-40B4-BE49-F238E27FC236}">
                <a16:creationId xmlns:a16="http://schemas.microsoft.com/office/drawing/2014/main" id="{C8AEDEC0-E149-A5C8-5142-C9D1A771F350}"/>
              </a:ext>
            </a:extLst>
          </p:cNvPr>
          <p:cNvSpPr txBox="1"/>
          <p:nvPr/>
        </p:nvSpPr>
        <p:spPr>
          <a:xfrm>
            <a:off x="81376" y="-1"/>
            <a:ext cx="8958452" cy="1226367"/>
          </a:xfrm>
          <a:prstGeom prst="rect">
            <a:avLst/>
          </a:prstGeom>
          <a:noFill/>
          <a:ln>
            <a:noFill/>
          </a:ln>
        </p:spPr>
        <p:txBody>
          <a:bodyPr spcFirstLastPara="1" wrap="square" lIns="121900" tIns="121900" rIns="121900" bIns="121900" anchor="ctr" anchorCtr="0">
            <a:noAutofit/>
          </a:bodyPr>
          <a:lstStyle/>
          <a:p>
            <a:pPr algn="ctr"/>
            <a:r>
              <a:rPr lang="en-US" sz="3600" dirty="0">
                <a:solidFill>
                  <a:srgbClr val="FFFFFF"/>
                </a:solidFill>
                <a:latin typeface="Calibri"/>
                <a:ea typeface="Calibri"/>
                <a:cs typeface="Calibri"/>
                <a:sym typeface="Calibri"/>
              </a:rPr>
              <a:t>Sensemaking</a:t>
            </a:r>
            <a:endParaRPr sz="3600" dirty="0">
              <a:solidFill>
                <a:srgbClr val="FFFFFF"/>
              </a:solidFill>
              <a:latin typeface="Calibri"/>
              <a:ea typeface="Calibri"/>
              <a:cs typeface="Calibri"/>
              <a:sym typeface="Calibri"/>
            </a:endParaRPr>
          </a:p>
        </p:txBody>
      </p:sp>
      <p:sp>
        <p:nvSpPr>
          <p:cNvPr id="4" name="TextBox 3">
            <a:extLst>
              <a:ext uri="{FF2B5EF4-FFF2-40B4-BE49-F238E27FC236}">
                <a16:creationId xmlns:a16="http://schemas.microsoft.com/office/drawing/2014/main" id="{52202453-DF3B-D671-A5E5-2A3D9BA0B42E}"/>
              </a:ext>
            </a:extLst>
          </p:cNvPr>
          <p:cNvSpPr txBox="1"/>
          <p:nvPr/>
        </p:nvSpPr>
        <p:spPr>
          <a:xfrm>
            <a:off x="1974303" y="1645288"/>
            <a:ext cx="6692219" cy="954107"/>
          </a:xfrm>
          <a:prstGeom prst="rect">
            <a:avLst/>
          </a:prstGeom>
          <a:noFill/>
        </p:spPr>
        <p:txBody>
          <a:bodyPr wrap="square">
            <a:spAutoFit/>
          </a:bodyPr>
          <a:lstStyle/>
          <a:p>
            <a:r>
              <a:rPr lang="en-US" sz="2800" dirty="0">
                <a:solidFill>
                  <a:schemeClr val="bg2">
                    <a:lumMod val="90000"/>
                  </a:schemeClr>
                </a:solidFill>
                <a:latin typeface="Times New Roman" panose="02020603050405020304" pitchFamily="18" charset="0"/>
                <a:cs typeface="Times New Roman" panose="02020603050405020304" pitchFamily="18" charset="0"/>
              </a:rPr>
              <a:t>Natural language processing (NLP)</a:t>
            </a:r>
          </a:p>
          <a:p>
            <a:pPr marL="285750" indent="-285750">
              <a:buFont typeface="Arial" panose="020B0604020202020204" pitchFamily="34" charset="0"/>
              <a:buChar char="•"/>
            </a:pPr>
            <a:endParaRPr lang="en-US" sz="2800" dirty="0">
              <a:solidFill>
                <a:schemeClr val="bg2">
                  <a:lumMod val="90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74B8B99-FD45-38BA-CF32-49ADB9B27986}"/>
              </a:ext>
            </a:extLst>
          </p:cNvPr>
          <p:cNvSpPr txBox="1"/>
          <p:nvPr/>
        </p:nvSpPr>
        <p:spPr>
          <a:xfrm>
            <a:off x="400699" y="2305615"/>
            <a:ext cx="6312335" cy="2246769"/>
          </a:xfrm>
          <a:prstGeom prst="rect">
            <a:avLst/>
          </a:prstGeom>
          <a:noFill/>
        </p:spPr>
        <p:txBody>
          <a:bodyPr wrap="square">
            <a:spAutoFit/>
          </a:bodyPr>
          <a:lstStyle/>
          <a:p>
            <a:r>
              <a:rPr lang="en-US" sz="2800" dirty="0">
                <a:solidFill>
                  <a:schemeClr val="bg2">
                    <a:lumMod val="90000"/>
                  </a:schemeClr>
                </a:solidFill>
                <a:latin typeface="Times New Roman" panose="02020603050405020304" pitchFamily="18" charset="0"/>
                <a:cs typeface="Times New Roman" panose="02020603050405020304" pitchFamily="18" charset="0"/>
              </a:rPr>
              <a:t>Information Extraction (IE)</a:t>
            </a:r>
          </a:p>
          <a:p>
            <a:endParaRPr lang="en-US" sz="2800" dirty="0">
              <a:solidFill>
                <a:schemeClr val="bg2">
                  <a:lumMod val="90000"/>
                </a:schemeClr>
              </a:solidFill>
              <a:latin typeface="Times New Roman" panose="02020603050405020304" pitchFamily="18" charset="0"/>
              <a:cs typeface="Times New Roman" panose="02020603050405020304" pitchFamily="18" charset="0"/>
            </a:endParaRPr>
          </a:p>
          <a:p>
            <a:r>
              <a:rPr lang="en-US" sz="2800" dirty="0">
                <a:solidFill>
                  <a:schemeClr val="bg2">
                    <a:lumMod val="90000"/>
                  </a:schemeClr>
                </a:solidFill>
                <a:latin typeface="Times New Roman" panose="02020603050405020304" pitchFamily="18" charset="0"/>
                <a:cs typeface="Times New Roman" panose="02020603050405020304" pitchFamily="18" charset="0"/>
              </a:rPr>
              <a:t>-Named Entity Recognition (NER)</a:t>
            </a:r>
          </a:p>
          <a:p>
            <a:r>
              <a:rPr lang="en-US" sz="2800" dirty="0">
                <a:solidFill>
                  <a:schemeClr val="bg2">
                    <a:lumMod val="90000"/>
                  </a:schemeClr>
                </a:solidFill>
                <a:latin typeface="Times New Roman" panose="02020603050405020304" pitchFamily="18" charset="0"/>
                <a:cs typeface="Times New Roman" panose="02020603050405020304" pitchFamily="18" charset="0"/>
              </a:rPr>
              <a:t>-Relationship Extraction</a:t>
            </a:r>
          </a:p>
          <a:p>
            <a:pPr marL="285750" indent="-285750">
              <a:buFont typeface="Arial" panose="020B0604020202020204" pitchFamily="34" charset="0"/>
              <a:buChar char="•"/>
            </a:pPr>
            <a:endParaRPr lang="en-US" sz="2800" dirty="0">
              <a:solidFill>
                <a:schemeClr val="bg2">
                  <a:lumMod val="9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A196D41-7E5A-3BE2-3EE6-D28DA759194F}"/>
              </a:ext>
            </a:extLst>
          </p:cNvPr>
          <p:cNvSpPr txBox="1"/>
          <p:nvPr/>
        </p:nvSpPr>
        <p:spPr>
          <a:xfrm>
            <a:off x="2670407" y="4709570"/>
            <a:ext cx="6692219" cy="1384995"/>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Natural language understanding (NLU) &amp;</a:t>
            </a:r>
          </a:p>
          <a:p>
            <a:r>
              <a:rPr lang="en-US" sz="2800" dirty="0">
                <a:latin typeface="Times New Roman" panose="02020603050405020304" pitchFamily="18" charset="0"/>
                <a:cs typeface="Times New Roman" panose="02020603050405020304" pitchFamily="18" charset="0"/>
              </a:rPr>
              <a:t>Natural language inference (NLI)</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CA17948-5A74-BB3A-42CC-788B8E83CD9D}"/>
              </a:ext>
            </a:extLst>
          </p:cNvPr>
          <p:cNvSpPr txBox="1"/>
          <p:nvPr/>
        </p:nvSpPr>
        <p:spPr>
          <a:xfrm>
            <a:off x="3366513" y="5720255"/>
            <a:ext cx="5300009" cy="954107"/>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-Semantic parsing</a:t>
            </a:r>
          </a:p>
          <a:p>
            <a:r>
              <a:rPr lang="en-US" sz="2800" dirty="0">
                <a:latin typeface="Times New Roman" panose="02020603050405020304" pitchFamily="18" charset="0"/>
                <a:cs typeface="Times New Roman" panose="02020603050405020304" pitchFamily="18" charset="0"/>
              </a:rPr>
              <a:t>-Semantic role labeling</a:t>
            </a:r>
          </a:p>
        </p:txBody>
      </p:sp>
    </p:spTree>
    <p:extLst>
      <p:ext uri="{BB962C8B-B14F-4D97-AF65-F5344CB8AC3E}">
        <p14:creationId xmlns:p14="http://schemas.microsoft.com/office/powerpoint/2010/main" val="1191651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9AEF0-598E-79F1-ED61-D9E6437D68FB}"/>
            </a:ext>
          </a:extLst>
        </p:cNvPr>
        <p:cNvGrpSpPr/>
        <p:nvPr/>
      </p:nvGrpSpPr>
      <p:grpSpPr>
        <a:xfrm>
          <a:off x="0" y="0"/>
          <a:ext cx="0" cy="0"/>
          <a:chOff x="0" y="0"/>
          <a:chExt cx="0" cy="0"/>
        </a:xfrm>
      </p:grpSpPr>
      <p:pic>
        <p:nvPicPr>
          <p:cNvPr id="8" name="Google Shape;114;p17">
            <a:extLst>
              <a:ext uri="{FF2B5EF4-FFF2-40B4-BE49-F238E27FC236}">
                <a16:creationId xmlns:a16="http://schemas.microsoft.com/office/drawing/2014/main" id="{A12A96AE-2457-38D1-BEFA-26E649685BDD}"/>
              </a:ext>
            </a:extLst>
          </p:cNvPr>
          <p:cNvPicPr preferRelativeResize="0"/>
          <p:nvPr/>
        </p:nvPicPr>
        <p:blipFill rotWithShape="1">
          <a:blip r:embed="rId2">
            <a:alphaModFix/>
          </a:blip>
          <a:srcRect r="22185"/>
          <a:stretch/>
        </p:blipFill>
        <p:spPr>
          <a:xfrm>
            <a:off x="0" y="0"/>
            <a:ext cx="9144000" cy="1337300"/>
          </a:xfrm>
          <a:prstGeom prst="rect">
            <a:avLst/>
          </a:prstGeom>
          <a:noFill/>
          <a:ln>
            <a:noFill/>
          </a:ln>
        </p:spPr>
      </p:pic>
      <p:sp>
        <p:nvSpPr>
          <p:cNvPr id="9" name="Google Shape;115;p17">
            <a:extLst>
              <a:ext uri="{FF2B5EF4-FFF2-40B4-BE49-F238E27FC236}">
                <a16:creationId xmlns:a16="http://schemas.microsoft.com/office/drawing/2014/main" id="{D4820DDA-4763-DA40-05FE-26F162B0F7DC}"/>
              </a:ext>
            </a:extLst>
          </p:cNvPr>
          <p:cNvSpPr txBox="1"/>
          <p:nvPr/>
        </p:nvSpPr>
        <p:spPr>
          <a:xfrm>
            <a:off x="81376" y="-1"/>
            <a:ext cx="8958452" cy="1226367"/>
          </a:xfrm>
          <a:prstGeom prst="rect">
            <a:avLst/>
          </a:prstGeom>
          <a:noFill/>
          <a:ln>
            <a:noFill/>
          </a:ln>
        </p:spPr>
        <p:txBody>
          <a:bodyPr spcFirstLastPara="1" wrap="square" lIns="121900" tIns="121900" rIns="121900" bIns="121900" anchor="ctr" anchorCtr="0">
            <a:noAutofit/>
          </a:bodyPr>
          <a:lstStyle/>
          <a:p>
            <a:pPr algn="ctr"/>
            <a:r>
              <a:rPr lang="en-US" sz="3600" dirty="0">
                <a:solidFill>
                  <a:srgbClr val="FFFFFF"/>
                </a:solidFill>
                <a:latin typeface="Calibri"/>
                <a:ea typeface="Calibri"/>
                <a:cs typeface="Calibri"/>
                <a:sym typeface="Calibri"/>
              </a:rPr>
              <a:t>Our inspiration</a:t>
            </a:r>
            <a:endParaRPr sz="3600" dirty="0">
              <a:solidFill>
                <a:srgbClr val="FFFFFF"/>
              </a:solidFill>
              <a:latin typeface="Calibri"/>
              <a:ea typeface="Calibri"/>
              <a:cs typeface="Calibri"/>
              <a:sym typeface="Calibri"/>
            </a:endParaRPr>
          </a:p>
        </p:txBody>
      </p:sp>
      <p:pic>
        <p:nvPicPr>
          <p:cNvPr id="3" name="Picture 2" descr="A white paper with text and words&#10;&#10;AI-generated content may be incorrect.">
            <a:extLst>
              <a:ext uri="{FF2B5EF4-FFF2-40B4-BE49-F238E27FC236}">
                <a16:creationId xmlns:a16="http://schemas.microsoft.com/office/drawing/2014/main" id="{3837491C-6D1B-0044-7A89-29EACDB73D5E}"/>
              </a:ext>
            </a:extLst>
          </p:cNvPr>
          <p:cNvPicPr>
            <a:picLocks noChangeAspect="1"/>
          </p:cNvPicPr>
          <p:nvPr/>
        </p:nvPicPr>
        <p:blipFill>
          <a:blip r:embed="rId3"/>
          <a:stretch>
            <a:fillRect/>
          </a:stretch>
        </p:blipFill>
        <p:spPr>
          <a:xfrm>
            <a:off x="3845528" y="2323080"/>
            <a:ext cx="5194300" cy="3695700"/>
          </a:xfrm>
          <a:prstGeom prst="rect">
            <a:avLst/>
          </a:prstGeom>
        </p:spPr>
      </p:pic>
      <p:pic>
        <p:nvPicPr>
          <p:cNvPr id="5" name="Picture 4" descr="A table of information with numbers and text&#10;&#10;AI-generated content may be incorrect.">
            <a:extLst>
              <a:ext uri="{FF2B5EF4-FFF2-40B4-BE49-F238E27FC236}">
                <a16:creationId xmlns:a16="http://schemas.microsoft.com/office/drawing/2014/main" id="{A6F190DD-42E2-0C61-2895-0FF969A6812D}"/>
              </a:ext>
            </a:extLst>
          </p:cNvPr>
          <p:cNvPicPr>
            <a:picLocks noChangeAspect="1"/>
          </p:cNvPicPr>
          <p:nvPr/>
        </p:nvPicPr>
        <p:blipFill>
          <a:blip r:embed="rId4"/>
          <a:stretch>
            <a:fillRect/>
          </a:stretch>
        </p:blipFill>
        <p:spPr>
          <a:xfrm>
            <a:off x="60857" y="2010371"/>
            <a:ext cx="7772400" cy="4847629"/>
          </a:xfrm>
          <a:prstGeom prst="rect">
            <a:avLst/>
          </a:prstGeom>
        </p:spPr>
      </p:pic>
      <p:sp>
        <p:nvSpPr>
          <p:cNvPr id="7" name="TextBox 6">
            <a:extLst>
              <a:ext uri="{FF2B5EF4-FFF2-40B4-BE49-F238E27FC236}">
                <a16:creationId xmlns:a16="http://schemas.microsoft.com/office/drawing/2014/main" id="{58692DC5-602E-D2E5-B2E5-815FBF70A0B0}"/>
              </a:ext>
            </a:extLst>
          </p:cNvPr>
          <p:cNvSpPr txBox="1"/>
          <p:nvPr/>
        </p:nvSpPr>
        <p:spPr>
          <a:xfrm>
            <a:off x="249382" y="1578725"/>
            <a:ext cx="4862944" cy="369332"/>
          </a:xfrm>
          <a:prstGeom prst="rect">
            <a:avLst/>
          </a:prstGeom>
          <a:noFill/>
        </p:spPr>
        <p:txBody>
          <a:bodyPr wrap="square">
            <a:spAutoFit/>
          </a:bodyPr>
          <a:lstStyle/>
          <a:p>
            <a:r>
              <a:rPr lang="en-US" dirty="0">
                <a:hlinkClick r:id="rId5"/>
              </a:rPr>
              <a:t>https://jonathanhaidt.com/reviews/</a:t>
            </a:r>
            <a:r>
              <a:rPr lang="en-US" dirty="0"/>
              <a:t> </a:t>
            </a:r>
          </a:p>
        </p:txBody>
      </p:sp>
    </p:spTree>
    <p:extLst>
      <p:ext uri="{BB962C8B-B14F-4D97-AF65-F5344CB8AC3E}">
        <p14:creationId xmlns:p14="http://schemas.microsoft.com/office/powerpoint/2010/main" val="250947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7D9E3BA7-96B9-E245-AC6B-47EC633E2751}"/>
              </a:ext>
            </a:extLst>
          </p:cNvPr>
          <p:cNvSpPr txBox="1">
            <a:spLocks/>
          </p:cNvSpPr>
          <p:nvPr/>
        </p:nvSpPr>
        <p:spPr>
          <a:xfrm>
            <a:off x="123865" y="145951"/>
            <a:ext cx="8542657" cy="47691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Tahoma" panose="020B0604030504040204" pitchFamily="34" charset="0"/>
                <a:ea typeface="Tahoma" panose="020B0604030504040204" pitchFamily="34" charset="0"/>
                <a:cs typeface="Tahoma" panose="020B0604030504040204" pitchFamily="34" charset="0"/>
              </a:rPr>
              <a:t>A First Look at the Reproducibility Crisis</a:t>
            </a:r>
          </a:p>
        </p:txBody>
      </p:sp>
      <p:cxnSp>
        <p:nvCxnSpPr>
          <p:cNvPr id="8" name="Straight Connector 7">
            <a:extLst>
              <a:ext uri="{FF2B5EF4-FFF2-40B4-BE49-F238E27FC236}">
                <a16:creationId xmlns:a16="http://schemas.microsoft.com/office/drawing/2014/main" id="{D1BEBB40-40E3-2E43-B1C6-268936E1DBCE}"/>
              </a:ext>
            </a:extLst>
          </p:cNvPr>
          <p:cNvCxnSpPr>
            <a:cxnSpLocks/>
          </p:cNvCxnSpPr>
          <p:nvPr/>
        </p:nvCxnSpPr>
        <p:spPr>
          <a:xfrm>
            <a:off x="183" y="564873"/>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4" name="Picture 23">
            <a:extLst>
              <a:ext uri="{FF2B5EF4-FFF2-40B4-BE49-F238E27FC236}">
                <a16:creationId xmlns:a16="http://schemas.microsoft.com/office/drawing/2014/main" id="{55B3B526-79C4-CC45-9E3A-147DD83D99AF}"/>
              </a:ext>
            </a:extLst>
          </p:cNvPr>
          <p:cNvPicPr>
            <a:picLocks noChangeAspect="1"/>
          </p:cNvPicPr>
          <p:nvPr/>
        </p:nvPicPr>
        <p:blipFill rotWithShape="1">
          <a:blip r:embed="rId3"/>
          <a:srcRect r="12432" b="8675"/>
          <a:stretch>
            <a:fillRect/>
          </a:stretch>
        </p:blipFill>
        <p:spPr>
          <a:xfrm>
            <a:off x="-1963" y="1337300"/>
            <a:ext cx="9145964" cy="5374745"/>
          </a:xfrm>
          <a:prstGeom prst="rect">
            <a:avLst/>
          </a:prstGeom>
        </p:spPr>
      </p:pic>
      <p:pic>
        <p:nvPicPr>
          <p:cNvPr id="2" name="Google Shape;114;p17">
            <a:extLst>
              <a:ext uri="{FF2B5EF4-FFF2-40B4-BE49-F238E27FC236}">
                <a16:creationId xmlns:a16="http://schemas.microsoft.com/office/drawing/2014/main" id="{0691E909-224F-DA3A-83E2-57582F7ED82D}"/>
              </a:ext>
            </a:extLst>
          </p:cNvPr>
          <p:cNvPicPr preferRelativeResize="0"/>
          <p:nvPr/>
        </p:nvPicPr>
        <p:blipFill rotWithShape="1">
          <a:blip r:embed="rId4">
            <a:alphaModFix/>
          </a:blip>
          <a:srcRect r="22185"/>
          <a:stretch/>
        </p:blipFill>
        <p:spPr>
          <a:xfrm>
            <a:off x="0" y="0"/>
            <a:ext cx="9144000" cy="1337300"/>
          </a:xfrm>
          <a:prstGeom prst="rect">
            <a:avLst/>
          </a:prstGeom>
          <a:noFill/>
          <a:ln>
            <a:noFill/>
          </a:ln>
        </p:spPr>
      </p:pic>
      <p:sp>
        <p:nvSpPr>
          <p:cNvPr id="3" name="Google Shape;115;p17">
            <a:extLst>
              <a:ext uri="{FF2B5EF4-FFF2-40B4-BE49-F238E27FC236}">
                <a16:creationId xmlns:a16="http://schemas.microsoft.com/office/drawing/2014/main" id="{DC4AE69F-7D10-8D1F-A078-BD9D5EDE84FF}"/>
              </a:ext>
            </a:extLst>
          </p:cNvPr>
          <p:cNvSpPr txBox="1"/>
          <p:nvPr/>
        </p:nvSpPr>
        <p:spPr>
          <a:xfrm>
            <a:off x="81376" y="-1"/>
            <a:ext cx="8958452" cy="1226367"/>
          </a:xfrm>
          <a:prstGeom prst="rect">
            <a:avLst/>
          </a:prstGeom>
          <a:noFill/>
          <a:ln>
            <a:noFill/>
          </a:ln>
        </p:spPr>
        <p:txBody>
          <a:bodyPr spcFirstLastPara="1" wrap="square" lIns="121900" tIns="121900" rIns="121900" bIns="121900" anchor="ctr" anchorCtr="0">
            <a:noAutofit/>
          </a:bodyPr>
          <a:lstStyle/>
          <a:p>
            <a:pPr algn="ctr"/>
            <a:r>
              <a:rPr lang="en-US" sz="3600" dirty="0">
                <a:solidFill>
                  <a:srgbClr val="FFFFFF"/>
                </a:solidFill>
                <a:latin typeface="Calibri"/>
                <a:ea typeface="Calibri"/>
                <a:cs typeface="Calibri"/>
                <a:sym typeface="Calibri"/>
              </a:rPr>
              <a:t>Chaos in the scientific ecosystem</a:t>
            </a:r>
            <a:endParaRPr sz="360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58019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90C9B-C1D4-A3C7-ABBF-F55012268111}"/>
            </a:ext>
          </a:extLst>
        </p:cNvPr>
        <p:cNvGrpSpPr/>
        <p:nvPr/>
      </p:nvGrpSpPr>
      <p:grpSpPr>
        <a:xfrm>
          <a:off x="0" y="0"/>
          <a:ext cx="0" cy="0"/>
          <a:chOff x="0" y="0"/>
          <a:chExt cx="0" cy="0"/>
        </a:xfrm>
      </p:grpSpPr>
      <p:sp>
        <p:nvSpPr>
          <p:cNvPr id="6" name="Google Shape;115;p17">
            <a:extLst>
              <a:ext uri="{FF2B5EF4-FFF2-40B4-BE49-F238E27FC236}">
                <a16:creationId xmlns:a16="http://schemas.microsoft.com/office/drawing/2014/main" id="{4C8D6AC4-1E3B-3D7F-450E-4862B7C06C8D}"/>
              </a:ext>
            </a:extLst>
          </p:cNvPr>
          <p:cNvSpPr txBox="1"/>
          <p:nvPr/>
        </p:nvSpPr>
        <p:spPr>
          <a:xfrm>
            <a:off x="0" y="-1"/>
            <a:ext cx="9144000" cy="756653"/>
          </a:xfrm>
          <a:prstGeom prst="rect">
            <a:avLst/>
          </a:prstGeom>
          <a:noFill/>
          <a:ln>
            <a:noFill/>
          </a:ln>
        </p:spPr>
        <p:txBody>
          <a:bodyPr spcFirstLastPara="1" wrap="square" lIns="121900" tIns="121900" rIns="121900" bIns="121900" anchor="t" anchorCtr="0">
            <a:noAutofit/>
          </a:bodyPr>
          <a:lstStyle/>
          <a:p>
            <a:r>
              <a:rPr lang="en" sz="3733" dirty="0">
                <a:solidFill>
                  <a:srgbClr val="FFFFFF"/>
                </a:solidFill>
                <a:latin typeface="Calibri"/>
                <a:ea typeface="Calibri"/>
                <a:cs typeface="Calibri"/>
                <a:sym typeface="Calibri"/>
              </a:rPr>
              <a:t>Next steps for IARPA REASON</a:t>
            </a:r>
            <a:endParaRPr sz="3733" dirty="0">
              <a:solidFill>
                <a:srgbClr val="FFFFFF"/>
              </a:solidFill>
              <a:latin typeface="Calibri"/>
              <a:ea typeface="Calibri"/>
              <a:cs typeface="Calibri"/>
              <a:sym typeface="Calibri"/>
            </a:endParaRPr>
          </a:p>
        </p:txBody>
      </p:sp>
      <p:pic>
        <p:nvPicPr>
          <p:cNvPr id="7" name="Google Shape;114;p17">
            <a:extLst>
              <a:ext uri="{FF2B5EF4-FFF2-40B4-BE49-F238E27FC236}">
                <a16:creationId xmlns:a16="http://schemas.microsoft.com/office/drawing/2014/main" id="{0A0EE7EE-02FF-D496-0498-07EB333FAAC2}"/>
              </a:ext>
            </a:extLst>
          </p:cNvPr>
          <p:cNvPicPr preferRelativeResize="0"/>
          <p:nvPr/>
        </p:nvPicPr>
        <p:blipFill rotWithShape="1">
          <a:blip r:embed="rId2">
            <a:alphaModFix/>
          </a:blip>
          <a:srcRect r="22185"/>
          <a:stretch/>
        </p:blipFill>
        <p:spPr>
          <a:xfrm>
            <a:off x="0" y="0"/>
            <a:ext cx="9144000" cy="763601"/>
          </a:xfrm>
          <a:prstGeom prst="rect">
            <a:avLst/>
          </a:prstGeom>
          <a:noFill/>
          <a:ln>
            <a:noFill/>
          </a:ln>
        </p:spPr>
      </p:pic>
      <p:sp>
        <p:nvSpPr>
          <p:cNvPr id="8" name="Google Shape;115;p17">
            <a:extLst>
              <a:ext uri="{FF2B5EF4-FFF2-40B4-BE49-F238E27FC236}">
                <a16:creationId xmlns:a16="http://schemas.microsoft.com/office/drawing/2014/main" id="{8EFFEF23-59B6-817C-B138-BE0E97E06608}"/>
              </a:ext>
            </a:extLst>
          </p:cNvPr>
          <p:cNvSpPr txBox="1"/>
          <p:nvPr/>
        </p:nvSpPr>
        <p:spPr>
          <a:xfrm>
            <a:off x="0" y="-1"/>
            <a:ext cx="9144000" cy="756653"/>
          </a:xfrm>
          <a:prstGeom prst="rect">
            <a:avLst/>
          </a:prstGeom>
          <a:noFill/>
          <a:ln>
            <a:noFill/>
          </a:ln>
        </p:spPr>
        <p:txBody>
          <a:bodyPr spcFirstLastPara="1" wrap="square" lIns="121900" tIns="121900" rIns="121900" bIns="121900" anchor="t" anchorCtr="0">
            <a:noAutofit/>
          </a:bodyPr>
          <a:lstStyle/>
          <a:p>
            <a:r>
              <a:rPr lang="en-US" sz="3733" dirty="0">
                <a:solidFill>
                  <a:srgbClr val="FFFFFF"/>
                </a:solidFill>
                <a:latin typeface="Calibri"/>
                <a:ea typeface="Calibri"/>
                <a:cs typeface="Calibri"/>
                <a:sym typeface="Calibri"/>
              </a:rPr>
              <a:t>Can we automate these reviews?</a:t>
            </a:r>
            <a:r>
              <a:rPr lang="en" sz="3733" dirty="0">
                <a:solidFill>
                  <a:srgbClr val="FFFFFF"/>
                </a:solidFill>
                <a:latin typeface="Calibri"/>
                <a:ea typeface="Calibri"/>
                <a:cs typeface="Calibri"/>
                <a:sym typeface="Calibri"/>
              </a:rPr>
              <a:t>… LLMs</a:t>
            </a:r>
            <a:endParaRPr sz="3733" dirty="0">
              <a:solidFill>
                <a:srgbClr val="FFFFFF"/>
              </a:solidFill>
              <a:latin typeface="Calibri"/>
              <a:ea typeface="Calibri"/>
              <a:cs typeface="Calibri"/>
              <a:sym typeface="Calibri"/>
            </a:endParaRPr>
          </a:p>
        </p:txBody>
      </p:sp>
      <p:pic>
        <p:nvPicPr>
          <p:cNvPr id="4" name="Picture 3" descr="A screenshot of a computer&#10;&#10;AI-generated content may be incorrect.">
            <a:extLst>
              <a:ext uri="{FF2B5EF4-FFF2-40B4-BE49-F238E27FC236}">
                <a16:creationId xmlns:a16="http://schemas.microsoft.com/office/drawing/2014/main" id="{A33511E6-BE5C-4C42-BD5F-28FC41B9ACB0}"/>
              </a:ext>
            </a:extLst>
          </p:cNvPr>
          <p:cNvPicPr>
            <a:picLocks noChangeAspect="1"/>
          </p:cNvPicPr>
          <p:nvPr/>
        </p:nvPicPr>
        <p:blipFill>
          <a:blip r:embed="rId3"/>
          <a:stretch>
            <a:fillRect/>
          </a:stretch>
        </p:blipFill>
        <p:spPr>
          <a:xfrm>
            <a:off x="0" y="763601"/>
            <a:ext cx="7772400" cy="4797446"/>
          </a:xfrm>
          <a:prstGeom prst="rect">
            <a:avLst/>
          </a:prstGeom>
        </p:spPr>
      </p:pic>
      <p:pic>
        <p:nvPicPr>
          <p:cNvPr id="13" name="Picture 12" descr="A close-up of a paper&#10;&#10;Description automatically generated">
            <a:extLst>
              <a:ext uri="{FF2B5EF4-FFF2-40B4-BE49-F238E27FC236}">
                <a16:creationId xmlns:a16="http://schemas.microsoft.com/office/drawing/2014/main" id="{758D36EA-B77C-CC4E-B77B-50C0AB372502}"/>
              </a:ext>
            </a:extLst>
          </p:cNvPr>
          <p:cNvPicPr>
            <a:picLocks noChangeAspect="1"/>
          </p:cNvPicPr>
          <p:nvPr/>
        </p:nvPicPr>
        <p:blipFill>
          <a:blip r:embed="rId4"/>
          <a:stretch>
            <a:fillRect/>
          </a:stretch>
        </p:blipFill>
        <p:spPr>
          <a:xfrm>
            <a:off x="5374138" y="1827477"/>
            <a:ext cx="3769862" cy="5030523"/>
          </a:xfrm>
          <a:prstGeom prst="rect">
            <a:avLst/>
          </a:prstGeom>
        </p:spPr>
      </p:pic>
    </p:spTree>
    <p:extLst>
      <p:ext uri="{BB962C8B-B14F-4D97-AF65-F5344CB8AC3E}">
        <p14:creationId xmlns:p14="http://schemas.microsoft.com/office/powerpoint/2010/main" val="1228926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AI-generated content may be incorrect.">
            <a:extLst>
              <a:ext uri="{FF2B5EF4-FFF2-40B4-BE49-F238E27FC236}">
                <a16:creationId xmlns:a16="http://schemas.microsoft.com/office/drawing/2014/main" id="{4C9EC10C-5A1D-2FC0-7708-D9B98A14BF02}"/>
              </a:ext>
            </a:extLst>
          </p:cNvPr>
          <p:cNvPicPr>
            <a:picLocks noChangeAspect="1"/>
          </p:cNvPicPr>
          <p:nvPr/>
        </p:nvPicPr>
        <p:blipFill>
          <a:blip r:embed="rId2"/>
          <a:stretch>
            <a:fillRect/>
          </a:stretch>
        </p:blipFill>
        <p:spPr>
          <a:xfrm>
            <a:off x="244928" y="0"/>
            <a:ext cx="8654143" cy="5619716"/>
          </a:xfrm>
          <a:prstGeom prst="rect">
            <a:avLst/>
          </a:prstGeom>
        </p:spPr>
      </p:pic>
    </p:spTree>
    <p:extLst>
      <p:ext uri="{BB962C8B-B14F-4D97-AF65-F5344CB8AC3E}">
        <p14:creationId xmlns:p14="http://schemas.microsoft.com/office/powerpoint/2010/main" val="3319656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D8E7C-EF27-73E2-AC89-B7F341A2CBF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F72127-34C0-8781-605D-DA707BAC6B2E}"/>
              </a:ext>
            </a:extLst>
          </p:cNvPr>
          <p:cNvSpPr>
            <a:spLocks noGrp="1"/>
          </p:cNvSpPr>
          <p:nvPr>
            <p:ph idx="1"/>
          </p:nvPr>
        </p:nvSpPr>
        <p:spPr>
          <a:xfrm>
            <a:off x="420307" y="5243106"/>
            <a:ext cx="2870973" cy="768151"/>
          </a:xfrm>
        </p:spPr>
        <p:txBody>
          <a:bodyPr>
            <a:normAutofit fontScale="70000" lnSpcReduction="20000"/>
          </a:bodyPr>
          <a:lstStyle/>
          <a:p>
            <a:r>
              <a:rPr lang="en-US" dirty="0">
                <a:latin typeface="Times New Roman" panose="02020603050405020304" pitchFamily="18" charset="0"/>
                <a:cs typeface="Times New Roman" panose="02020603050405020304" pitchFamily="18" charset="0"/>
              </a:rPr>
              <a:t>69 distinct hypotheses</a:t>
            </a:r>
          </a:p>
          <a:p>
            <a:r>
              <a:rPr lang="en-US" dirty="0">
                <a:latin typeface="Times New Roman" panose="02020603050405020304" pitchFamily="18" charset="0"/>
                <a:cs typeface="Times New Roman" panose="02020603050405020304" pitchFamily="18" charset="0"/>
              </a:rPr>
              <a:t>61.6% entailment</a:t>
            </a:r>
          </a:p>
        </p:txBody>
      </p:sp>
      <p:pic>
        <p:nvPicPr>
          <p:cNvPr id="5" name="Picture 4">
            <a:extLst>
              <a:ext uri="{FF2B5EF4-FFF2-40B4-BE49-F238E27FC236}">
                <a16:creationId xmlns:a16="http://schemas.microsoft.com/office/drawing/2014/main" id="{453F2B17-60CC-E9E2-839A-185638AD24E6}"/>
              </a:ext>
            </a:extLst>
          </p:cNvPr>
          <p:cNvPicPr>
            <a:picLocks noChangeAspect="1"/>
          </p:cNvPicPr>
          <p:nvPr/>
        </p:nvPicPr>
        <p:blipFill>
          <a:blip r:embed="rId2"/>
          <a:stretch>
            <a:fillRect/>
          </a:stretch>
        </p:blipFill>
        <p:spPr>
          <a:xfrm>
            <a:off x="86809" y="857250"/>
            <a:ext cx="9025882" cy="4098392"/>
          </a:xfrm>
          <a:prstGeom prst="rect">
            <a:avLst/>
          </a:prstGeom>
        </p:spPr>
      </p:pic>
      <p:sp>
        <p:nvSpPr>
          <p:cNvPr id="6" name="Content Placeholder 2">
            <a:extLst>
              <a:ext uri="{FF2B5EF4-FFF2-40B4-BE49-F238E27FC236}">
                <a16:creationId xmlns:a16="http://schemas.microsoft.com/office/drawing/2014/main" id="{CA6BDEA1-AE01-87CF-4E4C-2DE53C7ED9D9}"/>
              </a:ext>
            </a:extLst>
          </p:cNvPr>
          <p:cNvSpPr txBox="1">
            <a:spLocks/>
          </p:cNvSpPr>
          <p:nvPr/>
        </p:nvSpPr>
        <p:spPr>
          <a:xfrm>
            <a:off x="3291280" y="5232599"/>
            <a:ext cx="3068738" cy="76815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latin typeface="Times New Roman" panose="02020603050405020304" pitchFamily="18" charset="0"/>
                <a:cs typeface="Times New Roman" panose="02020603050405020304" pitchFamily="18" charset="0"/>
              </a:rPr>
              <a:t>602 scientific articles</a:t>
            </a:r>
          </a:p>
          <a:p>
            <a:r>
              <a:rPr lang="en-US" sz="2100" dirty="0">
                <a:latin typeface="Times New Roman" panose="02020603050405020304" pitchFamily="18" charset="0"/>
                <a:cs typeface="Times New Roman" panose="02020603050405020304" pitchFamily="18" charset="0"/>
              </a:rPr>
              <a:t>25.7 % contradiction</a:t>
            </a:r>
          </a:p>
        </p:txBody>
      </p:sp>
      <p:sp>
        <p:nvSpPr>
          <p:cNvPr id="7" name="Content Placeholder 2">
            <a:extLst>
              <a:ext uri="{FF2B5EF4-FFF2-40B4-BE49-F238E27FC236}">
                <a16:creationId xmlns:a16="http://schemas.microsoft.com/office/drawing/2014/main" id="{842F1BFD-B537-6FF0-2879-E1C6421B269F}"/>
              </a:ext>
            </a:extLst>
          </p:cNvPr>
          <p:cNvSpPr txBox="1">
            <a:spLocks/>
          </p:cNvSpPr>
          <p:nvPr/>
        </p:nvSpPr>
        <p:spPr>
          <a:xfrm>
            <a:off x="6360018" y="5232599"/>
            <a:ext cx="2599964" cy="76815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latin typeface="Times New Roman" panose="02020603050405020304" pitchFamily="18" charset="0"/>
                <a:cs typeface="Times New Roman" panose="02020603050405020304" pitchFamily="18" charset="0"/>
              </a:rPr>
              <a:t>638 triplets</a:t>
            </a:r>
          </a:p>
          <a:p>
            <a:r>
              <a:rPr lang="en-US" sz="2100" dirty="0">
                <a:latin typeface="Times New Roman" panose="02020603050405020304" pitchFamily="18" charset="0"/>
                <a:cs typeface="Times New Roman" panose="02020603050405020304" pitchFamily="18" charset="0"/>
              </a:rPr>
              <a:t>12.7 % Inconclusive</a:t>
            </a:r>
          </a:p>
        </p:txBody>
      </p:sp>
      <p:sp>
        <p:nvSpPr>
          <p:cNvPr id="9" name="Slide Number Placeholder 8">
            <a:extLst>
              <a:ext uri="{FF2B5EF4-FFF2-40B4-BE49-F238E27FC236}">
                <a16:creationId xmlns:a16="http://schemas.microsoft.com/office/drawing/2014/main" id="{02FD0A15-DCBA-D73F-CC4D-91BCBAC6C883}"/>
              </a:ext>
            </a:extLst>
          </p:cNvPr>
          <p:cNvSpPr>
            <a:spLocks noGrp="1"/>
          </p:cNvSpPr>
          <p:nvPr>
            <p:ph type="sldNum" sz="quarter" idx="12"/>
          </p:nvPr>
        </p:nvSpPr>
        <p:spPr/>
        <p:txBody>
          <a:bodyPr/>
          <a:lstStyle/>
          <a:p>
            <a:fld id="{665DAECB-5E87-49F8-9FC7-3DD31FD7F8CC}" type="slidenum">
              <a:rPr lang="en-US" smtClean="0"/>
              <a:t>22</a:t>
            </a:fld>
            <a:endParaRPr lang="en-US"/>
          </a:p>
        </p:txBody>
      </p:sp>
    </p:spTree>
    <p:extLst>
      <p:ext uri="{BB962C8B-B14F-4D97-AF65-F5344CB8AC3E}">
        <p14:creationId xmlns:p14="http://schemas.microsoft.com/office/powerpoint/2010/main" val="1745443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program&#10;&#10;AI-generated content may be incorrect.">
            <a:extLst>
              <a:ext uri="{FF2B5EF4-FFF2-40B4-BE49-F238E27FC236}">
                <a16:creationId xmlns:a16="http://schemas.microsoft.com/office/drawing/2014/main" id="{4778A137-2A16-4DDE-29F6-A6D01AE245F9}"/>
              </a:ext>
            </a:extLst>
          </p:cNvPr>
          <p:cNvPicPr>
            <a:picLocks noChangeAspect="1"/>
          </p:cNvPicPr>
          <p:nvPr/>
        </p:nvPicPr>
        <p:blipFill>
          <a:blip r:embed="rId2"/>
          <a:stretch>
            <a:fillRect/>
          </a:stretch>
        </p:blipFill>
        <p:spPr>
          <a:xfrm>
            <a:off x="-1" y="890976"/>
            <a:ext cx="8984151" cy="4987310"/>
          </a:xfrm>
          <a:prstGeom prst="rect">
            <a:avLst/>
          </a:prstGeom>
        </p:spPr>
      </p:pic>
    </p:spTree>
    <p:extLst>
      <p:ext uri="{BB962C8B-B14F-4D97-AF65-F5344CB8AC3E}">
        <p14:creationId xmlns:p14="http://schemas.microsoft.com/office/powerpoint/2010/main" val="3844788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834D1-8A45-BE1E-5D87-C1970B9417B5}"/>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9F2D8E14-7AFE-E87B-0682-656EA81158A6}"/>
              </a:ext>
            </a:extLst>
          </p:cNvPr>
          <p:cNvSpPr txBox="1">
            <a:spLocks/>
          </p:cNvSpPr>
          <p:nvPr/>
        </p:nvSpPr>
        <p:spPr>
          <a:xfrm>
            <a:off x="123865" y="145951"/>
            <a:ext cx="8542657" cy="47691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Tahoma" panose="020B0604030504040204" pitchFamily="34" charset="0"/>
                <a:ea typeface="Tahoma" panose="020B0604030504040204" pitchFamily="34" charset="0"/>
                <a:cs typeface="Tahoma" panose="020B0604030504040204" pitchFamily="34" charset="0"/>
              </a:rPr>
              <a:t>A First Look at the Reproducibility Crisis</a:t>
            </a:r>
          </a:p>
        </p:txBody>
      </p:sp>
      <p:cxnSp>
        <p:nvCxnSpPr>
          <p:cNvPr id="8" name="Straight Connector 7">
            <a:extLst>
              <a:ext uri="{FF2B5EF4-FFF2-40B4-BE49-F238E27FC236}">
                <a16:creationId xmlns:a16="http://schemas.microsoft.com/office/drawing/2014/main" id="{37534198-4B36-FE10-DA56-71089A81E824}"/>
              </a:ext>
            </a:extLst>
          </p:cNvPr>
          <p:cNvCxnSpPr>
            <a:cxnSpLocks/>
          </p:cNvCxnSpPr>
          <p:nvPr/>
        </p:nvCxnSpPr>
        <p:spPr>
          <a:xfrm>
            <a:off x="183" y="564873"/>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Google Shape;114;p17">
            <a:extLst>
              <a:ext uri="{FF2B5EF4-FFF2-40B4-BE49-F238E27FC236}">
                <a16:creationId xmlns:a16="http://schemas.microsoft.com/office/drawing/2014/main" id="{D065283E-DBA9-41DF-F6AB-A1C1B737F48B}"/>
              </a:ext>
            </a:extLst>
          </p:cNvPr>
          <p:cNvPicPr preferRelativeResize="0"/>
          <p:nvPr/>
        </p:nvPicPr>
        <p:blipFill rotWithShape="1">
          <a:blip r:embed="rId3">
            <a:alphaModFix/>
          </a:blip>
          <a:srcRect r="22185"/>
          <a:stretch/>
        </p:blipFill>
        <p:spPr>
          <a:xfrm>
            <a:off x="0" y="0"/>
            <a:ext cx="9144000" cy="1337300"/>
          </a:xfrm>
          <a:prstGeom prst="rect">
            <a:avLst/>
          </a:prstGeom>
          <a:noFill/>
          <a:ln>
            <a:noFill/>
          </a:ln>
        </p:spPr>
      </p:pic>
      <p:sp>
        <p:nvSpPr>
          <p:cNvPr id="3" name="Google Shape;115;p17">
            <a:extLst>
              <a:ext uri="{FF2B5EF4-FFF2-40B4-BE49-F238E27FC236}">
                <a16:creationId xmlns:a16="http://schemas.microsoft.com/office/drawing/2014/main" id="{F0AA954D-1F55-392D-C0BD-214A52CB3ED5}"/>
              </a:ext>
            </a:extLst>
          </p:cNvPr>
          <p:cNvSpPr txBox="1"/>
          <p:nvPr/>
        </p:nvSpPr>
        <p:spPr>
          <a:xfrm>
            <a:off x="81376" y="-1"/>
            <a:ext cx="8958452" cy="1226367"/>
          </a:xfrm>
          <a:prstGeom prst="rect">
            <a:avLst/>
          </a:prstGeom>
          <a:noFill/>
          <a:ln>
            <a:noFill/>
          </a:ln>
        </p:spPr>
        <p:txBody>
          <a:bodyPr spcFirstLastPara="1" wrap="square" lIns="121900" tIns="121900" rIns="121900" bIns="121900" anchor="ctr" anchorCtr="0">
            <a:noAutofit/>
          </a:bodyPr>
          <a:lstStyle/>
          <a:p>
            <a:pPr algn="ctr"/>
            <a:r>
              <a:rPr lang="en-US" sz="3600" dirty="0">
                <a:solidFill>
                  <a:srgbClr val="FFFFFF"/>
                </a:solidFill>
                <a:latin typeface="Calibri"/>
                <a:ea typeface="Calibri"/>
                <a:cs typeface="Calibri"/>
                <a:sym typeface="Calibri"/>
              </a:rPr>
              <a:t>What would we need to enable this vision?</a:t>
            </a:r>
            <a:endParaRPr sz="3600" dirty="0">
              <a:solidFill>
                <a:srgbClr val="FFFFFF"/>
              </a:solidFill>
              <a:latin typeface="Calibri"/>
              <a:ea typeface="Calibri"/>
              <a:cs typeface="Calibri"/>
              <a:sym typeface="Calibri"/>
            </a:endParaRPr>
          </a:p>
        </p:txBody>
      </p:sp>
      <p:sp>
        <p:nvSpPr>
          <p:cNvPr id="4" name="TextBox 3">
            <a:extLst>
              <a:ext uri="{FF2B5EF4-FFF2-40B4-BE49-F238E27FC236}">
                <a16:creationId xmlns:a16="http://schemas.microsoft.com/office/drawing/2014/main" id="{F97F2B5C-9E86-B2DA-B71F-44B42FBB8F8B}"/>
              </a:ext>
            </a:extLst>
          </p:cNvPr>
          <p:cNvSpPr txBox="1"/>
          <p:nvPr/>
        </p:nvSpPr>
        <p:spPr>
          <a:xfrm>
            <a:off x="81376" y="1483251"/>
            <a:ext cx="8958452" cy="5262979"/>
          </a:xfrm>
          <a:prstGeom prst="rect">
            <a:avLst/>
          </a:prstGeom>
          <a:noFill/>
          <a:ln>
            <a:solidFill>
              <a:schemeClr val="bg2">
                <a:lumMod val="90000"/>
              </a:schemeClr>
            </a:solidFill>
          </a:ln>
        </p:spPr>
        <p:txBody>
          <a:bodyPr wrap="square">
            <a:spAutoFit/>
          </a:bodyPr>
          <a:lstStyle/>
          <a:p>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solidFill>
                  <a:schemeClr val="bg2">
                    <a:lumMod val="90000"/>
                  </a:schemeClr>
                </a:solidFill>
                <a:latin typeface="Times New Roman" panose="02020603050405020304" pitchFamily="18" charset="0"/>
                <a:cs typeface="Times New Roman" panose="02020603050405020304" pitchFamily="18" charset="0"/>
              </a:rPr>
              <a:t>Extract key information from papers in an automated fashion (from narrative text, usually PDFs) and store it efficiently (can be queried)</a:t>
            </a:r>
          </a:p>
          <a:p>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solidFill>
                  <a:schemeClr val="bg2">
                    <a:lumMod val="90000"/>
                  </a:schemeClr>
                </a:solidFill>
                <a:latin typeface="Times New Roman" panose="02020603050405020304" pitchFamily="18" charset="0"/>
                <a:cs typeface="Times New Roman" panose="02020603050405020304" pitchFamily="18" charset="0"/>
              </a:rPr>
              <a:t>Synthesize key information in ways that are useful and can be built upon to answer questions that matter.</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Figure out how “credible” stated findings are at the individual level (reproducible, replicable, robust, generalizable)… (automatically reproduce/replicate?)</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4156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5890D-D24A-A616-049B-B0E20060C884}"/>
              </a:ext>
            </a:extLst>
          </p:cNvPr>
          <p:cNvSpPr txBox="1"/>
          <p:nvPr/>
        </p:nvSpPr>
        <p:spPr>
          <a:xfrm>
            <a:off x="137161" y="302359"/>
            <a:ext cx="9006840" cy="6124754"/>
          </a:xfrm>
          <a:prstGeom prst="rect">
            <a:avLst/>
          </a:prstGeom>
          <a:noFill/>
        </p:spPr>
        <p:txBody>
          <a:bodyPr wrap="square">
            <a:spAutoFit/>
          </a:bodyPr>
          <a:lstStyle/>
          <a:p>
            <a:pPr marL="285750" indent="-285750">
              <a:buFont typeface="Arial" panose="020B0604020202020204" pitchFamily="34" charset="0"/>
              <a:buChar char="•"/>
            </a:pPr>
            <a:r>
              <a:rPr lang="en-US" sz="2800" b="1" u="sng" dirty="0">
                <a:latin typeface="Times New Roman" panose="02020603050405020304" pitchFamily="18" charset="0"/>
                <a:cs typeface="Times New Roman" panose="02020603050405020304" pitchFamily="18" charset="0"/>
              </a:rPr>
              <a:t>Traditionally</a:t>
            </a:r>
            <a:r>
              <a:rPr lang="en-US" sz="2800" dirty="0">
                <a:latin typeface="Times New Roman" panose="02020603050405020304" pitchFamily="18" charset="0"/>
                <a:cs typeface="Times New Roman" panose="02020603050405020304" pitchFamily="18" charset="0"/>
              </a:rPr>
              <a:t>, run reproductions and replications (would be the gold standard)</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…but also:</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Journal reputation</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Author/institution reputation</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Does it “sound right”, use your own judgement (maybe things like theoretical grounding, sample size, statistical rigor etc.)…</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i="1" dirty="0">
                <a:latin typeface="Times New Roman" panose="02020603050405020304" pitchFamily="18" charset="0"/>
                <a:cs typeface="Times New Roman" panose="02020603050405020304" pitchFamily="18" charset="0"/>
              </a:rPr>
              <a:t>Do other studies (that you’ve read) support the same?</a:t>
            </a:r>
          </a:p>
          <a:p>
            <a:pPr marL="285750" indent="-285750">
              <a:buFont typeface="Arial" panose="020B0604020202020204" pitchFamily="34" charset="0"/>
              <a:buChar char="•"/>
            </a:pPr>
            <a:r>
              <a:rPr lang="en-US" sz="2800" i="1" dirty="0">
                <a:latin typeface="Times New Roman" panose="02020603050405020304" pitchFamily="18" charset="0"/>
                <a:cs typeface="Times New Roman" panose="02020603050405020304" pitchFamily="18" charset="0"/>
              </a:rPr>
              <a:t>Does it resonate with you pre-defined perspectives (biases)? </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6192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E4D9D5-A18E-9446-8714-B75C163DC6A1}"/>
              </a:ext>
            </a:extLst>
          </p:cNvPr>
          <p:cNvPicPr>
            <a:picLocks noChangeAspect="1"/>
          </p:cNvPicPr>
          <p:nvPr/>
        </p:nvPicPr>
        <p:blipFill>
          <a:blip r:embed="rId3"/>
          <a:stretch>
            <a:fillRect/>
          </a:stretch>
        </p:blipFill>
        <p:spPr>
          <a:xfrm>
            <a:off x="1547803" y="231666"/>
            <a:ext cx="7596197" cy="1270705"/>
          </a:xfrm>
          <a:prstGeom prst="rect">
            <a:avLst/>
          </a:prstGeom>
        </p:spPr>
      </p:pic>
      <p:pic>
        <p:nvPicPr>
          <p:cNvPr id="2" name="Picture 1">
            <a:extLst>
              <a:ext uri="{FF2B5EF4-FFF2-40B4-BE49-F238E27FC236}">
                <a16:creationId xmlns:a16="http://schemas.microsoft.com/office/drawing/2014/main" id="{BB3BEA85-485D-074D-89D5-2412ECFB633E}"/>
              </a:ext>
            </a:extLst>
          </p:cNvPr>
          <p:cNvPicPr>
            <a:picLocks noChangeAspect="1"/>
          </p:cNvPicPr>
          <p:nvPr/>
        </p:nvPicPr>
        <p:blipFill rotWithShape="1">
          <a:blip r:embed="rId4"/>
          <a:srcRect t="19785" b="21613"/>
          <a:stretch/>
        </p:blipFill>
        <p:spPr>
          <a:xfrm>
            <a:off x="122589" y="95264"/>
            <a:ext cx="1976089" cy="1158030"/>
          </a:xfrm>
          <a:prstGeom prst="rect">
            <a:avLst/>
          </a:prstGeom>
        </p:spPr>
      </p:pic>
      <p:sp>
        <p:nvSpPr>
          <p:cNvPr id="12" name="Rounded Rectangle 11">
            <a:extLst>
              <a:ext uri="{FF2B5EF4-FFF2-40B4-BE49-F238E27FC236}">
                <a16:creationId xmlns:a16="http://schemas.microsoft.com/office/drawing/2014/main" id="{3541B38E-E7EA-DA49-B216-56A02BAF5562}"/>
              </a:ext>
            </a:extLst>
          </p:cNvPr>
          <p:cNvSpPr/>
          <p:nvPr/>
        </p:nvSpPr>
        <p:spPr>
          <a:xfrm>
            <a:off x="1083394" y="1502371"/>
            <a:ext cx="7550311" cy="763445"/>
          </a:xfrm>
          <a:prstGeom prst="roundRect">
            <a:avLst/>
          </a:prstGeom>
          <a:solidFill>
            <a:schemeClr val="accent1">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SCORE Objective</a:t>
            </a:r>
            <a:r>
              <a:rPr lang="en-US"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“Automated tools to quantify the confidence DoD should have in social and behavioral science (SBS) research claims”</a:t>
            </a:r>
          </a:p>
        </p:txBody>
      </p:sp>
      <p:pic>
        <p:nvPicPr>
          <p:cNvPr id="15" name="Picture 14">
            <a:extLst>
              <a:ext uri="{FF2B5EF4-FFF2-40B4-BE49-F238E27FC236}">
                <a16:creationId xmlns:a16="http://schemas.microsoft.com/office/drawing/2014/main" id="{95627CA7-94B5-104E-BC6E-524BBC12EB6B}"/>
              </a:ext>
            </a:extLst>
          </p:cNvPr>
          <p:cNvPicPr>
            <a:picLocks noChangeAspect="1"/>
          </p:cNvPicPr>
          <p:nvPr/>
        </p:nvPicPr>
        <p:blipFill rotWithShape="1">
          <a:blip r:embed="rId5"/>
          <a:srcRect b="34243"/>
          <a:stretch/>
        </p:blipFill>
        <p:spPr>
          <a:xfrm>
            <a:off x="210592" y="2368213"/>
            <a:ext cx="3776171" cy="2885018"/>
          </a:xfrm>
          <a:prstGeom prst="rect">
            <a:avLst/>
          </a:prstGeom>
        </p:spPr>
      </p:pic>
      <p:pic>
        <p:nvPicPr>
          <p:cNvPr id="16" name="Picture 15">
            <a:extLst>
              <a:ext uri="{FF2B5EF4-FFF2-40B4-BE49-F238E27FC236}">
                <a16:creationId xmlns:a16="http://schemas.microsoft.com/office/drawing/2014/main" id="{B3314F72-F604-0949-86BB-B36CD3D71D25}"/>
              </a:ext>
            </a:extLst>
          </p:cNvPr>
          <p:cNvPicPr>
            <a:picLocks noChangeAspect="1"/>
          </p:cNvPicPr>
          <p:nvPr/>
        </p:nvPicPr>
        <p:blipFill rotWithShape="1">
          <a:blip r:embed="rId5"/>
          <a:srcRect t="65757"/>
          <a:stretch/>
        </p:blipFill>
        <p:spPr>
          <a:xfrm>
            <a:off x="384551" y="5355629"/>
            <a:ext cx="3428254" cy="1415478"/>
          </a:xfrm>
          <a:prstGeom prst="rect">
            <a:avLst/>
          </a:prstGeom>
        </p:spPr>
      </p:pic>
      <p:pic>
        <p:nvPicPr>
          <p:cNvPr id="3" name="Picture 2">
            <a:extLst>
              <a:ext uri="{FF2B5EF4-FFF2-40B4-BE49-F238E27FC236}">
                <a16:creationId xmlns:a16="http://schemas.microsoft.com/office/drawing/2014/main" id="{A5F9A614-E68C-9D46-BFA9-9B3371975B16}"/>
              </a:ext>
            </a:extLst>
          </p:cNvPr>
          <p:cNvPicPr>
            <a:picLocks noChangeAspect="1"/>
          </p:cNvPicPr>
          <p:nvPr/>
        </p:nvPicPr>
        <p:blipFill rotWithShape="1">
          <a:blip r:embed="rId6"/>
          <a:srcRect b="27617"/>
          <a:stretch/>
        </p:blipFill>
        <p:spPr>
          <a:xfrm>
            <a:off x="4119827" y="2337065"/>
            <a:ext cx="4953837" cy="4510240"/>
          </a:xfrm>
          <a:prstGeom prst="rect">
            <a:avLst/>
          </a:prstGeom>
        </p:spPr>
      </p:pic>
      <p:sp>
        <p:nvSpPr>
          <p:cNvPr id="6" name="TextBox 5">
            <a:extLst>
              <a:ext uri="{FF2B5EF4-FFF2-40B4-BE49-F238E27FC236}">
                <a16:creationId xmlns:a16="http://schemas.microsoft.com/office/drawing/2014/main" id="{46CC713C-863A-E19D-047F-940F64B4FE42}"/>
              </a:ext>
            </a:extLst>
          </p:cNvPr>
          <p:cNvSpPr txBox="1"/>
          <p:nvPr/>
        </p:nvSpPr>
        <p:spPr>
          <a:xfrm>
            <a:off x="4858549" y="174521"/>
            <a:ext cx="2199003" cy="461665"/>
          </a:xfrm>
          <a:prstGeom prst="rect">
            <a:avLst/>
          </a:prstGeom>
          <a:noFill/>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rPr>
              <a:t>In 2018:</a:t>
            </a:r>
            <a:endParaRPr lang="en-US" sz="2400" b="1" dirty="0">
              <a:solidFill>
                <a:srgbClr val="FF0000"/>
              </a:solidFill>
            </a:endParaRPr>
          </a:p>
        </p:txBody>
      </p:sp>
      <p:sp>
        <p:nvSpPr>
          <p:cNvPr id="7" name="TextBox 6">
            <a:extLst>
              <a:ext uri="{FF2B5EF4-FFF2-40B4-BE49-F238E27FC236}">
                <a16:creationId xmlns:a16="http://schemas.microsoft.com/office/drawing/2014/main" id="{8D9F6312-FCC7-A025-2E27-E4CE499C9185}"/>
              </a:ext>
            </a:extLst>
          </p:cNvPr>
          <p:cNvSpPr txBox="1"/>
          <p:nvPr/>
        </p:nvSpPr>
        <p:spPr>
          <a:xfrm>
            <a:off x="3945869" y="4247486"/>
            <a:ext cx="4705794" cy="1815882"/>
          </a:xfrm>
          <a:prstGeom prst="rect">
            <a:avLst/>
          </a:prstGeom>
          <a:solidFill>
            <a:schemeClr val="tx1"/>
          </a:solidFill>
        </p:spPr>
        <p:txBody>
          <a:bodyPr wrap="square" rtlCol="0">
            <a:spAutoFit/>
          </a:bodyPr>
          <a:lstStyle/>
          <a:p>
            <a:r>
              <a:rPr lang="en-US" sz="2800" b="1" dirty="0">
                <a:solidFill>
                  <a:srgbClr val="FF0000"/>
                </a:solidFill>
              </a:rPr>
              <a:t>Develop and deploy tools to assign </a:t>
            </a:r>
            <a:r>
              <a:rPr lang="en-US" sz="2800" b="1" i="1" dirty="0">
                <a:solidFill>
                  <a:srgbClr val="FF0000"/>
                </a:solidFill>
              </a:rPr>
              <a:t>explainable</a:t>
            </a:r>
            <a:r>
              <a:rPr lang="en-US" sz="2800" b="1" dirty="0">
                <a:solidFill>
                  <a:srgbClr val="FF0000"/>
                </a:solidFill>
              </a:rPr>
              <a:t> “confidence scores” to research results and claims </a:t>
            </a:r>
          </a:p>
        </p:txBody>
      </p:sp>
    </p:spTree>
    <p:extLst>
      <p:ext uri="{BB962C8B-B14F-4D97-AF65-F5344CB8AC3E}">
        <p14:creationId xmlns:p14="http://schemas.microsoft.com/office/powerpoint/2010/main" val="275391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E26ED4-A0DA-EC4D-9594-2864E80A0549}"/>
              </a:ext>
            </a:extLst>
          </p:cNvPr>
          <p:cNvPicPr>
            <a:picLocks noChangeAspect="1"/>
          </p:cNvPicPr>
          <p:nvPr/>
        </p:nvPicPr>
        <p:blipFill rotWithShape="1">
          <a:blip r:embed="rId3"/>
          <a:srcRect b="3780"/>
          <a:stretch/>
        </p:blipFill>
        <p:spPr>
          <a:xfrm>
            <a:off x="186611" y="161810"/>
            <a:ext cx="8656919" cy="6257651"/>
          </a:xfrm>
          <a:prstGeom prst="rect">
            <a:avLst/>
          </a:prstGeom>
        </p:spPr>
      </p:pic>
    </p:spTree>
    <p:extLst>
      <p:ext uri="{BB962C8B-B14F-4D97-AF65-F5344CB8AC3E}">
        <p14:creationId xmlns:p14="http://schemas.microsoft.com/office/powerpoint/2010/main" val="3791771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5">
          <a:extLst>
            <a:ext uri="{FF2B5EF4-FFF2-40B4-BE49-F238E27FC236}">
              <a16:creationId xmlns:a16="http://schemas.microsoft.com/office/drawing/2014/main" id="{874D33AA-1135-0BF8-93DF-F614A5BE5AB2}"/>
            </a:ext>
          </a:extLst>
        </p:cNvPr>
        <p:cNvGrpSpPr/>
        <p:nvPr/>
      </p:nvGrpSpPr>
      <p:grpSpPr>
        <a:xfrm>
          <a:off x="0" y="0"/>
          <a:ext cx="0" cy="0"/>
          <a:chOff x="0" y="0"/>
          <a:chExt cx="0" cy="0"/>
        </a:xfrm>
      </p:grpSpPr>
      <p:sp>
        <p:nvSpPr>
          <p:cNvPr id="306" name="Google Shape;306;p33">
            <a:extLst>
              <a:ext uri="{FF2B5EF4-FFF2-40B4-BE49-F238E27FC236}">
                <a16:creationId xmlns:a16="http://schemas.microsoft.com/office/drawing/2014/main" id="{554B4E83-B9BD-9A98-2E82-A88E409EA3CF}"/>
              </a:ext>
            </a:extLst>
          </p:cNvPr>
          <p:cNvSpPr txBox="1">
            <a:spLocks noGrp="1"/>
          </p:cNvSpPr>
          <p:nvPr>
            <p:ph type="ctrTitle"/>
          </p:nvPr>
        </p:nvSpPr>
        <p:spPr>
          <a:xfrm>
            <a:off x="574377" y="2154149"/>
            <a:ext cx="7772400" cy="685800"/>
          </a:xfrm>
          <a:prstGeom prst="rect">
            <a:avLst/>
          </a:prstGeom>
          <a:noFill/>
          <a:ln>
            <a:noFill/>
          </a:ln>
        </p:spPr>
        <p:txBody>
          <a:bodyPr spcFirstLastPara="1" vert="horz" wrap="square" lIns="91425" tIns="45700" rIns="91425" bIns="45700" rtlCol="0" anchor="ctr" anchorCtr="0">
            <a:noAutofit/>
          </a:bodyPr>
          <a:lstStyle/>
          <a:p>
            <a:r>
              <a:rPr lang="en" sz="2800" b="1" dirty="0">
                <a:latin typeface="Arial"/>
                <a:ea typeface="Arial"/>
                <a:cs typeface="Arial"/>
                <a:sym typeface="Arial"/>
              </a:rPr>
              <a:t>Synthetic Prediction Markets with Algorithm Traders for Determining Experimental Reproducibility</a:t>
            </a:r>
            <a:endParaRPr sz="2800" b="1" dirty="0"/>
          </a:p>
        </p:txBody>
      </p:sp>
      <p:pic>
        <p:nvPicPr>
          <p:cNvPr id="307" name="Google Shape;307;p33">
            <a:extLst>
              <a:ext uri="{FF2B5EF4-FFF2-40B4-BE49-F238E27FC236}">
                <a16:creationId xmlns:a16="http://schemas.microsoft.com/office/drawing/2014/main" id="{1FDFEDAE-1FD6-16F3-CAFB-F33F22EA067B}"/>
              </a:ext>
            </a:extLst>
          </p:cNvPr>
          <p:cNvPicPr preferRelativeResize="0"/>
          <p:nvPr/>
        </p:nvPicPr>
        <p:blipFill rotWithShape="1">
          <a:blip r:embed="rId3">
            <a:alphaModFix/>
          </a:blip>
          <a:srcRect/>
          <a:stretch/>
        </p:blipFill>
        <p:spPr>
          <a:xfrm>
            <a:off x="248918" y="4314567"/>
            <a:ext cx="2436025" cy="761858"/>
          </a:xfrm>
          <a:prstGeom prst="rect">
            <a:avLst/>
          </a:prstGeom>
          <a:noFill/>
          <a:ln>
            <a:noFill/>
          </a:ln>
        </p:spPr>
      </p:pic>
      <p:pic>
        <p:nvPicPr>
          <p:cNvPr id="308" name="Google Shape;308;p33">
            <a:extLst>
              <a:ext uri="{FF2B5EF4-FFF2-40B4-BE49-F238E27FC236}">
                <a16:creationId xmlns:a16="http://schemas.microsoft.com/office/drawing/2014/main" id="{F28B622C-DDEE-03DD-B45B-C2221F5D81E8}"/>
              </a:ext>
            </a:extLst>
          </p:cNvPr>
          <p:cNvPicPr preferRelativeResize="0"/>
          <p:nvPr/>
        </p:nvPicPr>
        <p:blipFill rotWithShape="1">
          <a:blip r:embed="rId4">
            <a:alphaModFix/>
          </a:blip>
          <a:srcRect/>
          <a:stretch/>
        </p:blipFill>
        <p:spPr>
          <a:xfrm>
            <a:off x="2849861" y="4275905"/>
            <a:ext cx="1935164" cy="832755"/>
          </a:xfrm>
          <a:prstGeom prst="rect">
            <a:avLst/>
          </a:prstGeom>
          <a:noFill/>
          <a:ln>
            <a:noFill/>
          </a:ln>
        </p:spPr>
      </p:pic>
      <p:pic>
        <p:nvPicPr>
          <p:cNvPr id="309" name="Google Shape;309;p33">
            <a:extLst>
              <a:ext uri="{FF2B5EF4-FFF2-40B4-BE49-F238E27FC236}">
                <a16:creationId xmlns:a16="http://schemas.microsoft.com/office/drawing/2014/main" id="{898C69F8-5702-5A36-6FB9-3136927B97A4}"/>
              </a:ext>
            </a:extLst>
          </p:cNvPr>
          <p:cNvPicPr preferRelativeResize="0"/>
          <p:nvPr/>
        </p:nvPicPr>
        <p:blipFill rotWithShape="1">
          <a:blip r:embed="rId5">
            <a:alphaModFix/>
          </a:blip>
          <a:srcRect/>
          <a:stretch/>
        </p:blipFill>
        <p:spPr>
          <a:xfrm>
            <a:off x="4137145" y="3646634"/>
            <a:ext cx="2987819" cy="2268710"/>
          </a:xfrm>
          <a:prstGeom prst="rect">
            <a:avLst/>
          </a:prstGeom>
          <a:noFill/>
          <a:ln>
            <a:noFill/>
          </a:ln>
        </p:spPr>
      </p:pic>
      <p:pic>
        <p:nvPicPr>
          <p:cNvPr id="310" name="Google Shape;310;p33">
            <a:extLst>
              <a:ext uri="{FF2B5EF4-FFF2-40B4-BE49-F238E27FC236}">
                <a16:creationId xmlns:a16="http://schemas.microsoft.com/office/drawing/2014/main" id="{A7CA7462-390B-5093-C0E6-4A821EC21CFC}"/>
              </a:ext>
            </a:extLst>
          </p:cNvPr>
          <p:cNvPicPr preferRelativeResize="0"/>
          <p:nvPr/>
        </p:nvPicPr>
        <p:blipFill rotWithShape="1">
          <a:blip r:embed="rId6">
            <a:alphaModFix/>
          </a:blip>
          <a:srcRect/>
          <a:stretch/>
        </p:blipFill>
        <p:spPr>
          <a:xfrm>
            <a:off x="6512466" y="4416168"/>
            <a:ext cx="2056571" cy="552227"/>
          </a:xfrm>
          <a:prstGeom prst="rect">
            <a:avLst/>
          </a:prstGeom>
          <a:noFill/>
          <a:ln>
            <a:noFill/>
          </a:ln>
        </p:spPr>
      </p:pic>
    </p:spTree>
    <p:extLst>
      <p:ext uri="{BB962C8B-B14F-4D97-AF65-F5344CB8AC3E}">
        <p14:creationId xmlns:p14="http://schemas.microsoft.com/office/powerpoint/2010/main" val="3822496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B7D60-1EA3-FDE3-DA03-8ECF95FEFFEE}"/>
            </a:ext>
          </a:extLst>
        </p:cNvPr>
        <p:cNvGrpSpPr/>
        <p:nvPr/>
      </p:nvGrpSpPr>
      <p:grpSpPr>
        <a:xfrm>
          <a:off x="0" y="0"/>
          <a:ext cx="0" cy="0"/>
          <a:chOff x="0" y="0"/>
          <a:chExt cx="0" cy="0"/>
        </a:xfrm>
      </p:grpSpPr>
      <p:pic>
        <p:nvPicPr>
          <p:cNvPr id="8" name="Google Shape;114;p17">
            <a:extLst>
              <a:ext uri="{FF2B5EF4-FFF2-40B4-BE49-F238E27FC236}">
                <a16:creationId xmlns:a16="http://schemas.microsoft.com/office/drawing/2014/main" id="{029ED2E2-DB79-8189-709B-368F2B0A74EE}"/>
              </a:ext>
            </a:extLst>
          </p:cNvPr>
          <p:cNvPicPr preferRelativeResize="0"/>
          <p:nvPr/>
        </p:nvPicPr>
        <p:blipFill rotWithShape="1">
          <a:blip r:embed="rId2">
            <a:alphaModFix/>
          </a:blip>
          <a:srcRect r="22185"/>
          <a:stretch/>
        </p:blipFill>
        <p:spPr>
          <a:xfrm>
            <a:off x="0" y="0"/>
            <a:ext cx="9144000" cy="1337300"/>
          </a:xfrm>
          <a:prstGeom prst="rect">
            <a:avLst/>
          </a:prstGeom>
          <a:noFill/>
          <a:ln>
            <a:noFill/>
          </a:ln>
        </p:spPr>
      </p:pic>
      <p:sp>
        <p:nvSpPr>
          <p:cNvPr id="9" name="Google Shape;115;p17">
            <a:extLst>
              <a:ext uri="{FF2B5EF4-FFF2-40B4-BE49-F238E27FC236}">
                <a16:creationId xmlns:a16="http://schemas.microsoft.com/office/drawing/2014/main" id="{674E4797-2DDE-B440-F9F9-EDAED656F2C5}"/>
              </a:ext>
            </a:extLst>
          </p:cNvPr>
          <p:cNvSpPr txBox="1"/>
          <p:nvPr/>
        </p:nvSpPr>
        <p:spPr>
          <a:xfrm>
            <a:off x="81376" y="-1"/>
            <a:ext cx="8958452" cy="1226367"/>
          </a:xfrm>
          <a:prstGeom prst="rect">
            <a:avLst/>
          </a:prstGeom>
          <a:noFill/>
          <a:ln>
            <a:noFill/>
          </a:ln>
        </p:spPr>
        <p:txBody>
          <a:bodyPr spcFirstLastPara="1" wrap="square" lIns="121900" tIns="121900" rIns="121900" bIns="121900" anchor="ctr" anchorCtr="0">
            <a:noAutofit/>
          </a:bodyPr>
          <a:lstStyle/>
          <a:p>
            <a:pPr algn="ctr"/>
            <a:r>
              <a:rPr lang="en-US" sz="3600" dirty="0">
                <a:solidFill>
                  <a:srgbClr val="FFFFFF"/>
                </a:solidFill>
                <a:latin typeface="Calibri"/>
                <a:ea typeface="Calibri"/>
                <a:cs typeface="Calibri"/>
                <a:sym typeface="Calibri"/>
              </a:rPr>
              <a:t>Our inspiration</a:t>
            </a:r>
            <a:endParaRPr sz="3600" dirty="0">
              <a:solidFill>
                <a:srgbClr val="FFFFFF"/>
              </a:solidFill>
              <a:latin typeface="Calibri"/>
              <a:ea typeface="Calibri"/>
              <a:cs typeface="Calibri"/>
              <a:sym typeface="Calibri"/>
            </a:endParaRPr>
          </a:p>
        </p:txBody>
      </p:sp>
      <p:pic>
        <p:nvPicPr>
          <p:cNvPr id="11" name="Picture 10" descr="A screenshot of a web page&#10;&#10;AI-generated content may be incorrect.">
            <a:extLst>
              <a:ext uri="{FF2B5EF4-FFF2-40B4-BE49-F238E27FC236}">
                <a16:creationId xmlns:a16="http://schemas.microsoft.com/office/drawing/2014/main" id="{98AB67EB-2EB4-DD97-8545-88A9B796B7EE}"/>
              </a:ext>
            </a:extLst>
          </p:cNvPr>
          <p:cNvPicPr>
            <a:picLocks noChangeAspect="1"/>
          </p:cNvPicPr>
          <p:nvPr/>
        </p:nvPicPr>
        <p:blipFill>
          <a:blip r:embed="rId3"/>
          <a:stretch>
            <a:fillRect/>
          </a:stretch>
        </p:blipFill>
        <p:spPr>
          <a:xfrm>
            <a:off x="0" y="1376357"/>
            <a:ext cx="7772400" cy="3825748"/>
          </a:xfrm>
          <a:prstGeom prst="rect">
            <a:avLst/>
          </a:prstGeom>
        </p:spPr>
      </p:pic>
      <p:pic>
        <p:nvPicPr>
          <p:cNvPr id="13" name="Picture 12" descr="A graph with red and black dots&#10;&#10;AI-generated content may be incorrect.">
            <a:extLst>
              <a:ext uri="{FF2B5EF4-FFF2-40B4-BE49-F238E27FC236}">
                <a16:creationId xmlns:a16="http://schemas.microsoft.com/office/drawing/2014/main" id="{A7177A76-B48A-D053-A87F-10BF68780B43}"/>
              </a:ext>
            </a:extLst>
          </p:cNvPr>
          <p:cNvPicPr>
            <a:picLocks noChangeAspect="1"/>
          </p:cNvPicPr>
          <p:nvPr/>
        </p:nvPicPr>
        <p:blipFill>
          <a:blip r:embed="rId4"/>
          <a:stretch>
            <a:fillRect/>
          </a:stretch>
        </p:blipFill>
        <p:spPr>
          <a:xfrm>
            <a:off x="3943107" y="1482713"/>
            <a:ext cx="5096721" cy="5375287"/>
          </a:xfrm>
          <a:prstGeom prst="rect">
            <a:avLst/>
          </a:prstGeom>
        </p:spPr>
      </p:pic>
    </p:spTree>
    <p:extLst>
      <p:ext uri="{BB962C8B-B14F-4D97-AF65-F5344CB8AC3E}">
        <p14:creationId xmlns:p14="http://schemas.microsoft.com/office/powerpoint/2010/main" val="138255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95527-D852-381C-1C00-A35DEE3124F0}"/>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6E273B85-E6EE-D38B-261A-EEA6401EFE05}"/>
              </a:ext>
            </a:extLst>
          </p:cNvPr>
          <p:cNvSpPr txBox="1">
            <a:spLocks/>
          </p:cNvSpPr>
          <p:nvPr/>
        </p:nvSpPr>
        <p:spPr>
          <a:xfrm>
            <a:off x="123865" y="145951"/>
            <a:ext cx="8542657" cy="47691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Tahoma" panose="020B0604030504040204" pitchFamily="34" charset="0"/>
                <a:ea typeface="Tahoma" panose="020B0604030504040204" pitchFamily="34" charset="0"/>
                <a:cs typeface="Tahoma" panose="020B0604030504040204" pitchFamily="34" charset="0"/>
              </a:rPr>
              <a:t>A First Look at the Reproducibility Crisis</a:t>
            </a:r>
          </a:p>
        </p:txBody>
      </p:sp>
      <p:cxnSp>
        <p:nvCxnSpPr>
          <p:cNvPr id="8" name="Straight Connector 7">
            <a:extLst>
              <a:ext uri="{FF2B5EF4-FFF2-40B4-BE49-F238E27FC236}">
                <a16:creationId xmlns:a16="http://schemas.microsoft.com/office/drawing/2014/main" id="{88517A4C-DEC4-7320-412A-EE20DDC894A0}"/>
              </a:ext>
            </a:extLst>
          </p:cNvPr>
          <p:cNvCxnSpPr>
            <a:cxnSpLocks/>
          </p:cNvCxnSpPr>
          <p:nvPr/>
        </p:nvCxnSpPr>
        <p:spPr>
          <a:xfrm>
            <a:off x="183" y="564873"/>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Google Shape;114;p17">
            <a:extLst>
              <a:ext uri="{FF2B5EF4-FFF2-40B4-BE49-F238E27FC236}">
                <a16:creationId xmlns:a16="http://schemas.microsoft.com/office/drawing/2014/main" id="{D7BD7AF5-5054-C18D-F31C-CD16B67C1EA4}"/>
              </a:ext>
            </a:extLst>
          </p:cNvPr>
          <p:cNvPicPr preferRelativeResize="0"/>
          <p:nvPr/>
        </p:nvPicPr>
        <p:blipFill rotWithShape="1">
          <a:blip r:embed="rId3">
            <a:alphaModFix/>
          </a:blip>
          <a:srcRect r="22185"/>
          <a:stretch/>
        </p:blipFill>
        <p:spPr>
          <a:xfrm>
            <a:off x="0" y="0"/>
            <a:ext cx="9144000" cy="1337300"/>
          </a:xfrm>
          <a:prstGeom prst="rect">
            <a:avLst/>
          </a:prstGeom>
          <a:noFill/>
          <a:ln>
            <a:noFill/>
          </a:ln>
        </p:spPr>
      </p:pic>
      <p:sp>
        <p:nvSpPr>
          <p:cNvPr id="3" name="Google Shape;115;p17">
            <a:extLst>
              <a:ext uri="{FF2B5EF4-FFF2-40B4-BE49-F238E27FC236}">
                <a16:creationId xmlns:a16="http://schemas.microsoft.com/office/drawing/2014/main" id="{DA95E434-E339-0E33-05AF-5EFC40BA120C}"/>
              </a:ext>
            </a:extLst>
          </p:cNvPr>
          <p:cNvSpPr txBox="1"/>
          <p:nvPr/>
        </p:nvSpPr>
        <p:spPr>
          <a:xfrm>
            <a:off x="81376" y="-1"/>
            <a:ext cx="8958452" cy="1226367"/>
          </a:xfrm>
          <a:prstGeom prst="rect">
            <a:avLst/>
          </a:prstGeom>
          <a:noFill/>
          <a:ln>
            <a:noFill/>
          </a:ln>
        </p:spPr>
        <p:txBody>
          <a:bodyPr spcFirstLastPara="1" wrap="square" lIns="121900" tIns="121900" rIns="121900" bIns="121900" anchor="ctr" anchorCtr="0">
            <a:noAutofit/>
          </a:bodyPr>
          <a:lstStyle/>
          <a:p>
            <a:pPr algn="ctr"/>
            <a:r>
              <a:rPr lang="en-US" sz="3600" dirty="0">
                <a:solidFill>
                  <a:srgbClr val="FFFFFF"/>
                </a:solidFill>
                <a:latin typeface="Calibri"/>
                <a:ea typeface="Calibri"/>
                <a:cs typeface="Calibri"/>
                <a:sym typeface="Calibri"/>
              </a:rPr>
              <a:t>Pile of bricks with no clear structure?</a:t>
            </a:r>
            <a:endParaRPr sz="3600" dirty="0">
              <a:solidFill>
                <a:srgbClr val="FFFFFF"/>
              </a:solidFill>
              <a:latin typeface="Calibri"/>
              <a:ea typeface="Calibri"/>
              <a:cs typeface="Calibri"/>
              <a:sym typeface="Calibri"/>
            </a:endParaRPr>
          </a:p>
        </p:txBody>
      </p:sp>
      <p:sp>
        <p:nvSpPr>
          <p:cNvPr id="11" name="TextBox 10">
            <a:extLst>
              <a:ext uri="{FF2B5EF4-FFF2-40B4-BE49-F238E27FC236}">
                <a16:creationId xmlns:a16="http://schemas.microsoft.com/office/drawing/2014/main" id="{D84FB332-6BB8-1A87-E063-CF70225EF50D}"/>
              </a:ext>
            </a:extLst>
          </p:cNvPr>
          <p:cNvSpPr txBox="1"/>
          <p:nvPr/>
        </p:nvSpPr>
        <p:spPr>
          <a:xfrm>
            <a:off x="123865" y="1645288"/>
            <a:ext cx="9106537" cy="4832092"/>
          </a:xfrm>
          <a:prstGeom prst="rect">
            <a:avLst/>
          </a:prstGeom>
          <a:noFill/>
        </p:spPr>
        <p:txBody>
          <a:bodyPr wrap="square">
            <a:spAutoFit/>
          </a:bodyPr>
          <a:lstStyle/>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Rapid growth of scientific literature</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Sometimes findings are </a:t>
            </a:r>
            <a:r>
              <a:rPr lang="en-US" sz="2800" dirty="0" err="1">
                <a:latin typeface="Times New Roman" panose="02020603050405020304" pitchFamily="18" charset="0"/>
                <a:cs typeface="Times New Roman" panose="02020603050405020304" pitchFamily="18" charset="0"/>
              </a:rPr>
              <a:t>incompatiable</a:t>
            </a: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Sometimes findings are compatible-</a:t>
            </a:r>
            <a:r>
              <a:rPr lang="en-US" sz="2800" dirty="0" err="1">
                <a:latin typeface="Times New Roman" panose="02020603050405020304" pitchFamily="18" charset="0"/>
                <a:cs typeface="Times New Roman" panose="02020603050405020304" pitchFamily="18" charset="0"/>
              </a:rPr>
              <a:t>ish</a:t>
            </a:r>
            <a:r>
              <a:rPr lang="en-US" sz="2800" dirty="0">
                <a:latin typeface="Times New Roman" panose="02020603050405020304" pitchFamily="18" charset="0"/>
                <a:cs typeface="Times New Roman" panose="02020603050405020304" pitchFamily="18" charset="0"/>
              </a:rPr>
              <a:t> or (better) when taken together offer a more complete picture</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Lack of direct attempts to replicate findings</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Lack of direct attempts to falsify hypotheses</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Low-credibility journals, etc... </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How to make sense of it of all ?</a:t>
            </a:r>
          </a:p>
        </p:txBody>
      </p:sp>
    </p:spTree>
    <p:extLst>
      <p:ext uri="{BB962C8B-B14F-4D97-AF65-F5344CB8AC3E}">
        <p14:creationId xmlns:p14="http://schemas.microsoft.com/office/powerpoint/2010/main" val="739067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95;p40">
            <a:extLst>
              <a:ext uri="{FF2B5EF4-FFF2-40B4-BE49-F238E27FC236}">
                <a16:creationId xmlns:a16="http://schemas.microsoft.com/office/drawing/2014/main" id="{A74CF01B-1C31-928F-80FD-B30D793C5B3D}"/>
              </a:ext>
            </a:extLst>
          </p:cNvPr>
          <p:cNvPicPr preferRelativeResize="0"/>
          <p:nvPr/>
        </p:nvPicPr>
        <p:blipFill rotWithShape="1">
          <a:blip r:embed="rId2">
            <a:alphaModFix/>
          </a:blip>
          <a:srcRect/>
          <a:stretch/>
        </p:blipFill>
        <p:spPr>
          <a:xfrm>
            <a:off x="1379203" y="2149187"/>
            <a:ext cx="6385594" cy="4083626"/>
          </a:xfrm>
          <a:prstGeom prst="rect">
            <a:avLst/>
          </a:prstGeom>
          <a:noFill/>
          <a:ln>
            <a:noFill/>
          </a:ln>
        </p:spPr>
      </p:pic>
      <p:sp>
        <p:nvSpPr>
          <p:cNvPr id="3" name="Google Shape;397;p40">
            <a:extLst>
              <a:ext uri="{FF2B5EF4-FFF2-40B4-BE49-F238E27FC236}">
                <a16:creationId xmlns:a16="http://schemas.microsoft.com/office/drawing/2014/main" id="{34A71D9A-FC92-F5CB-0C74-D1416B271517}"/>
              </a:ext>
            </a:extLst>
          </p:cNvPr>
          <p:cNvSpPr txBox="1"/>
          <p:nvPr/>
        </p:nvSpPr>
        <p:spPr>
          <a:xfrm>
            <a:off x="5636253" y="1901662"/>
            <a:ext cx="3064800" cy="735300"/>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 sz="1300" dirty="0">
                <a:solidFill>
                  <a:srgbClr val="000000"/>
                </a:solidFill>
                <a:latin typeface="Arial"/>
                <a:ea typeface="Arial"/>
                <a:cs typeface="Arial"/>
                <a:sym typeface="Arial"/>
              </a:rPr>
              <a:t>(2) Trader bots buy/sell assets corresponding to perceived replicability. </a:t>
            </a:r>
            <a:endParaRPr sz="1300" dirty="0">
              <a:solidFill>
                <a:srgbClr val="000000"/>
              </a:solidFill>
              <a:latin typeface="Arial"/>
              <a:ea typeface="Arial"/>
              <a:cs typeface="Arial"/>
              <a:sym typeface="Arial"/>
            </a:endParaRPr>
          </a:p>
        </p:txBody>
      </p:sp>
      <p:sp>
        <p:nvSpPr>
          <p:cNvPr id="4" name="Google Shape;398;p40">
            <a:extLst>
              <a:ext uri="{FF2B5EF4-FFF2-40B4-BE49-F238E27FC236}">
                <a16:creationId xmlns:a16="http://schemas.microsoft.com/office/drawing/2014/main" id="{12FC838B-D6BD-3E50-98F9-DF4251130320}"/>
              </a:ext>
            </a:extLst>
          </p:cNvPr>
          <p:cNvSpPr txBox="1"/>
          <p:nvPr/>
        </p:nvSpPr>
        <p:spPr>
          <a:xfrm>
            <a:off x="7412263" y="3100674"/>
            <a:ext cx="1751365" cy="735300"/>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 sz="1300" dirty="0">
                <a:solidFill>
                  <a:srgbClr val="000000"/>
                </a:solidFill>
                <a:latin typeface="Arial"/>
                <a:ea typeface="Arial"/>
                <a:cs typeface="Arial"/>
                <a:sym typeface="Arial"/>
              </a:rPr>
              <a:t>(3) A score is produced that is correlated with the terminal spot prices.</a:t>
            </a:r>
            <a:endParaRPr sz="1300" dirty="0">
              <a:solidFill>
                <a:srgbClr val="000000"/>
              </a:solidFill>
              <a:latin typeface="Arial"/>
              <a:ea typeface="Arial"/>
              <a:cs typeface="Arial"/>
              <a:sym typeface="Arial"/>
            </a:endParaRPr>
          </a:p>
        </p:txBody>
      </p:sp>
      <p:sp>
        <p:nvSpPr>
          <p:cNvPr id="5" name="Google Shape;399;p40">
            <a:extLst>
              <a:ext uri="{FF2B5EF4-FFF2-40B4-BE49-F238E27FC236}">
                <a16:creationId xmlns:a16="http://schemas.microsoft.com/office/drawing/2014/main" id="{0BA6993D-4305-ECF3-8CB2-C4B17E0850FF}"/>
              </a:ext>
            </a:extLst>
          </p:cNvPr>
          <p:cNvSpPr txBox="1"/>
          <p:nvPr/>
        </p:nvSpPr>
        <p:spPr>
          <a:xfrm>
            <a:off x="6982328" y="4789187"/>
            <a:ext cx="2181300" cy="1358400"/>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 sz="1300" dirty="0">
                <a:solidFill>
                  <a:srgbClr val="000000"/>
                </a:solidFill>
                <a:latin typeface="Arial"/>
                <a:ea typeface="Arial"/>
                <a:cs typeface="Arial"/>
                <a:sym typeface="Arial"/>
              </a:rPr>
              <a:t>(4) Profit/loss is a proxy for </a:t>
            </a:r>
            <a:r>
              <a:rPr lang="en" sz="1300" dirty="0"/>
              <a:t>b</a:t>
            </a:r>
            <a:r>
              <a:rPr lang="en" sz="1300" dirty="0">
                <a:solidFill>
                  <a:srgbClr val="000000"/>
                </a:solidFill>
                <a:latin typeface="Arial"/>
                <a:ea typeface="Arial"/>
                <a:cs typeface="Arial"/>
                <a:sym typeface="Arial"/>
              </a:rPr>
              <a:t>ots’ success.</a:t>
            </a:r>
            <a:endParaRPr sz="1300" dirty="0">
              <a:solidFill>
                <a:srgbClr val="000000"/>
              </a:solidFill>
              <a:latin typeface="Arial"/>
              <a:ea typeface="Arial"/>
              <a:cs typeface="Arial"/>
              <a:sym typeface="Arial"/>
            </a:endParaRPr>
          </a:p>
        </p:txBody>
      </p:sp>
      <p:sp>
        <p:nvSpPr>
          <p:cNvPr id="6" name="Google Shape;400;p40">
            <a:extLst>
              <a:ext uri="{FF2B5EF4-FFF2-40B4-BE49-F238E27FC236}">
                <a16:creationId xmlns:a16="http://schemas.microsoft.com/office/drawing/2014/main" id="{195E0953-317F-51A4-0AB1-24E2E27FD823}"/>
              </a:ext>
            </a:extLst>
          </p:cNvPr>
          <p:cNvSpPr txBox="1"/>
          <p:nvPr/>
        </p:nvSpPr>
        <p:spPr>
          <a:xfrm>
            <a:off x="240252" y="4403842"/>
            <a:ext cx="2277900" cy="1513796"/>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 sz="1300" dirty="0">
                <a:solidFill>
                  <a:srgbClr val="000000"/>
                </a:solidFill>
                <a:latin typeface="Arial"/>
                <a:ea typeface="Arial"/>
                <a:cs typeface="Arial"/>
                <a:sym typeface="Arial"/>
              </a:rPr>
              <a:t>(5) Use a genetic algorithm to cull unsuccessful traders, and introduce cross-over, mutation and reproduction to iteratively improve performance. </a:t>
            </a:r>
            <a:endParaRPr sz="1300" dirty="0">
              <a:solidFill>
                <a:srgbClr val="000000"/>
              </a:solidFill>
              <a:latin typeface="Arial"/>
              <a:ea typeface="Arial"/>
              <a:cs typeface="Arial"/>
              <a:sym typeface="Arial"/>
            </a:endParaRPr>
          </a:p>
        </p:txBody>
      </p:sp>
      <p:pic>
        <p:nvPicPr>
          <p:cNvPr id="7" name="Google Shape;401;p40">
            <a:extLst>
              <a:ext uri="{FF2B5EF4-FFF2-40B4-BE49-F238E27FC236}">
                <a16:creationId xmlns:a16="http://schemas.microsoft.com/office/drawing/2014/main" id="{55291076-C630-C55D-C6A2-9F99A73E3379}"/>
              </a:ext>
            </a:extLst>
          </p:cNvPr>
          <p:cNvPicPr preferRelativeResize="0"/>
          <p:nvPr/>
        </p:nvPicPr>
        <p:blipFill rotWithShape="1">
          <a:blip r:embed="rId3">
            <a:alphaModFix/>
          </a:blip>
          <a:srcRect/>
          <a:stretch/>
        </p:blipFill>
        <p:spPr>
          <a:xfrm>
            <a:off x="4758828" y="5034987"/>
            <a:ext cx="1918150" cy="1197825"/>
          </a:xfrm>
          <a:prstGeom prst="rect">
            <a:avLst/>
          </a:prstGeom>
          <a:noFill/>
          <a:ln>
            <a:noFill/>
          </a:ln>
        </p:spPr>
      </p:pic>
      <p:pic>
        <p:nvPicPr>
          <p:cNvPr id="8" name="Google Shape;114;p17">
            <a:extLst>
              <a:ext uri="{FF2B5EF4-FFF2-40B4-BE49-F238E27FC236}">
                <a16:creationId xmlns:a16="http://schemas.microsoft.com/office/drawing/2014/main" id="{460B655F-9E3E-EADE-B9E1-7ADCD5F2C4BB}"/>
              </a:ext>
            </a:extLst>
          </p:cNvPr>
          <p:cNvPicPr preferRelativeResize="0"/>
          <p:nvPr/>
        </p:nvPicPr>
        <p:blipFill rotWithShape="1">
          <a:blip r:embed="rId4">
            <a:alphaModFix/>
          </a:blip>
          <a:srcRect r="22185"/>
          <a:stretch/>
        </p:blipFill>
        <p:spPr>
          <a:xfrm>
            <a:off x="0" y="0"/>
            <a:ext cx="9144000" cy="1337300"/>
          </a:xfrm>
          <a:prstGeom prst="rect">
            <a:avLst/>
          </a:prstGeom>
          <a:noFill/>
          <a:ln>
            <a:noFill/>
          </a:ln>
        </p:spPr>
      </p:pic>
      <p:sp>
        <p:nvSpPr>
          <p:cNvPr id="9" name="Google Shape;115;p17">
            <a:extLst>
              <a:ext uri="{FF2B5EF4-FFF2-40B4-BE49-F238E27FC236}">
                <a16:creationId xmlns:a16="http://schemas.microsoft.com/office/drawing/2014/main" id="{C949CA11-169B-BFB7-34D2-094B05029F02}"/>
              </a:ext>
            </a:extLst>
          </p:cNvPr>
          <p:cNvSpPr txBox="1"/>
          <p:nvPr/>
        </p:nvSpPr>
        <p:spPr>
          <a:xfrm>
            <a:off x="81376" y="-1"/>
            <a:ext cx="8958452" cy="1226367"/>
          </a:xfrm>
          <a:prstGeom prst="rect">
            <a:avLst/>
          </a:prstGeom>
          <a:noFill/>
          <a:ln>
            <a:noFill/>
          </a:ln>
        </p:spPr>
        <p:txBody>
          <a:bodyPr spcFirstLastPara="1" wrap="square" lIns="121900" tIns="121900" rIns="121900" bIns="121900" anchor="ctr" anchorCtr="0">
            <a:noAutofit/>
          </a:bodyPr>
          <a:lstStyle/>
          <a:p>
            <a:pPr algn="ctr"/>
            <a:r>
              <a:rPr lang="en-US" sz="3600" dirty="0">
                <a:solidFill>
                  <a:srgbClr val="FFFFFF"/>
                </a:solidFill>
                <a:latin typeface="Calibri"/>
                <a:ea typeface="Calibri"/>
                <a:cs typeface="Calibri"/>
                <a:sym typeface="Calibri"/>
              </a:rPr>
              <a:t>The artificial (AI) version</a:t>
            </a:r>
            <a:endParaRPr sz="360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064125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6E1F7-E80A-CA58-E8A8-A86BE3030E59}"/>
            </a:ext>
          </a:extLst>
        </p:cNvPr>
        <p:cNvGrpSpPr/>
        <p:nvPr/>
      </p:nvGrpSpPr>
      <p:grpSpPr>
        <a:xfrm>
          <a:off x="0" y="0"/>
          <a:ext cx="0" cy="0"/>
          <a:chOff x="0" y="0"/>
          <a:chExt cx="0" cy="0"/>
        </a:xfrm>
      </p:grpSpPr>
      <p:pic>
        <p:nvPicPr>
          <p:cNvPr id="2" name="Google Shape;114;p17">
            <a:extLst>
              <a:ext uri="{FF2B5EF4-FFF2-40B4-BE49-F238E27FC236}">
                <a16:creationId xmlns:a16="http://schemas.microsoft.com/office/drawing/2014/main" id="{54145158-A86A-7980-35C2-553CE21A0AA9}"/>
              </a:ext>
            </a:extLst>
          </p:cNvPr>
          <p:cNvPicPr preferRelativeResize="0"/>
          <p:nvPr/>
        </p:nvPicPr>
        <p:blipFill rotWithShape="1">
          <a:blip r:embed="rId3">
            <a:alphaModFix/>
          </a:blip>
          <a:srcRect r="22185"/>
          <a:stretch/>
        </p:blipFill>
        <p:spPr>
          <a:xfrm>
            <a:off x="0" y="0"/>
            <a:ext cx="9144000" cy="1291099"/>
          </a:xfrm>
          <a:prstGeom prst="rect">
            <a:avLst/>
          </a:prstGeom>
          <a:noFill/>
          <a:ln>
            <a:noFill/>
          </a:ln>
        </p:spPr>
      </p:pic>
      <p:sp>
        <p:nvSpPr>
          <p:cNvPr id="3" name="Google Shape;115;p17">
            <a:extLst>
              <a:ext uri="{FF2B5EF4-FFF2-40B4-BE49-F238E27FC236}">
                <a16:creationId xmlns:a16="http://schemas.microsoft.com/office/drawing/2014/main" id="{C449F23F-796B-CAF7-2F00-9112775FB5D2}"/>
              </a:ext>
            </a:extLst>
          </p:cNvPr>
          <p:cNvSpPr txBox="1"/>
          <p:nvPr/>
        </p:nvSpPr>
        <p:spPr>
          <a:xfrm>
            <a:off x="412594" y="8834"/>
            <a:ext cx="8661603" cy="1291100"/>
          </a:xfrm>
          <a:prstGeom prst="rect">
            <a:avLst/>
          </a:prstGeom>
          <a:noFill/>
          <a:ln>
            <a:noFill/>
          </a:ln>
        </p:spPr>
        <p:txBody>
          <a:bodyPr spcFirstLastPara="1" wrap="square" lIns="121900" tIns="121900" rIns="121900" bIns="121900" anchor="t" anchorCtr="0">
            <a:noAutofit/>
          </a:bodyPr>
          <a:lstStyle/>
          <a:p>
            <a:r>
              <a:rPr lang="en" sz="3600" dirty="0">
                <a:solidFill>
                  <a:srgbClr val="FFFFFF"/>
                </a:solidFill>
                <a:latin typeface="Calibri"/>
                <a:ea typeface="Calibri"/>
                <a:cs typeface="Calibri"/>
                <a:sym typeface="Calibri"/>
              </a:rPr>
              <a:t>XAI (artificial prediction markets) </a:t>
            </a:r>
          </a:p>
          <a:p>
            <a:r>
              <a:rPr lang="en-US" sz="3600" dirty="0">
                <a:solidFill>
                  <a:srgbClr val="FFFFFF"/>
                </a:solidFill>
                <a:latin typeface="Calibri"/>
                <a:ea typeface="Calibri"/>
                <a:cs typeface="Calibri"/>
                <a:sym typeface="Calibri"/>
              </a:rPr>
              <a:t>	    </a:t>
            </a:r>
            <a:r>
              <a:rPr lang="en-US" sz="3600" i="1" dirty="0">
                <a:solidFill>
                  <a:srgbClr val="FFFFFF"/>
                </a:solidFill>
                <a:latin typeface="Calibri"/>
                <a:ea typeface="Calibri"/>
                <a:cs typeface="Calibri"/>
                <a:sym typeface="Calibri"/>
              </a:rPr>
              <a:t>and</a:t>
            </a:r>
            <a:r>
              <a:rPr lang="en" sz="3600" dirty="0">
                <a:solidFill>
                  <a:srgbClr val="FFFFFF"/>
                </a:solidFill>
                <a:latin typeface="Calibri"/>
                <a:ea typeface="Calibri"/>
                <a:cs typeface="Calibri"/>
                <a:sym typeface="Calibri"/>
              </a:rPr>
              <a:t> </a:t>
            </a:r>
            <a:r>
              <a:rPr lang="en" sz="3600" dirty="0" err="1">
                <a:solidFill>
                  <a:srgbClr val="FFFFFF"/>
                </a:solidFill>
                <a:latin typeface="Calibri"/>
                <a:ea typeface="Calibri"/>
                <a:cs typeface="Calibri"/>
                <a:sym typeface="Calibri"/>
              </a:rPr>
              <a:t>crowd+AI</a:t>
            </a:r>
            <a:r>
              <a:rPr lang="en" sz="3600" dirty="0">
                <a:solidFill>
                  <a:srgbClr val="FFFFFF"/>
                </a:solidFill>
                <a:latin typeface="Calibri"/>
                <a:ea typeface="Calibri"/>
                <a:cs typeface="Calibri"/>
                <a:sym typeface="Calibri"/>
              </a:rPr>
              <a:t> hybrid markets </a:t>
            </a:r>
            <a:endParaRPr sz="3600" dirty="0">
              <a:solidFill>
                <a:srgbClr val="FFFFFF"/>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AFA04F79-564B-EDD6-52A7-575613886075}"/>
              </a:ext>
            </a:extLst>
          </p:cNvPr>
          <p:cNvPicPr>
            <a:picLocks noChangeAspect="1"/>
          </p:cNvPicPr>
          <p:nvPr/>
        </p:nvPicPr>
        <p:blipFill>
          <a:blip r:embed="rId4"/>
          <a:stretch>
            <a:fillRect/>
          </a:stretch>
        </p:blipFill>
        <p:spPr>
          <a:xfrm>
            <a:off x="69802" y="1682647"/>
            <a:ext cx="8907348" cy="2706030"/>
          </a:xfrm>
          <a:prstGeom prst="rect">
            <a:avLst/>
          </a:prstGeom>
        </p:spPr>
      </p:pic>
      <p:sp>
        <p:nvSpPr>
          <p:cNvPr id="9" name="Rectangle 8">
            <a:extLst>
              <a:ext uri="{FF2B5EF4-FFF2-40B4-BE49-F238E27FC236}">
                <a16:creationId xmlns:a16="http://schemas.microsoft.com/office/drawing/2014/main" id="{C6ED2190-A04C-A19F-6686-60363FD19C9B}"/>
              </a:ext>
            </a:extLst>
          </p:cNvPr>
          <p:cNvSpPr/>
          <p:nvPr/>
        </p:nvSpPr>
        <p:spPr>
          <a:xfrm>
            <a:off x="64355" y="4698914"/>
            <a:ext cx="9074198" cy="1795043"/>
          </a:xfrm>
          <a:prstGeom prst="rect">
            <a:avLst/>
          </a:prstGeom>
        </p:spPr>
        <p:txBody>
          <a:bodyPr wrap="square">
            <a:spAutoFit/>
          </a:bodyPr>
          <a:lstStyle/>
          <a:p>
            <a:r>
              <a:rPr lang="en-US" sz="1733" b="1" dirty="0">
                <a:latin typeface="Tahoma" panose="020B0604030504040204" pitchFamily="34" charset="0"/>
                <a:ea typeface="Tahoma" panose="020B0604030504040204" pitchFamily="34" charset="0"/>
                <a:cs typeface="Tahoma" panose="020B0604030504040204" pitchFamily="34" charset="0"/>
              </a:rPr>
              <a:t>Artificial prediction markets </a:t>
            </a:r>
            <a:r>
              <a:rPr lang="en-US" sz="1733" dirty="0">
                <a:latin typeface="Tahoma" panose="020B0604030504040204" pitchFamily="34" charset="0"/>
                <a:ea typeface="Tahoma" panose="020B0604030504040204" pitchFamily="34" charset="0"/>
                <a:cs typeface="Tahoma" panose="020B0604030504040204" pitchFamily="34" charset="0"/>
              </a:rPr>
              <a:t>⏤ </a:t>
            </a:r>
            <a:r>
              <a:rPr lang="en-US" sz="1733" i="1" dirty="0">
                <a:latin typeface="Tahoma" panose="020B0604030504040204" pitchFamily="34" charset="0"/>
                <a:ea typeface="Tahoma" panose="020B0604030504040204" pitchFamily="34" charset="0"/>
                <a:cs typeface="Tahoma" panose="020B0604030504040204" pitchFamily="34" charset="0"/>
              </a:rPr>
              <a:t>populated by artificial agents (trader-bots)  </a:t>
            </a:r>
            <a:r>
              <a:rPr lang="en-US" sz="1733" dirty="0">
                <a:latin typeface="Tahoma" panose="020B0604030504040204" pitchFamily="34" charset="0"/>
                <a:ea typeface="Tahoma" panose="020B0604030504040204" pitchFamily="34" charset="0"/>
                <a:cs typeface="Tahoma" panose="020B0604030504040204" pitchFamily="34" charset="0"/>
              </a:rPr>
              <a:t>⏤ purchase assets representing “will replicate” and “will not replicate” outcomes of notional replications of claims appearing within research papers.  Agent reasoning is based on </a:t>
            </a:r>
            <a:r>
              <a:rPr lang="en-US" sz="1733" b="1" i="1" dirty="0">
                <a:latin typeface="Tahoma" panose="020B0604030504040204" pitchFamily="34" charset="0"/>
                <a:ea typeface="Tahoma" panose="020B0604030504040204" pitchFamily="34" charset="0"/>
                <a:cs typeface="Tahoma" panose="020B0604030504040204" pitchFamily="34" charset="0"/>
              </a:rPr>
              <a:t>human-interpretable signals</a:t>
            </a:r>
            <a:r>
              <a:rPr lang="en-US" sz="1733" dirty="0">
                <a:latin typeface="Tahoma" panose="020B0604030504040204" pitchFamily="34" charset="0"/>
                <a:ea typeface="Tahoma" panose="020B0604030504040204" pitchFamily="34" charset="0"/>
                <a:cs typeface="Tahoma" panose="020B0604030504040204" pitchFamily="34" charset="0"/>
              </a:rPr>
              <a:t>, including full text of scientific papers, metadata for specific papers, and metadata about the community and the field.  </a:t>
            </a:r>
          </a:p>
          <a:p>
            <a:endParaRPr lang="en-US" sz="667" dirty="0">
              <a:latin typeface="Tahoma" panose="020B0604030504040204" pitchFamily="34" charset="0"/>
              <a:ea typeface="Tahoma" panose="020B0604030504040204" pitchFamily="34" charset="0"/>
              <a:cs typeface="Tahoma" panose="020B0604030504040204" pitchFamily="34" charset="0"/>
            </a:endParaRPr>
          </a:p>
          <a:p>
            <a:r>
              <a:rPr lang="en-US" sz="1733" b="1" i="1" dirty="0">
                <a:latin typeface="Tahoma" panose="020B0604030504040204" pitchFamily="34" charset="0"/>
                <a:ea typeface="Tahoma" panose="020B0604030504040204" pitchFamily="34" charset="0"/>
                <a:cs typeface="Tahoma" panose="020B0604030504040204" pitchFamily="34" charset="0"/>
              </a:rPr>
              <a:t>Hybrid scenario</a:t>
            </a:r>
            <a:r>
              <a:rPr lang="en-US" sz="1733" i="1" dirty="0">
                <a:latin typeface="Tahoma" panose="020B0604030504040204" pitchFamily="34" charset="0"/>
                <a:ea typeface="Tahoma" panose="020B0604030504040204" pitchFamily="34" charset="0"/>
                <a:cs typeface="Tahoma" panose="020B0604030504040204" pitchFamily="34" charset="0"/>
              </a:rPr>
              <a:t>:</a:t>
            </a:r>
            <a:r>
              <a:rPr lang="en-US" sz="1733" dirty="0">
                <a:latin typeface="Tahoma" panose="020B0604030504040204" pitchFamily="34" charset="0"/>
                <a:ea typeface="Tahoma" panose="020B0604030504040204" pitchFamily="34" charset="0"/>
                <a:cs typeface="Tahoma" panose="020B0604030504040204" pitchFamily="34" charset="0"/>
              </a:rPr>
              <a:t> SMEs engage alongside bot traders</a:t>
            </a:r>
          </a:p>
        </p:txBody>
      </p:sp>
      <p:pic>
        <p:nvPicPr>
          <p:cNvPr id="11" name="Picture 10">
            <a:extLst>
              <a:ext uri="{FF2B5EF4-FFF2-40B4-BE49-F238E27FC236}">
                <a16:creationId xmlns:a16="http://schemas.microsoft.com/office/drawing/2014/main" id="{31EFD1C3-049C-F077-37C1-654BAAD0C512}"/>
              </a:ext>
            </a:extLst>
          </p:cNvPr>
          <p:cNvPicPr>
            <a:picLocks noChangeAspect="1"/>
          </p:cNvPicPr>
          <p:nvPr/>
        </p:nvPicPr>
        <p:blipFill rotWithShape="1">
          <a:blip r:embed="rId5"/>
          <a:srcRect l="1843" t="17250" r="91104" b="69820"/>
          <a:stretch/>
        </p:blipFill>
        <p:spPr>
          <a:xfrm>
            <a:off x="4928896" y="3012617"/>
            <a:ext cx="171574" cy="209321"/>
          </a:xfrm>
          <a:prstGeom prst="rect">
            <a:avLst/>
          </a:prstGeom>
        </p:spPr>
      </p:pic>
      <p:pic>
        <p:nvPicPr>
          <p:cNvPr id="12" name="Picture 11">
            <a:extLst>
              <a:ext uri="{FF2B5EF4-FFF2-40B4-BE49-F238E27FC236}">
                <a16:creationId xmlns:a16="http://schemas.microsoft.com/office/drawing/2014/main" id="{24BC363F-1C23-998C-9873-B1A127B1CCBB}"/>
              </a:ext>
            </a:extLst>
          </p:cNvPr>
          <p:cNvPicPr>
            <a:picLocks noChangeAspect="1"/>
          </p:cNvPicPr>
          <p:nvPr/>
        </p:nvPicPr>
        <p:blipFill rotWithShape="1">
          <a:blip r:embed="rId5"/>
          <a:srcRect l="9742" t="18100" r="83204" b="68970"/>
          <a:stretch/>
        </p:blipFill>
        <p:spPr>
          <a:xfrm>
            <a:off x="4583513" y="2040507"/>
            <a:ext cx="190370" cy="232253"/>
          </a:xfrm>
          <a:prstGeom prst="rect">
            <a:avLst/>
          </a:prstGeom>
        </p:spPr>
      </p:pic>
      <p:pic>
        <p:nvPicPr>
          <p:cNvPr id="13" name="Picture 12">
            <a:extLst>
              <a:ext uri="{FF2B5EF4-FFF2-40B4-BE49-F238E27FC236}">
                <a16:creationId xmlns:a16="http://schemas.microsoft.com/office/drawing/2014/main" id="{AA86C2E2-40A1-A783-9349-98898D43EA36}"/>
              </a:ext>
            </a:extLst>
          </p:cNvPr>
          <p:cNvPicPr>
            <a:picLocks noChangeAspect="1"/>
          </p:cNvPicPr>
          <p:nvPr/>
        </p:nvPicPr>
        <p:blipFill rotWithShape="1">
          <a:blip r:embed="rId5"/>
          <a:srcRect l="26529" t="15979" r="65148" b="71091"/>
          <a:stretch/>
        </p:blipFill>
        <p:spPr>
          <a:xfrm>
            <a:off x="4403123" y="3016884"/>
            <a:ext cx="198331" cy="205054"/>
          </a:xfrm>
          <a:prstGeom prst="rect">
            <a:avLst/>
          </a:prstGeom>
        </p:spPr>
      </p:pic>
      <p:pic>
        <p:nvPicPr>
          <p:cNvPr id="14" name="Picture 13">
            <a:extLst>
              <a:ext uri="{FF2B5EF4-FFF2-40B4-BE49-F238E27FC236}">
                <a16:creationId xmlns:a16="http://schemas.microsoft.com/office/drawing/2014/main" id="{0C391CB6-E9A6-C7DD-46AA-8D3A24018B01}"/>
              </a:ext>
            </a:extLst>
          </p:cNvPr>
          <p:cNvPicPr>
            <a:picLocks noChangeAspect="1"/>
          </p:cNvPicPr>
          <p:nvPr/>
        </p:nvPicPr>
        <p:blipFill rotWithShape="1">
          <a:blip r:embed="rId5"/>
          <a:srcRect l="44013" t="16191" r="48934" b="69183"/>
          <a:stretch/>
        </p:blipFill>
        <p:spPr>
          <a:xfrm>
            <a:off x="4871025" y="1952673"/>
            <a:ext cx="204602" cy="282351"/>
          </a:xfrm>
          <a:prstGeom prst="rect">
            <a:avLst/>
          </a:prstGeom>
        </p:spPr>
      </p:pic>
      <p:pic>
        <p:nvPicPr>
          <p:cNvPr id="15" name="Picture 14">
            <a:extLst>
              <a:ext uri="{FF2B5EF4-FFF2-40B4-BE49-F238E27FC236}">
                <a16:creationId xmlns:a16="http://schemas.microsoft.com/office/drawing/2014/main" id="{95A5CB27-76B8-C684-E4C1-2938D41860CD}"/>
              </a:ext>
            </a:extLst>
          </p:cNvPr>
          <p:cNvPicPr>
            <a:picLocks noChangeAspect="1"/>
          </p:cNvPicPr>
          <p:nvPr/>
        </p:nvPicPr>
        <p:blipFill rotWithShape="1">
          <a:blip r:embed="rId5"/>
          <a:srcRect l="68849" t="51696" r="24662" b="34527"/>
          <a:stretch/>
        </p:blipFill>
        <p:spPr>
          <a:xfrm>
            <a:off x="5138218" y="2701874"/>
            <a:ext cx="178120" cy="251692"/>
          </a:xfrm>
          <a:prstGeom prst="rect">
            <a:avLst/>
          </a:prstGeom>
        </p:spPr>
      </p:pic>
      <p:pic>
        <p:nvPicPr>
          <p:cNvPr id="16" name="Picture 15">
            <a:extLst>
              <a:ext uri="{FF2B5EF4-FFF2-40B4-BE49-F238E27FC236}">
                <a16:creationId xmlns:a16="http://schemas.microsoft.com/office/drawing/2014/main" id="{EB17B0D3-4023-D4DB-5293-F2A4567C8EA2}"/>
              </a:ext>
            </a:extLst>
          </p:cNvPr>
          <p:cNvPicPr>
            <a:picLocks noChangeAspect="1"/>
          </p:cNvPicPr>
          <p:nvPr/>
        </p:nvPicPr>
        <p:blipFill rotWithShape="1">
          <a:blip r:embed="rId5"/>
          <a:srcRect l="68276" t="17675" r="24671" b="69607"/>
          <a:stretch/>
        </p:blipFill>
        <p:spPr>
          <a:xfrm>
            <a:off x="4366624" y="2225259"/>
            <a:ext cx="168318" cy="201982"/>
          </a:xfrm>
          <a:prstGeom prst="rect">
            <a:avLst/>
          </a:prstGeom>
        </p:spPr>
      </p:pic>
      <p:pic>
        <p:nvPicPr>
          <p:cNvPr id="17" name="Picture 16">
            <a:extLst>
              <a:ext uri="{FF2B5EF4-FFF2-40B4-BE49-F238E27FC236}">
                <a16:creationId xmlns:a16="http://schemas.microsoft.com/office/drawing/2014/main" id="{1980E9FA-1D77-EE26-73AB-8C798DD828A2}"/>
              </a:ext>
            </a:extLst>
          </p:cNvPr>
          <p:cNvPicPr>
            <a:picLocks noChangeAspect="1"/>
          </p:cNvPicPr>
          <p:nvPr/>
        </p:nvPicPr>
        <p:blipFill rotWithShape="1">
          <a:blip r:embed="rId5"/>
          <a:srcRect l="60023" t="52544" r="32924" b="32407"/>
          <a:stretch/>
        </p:blipFill>
        <p:spPr>
          <a:xfrm>
            <a:off x="5100470" y="2145412"/>
            <a:ext cx="178120" cy="252930"/>
          </a:xfrm>
          <a:prstGeom prst="rect">
            <a:avLst/>
          </a:prstGeom>
        </p:spPr>
      </p:pic>
      <p:pic>
        <p:nvPicPr>
          <p:cNvPr id="18" name="Picture 17">
            <a:extLst>
              <a:ext uri="{FF2B5EF4-FFF2-40B4-BE49-F238E27FC236}">
                <a16:creationId xmlns:a16="http://schemas.microsoft.com/office/drawing/2014/main" id="{00E7BA74-1953-6761-4C80-25B387AC152B}"/>
              </a:ext>
            </a:extLst>
          </p:cNvPr>
          <p:cNvPicPr>
            <a:picLocks noChangeAspect="1"/>
          </p:cNvPicPr>
          <p:nvPr/>
        </p:nvPicPr>
        <p:blipFill rotWithShape="1">
          <a:blip r:embed="rId5"/>
          <a:srcRect l="60465" t="18547" r="33811" b="69583"/>
          <a:stretch/>
        </p:blipFill>
        <p:spPr>
          <a:xfrm>
            <a:off x="4315609" y="2741589"/>
            <a:ext cx="148590" cy="205054"/>
          </a:xfrm>
          <a:prstGeom prst="rect">
            <a:avLst/>
          </a:prstGeom>
        </p:spPr>
      </p:pic>
      <p:pic>
        <p:nvPicPr>
          <p:cNvPr id="19" name="Picture 18">
            <a:extLst>
              <a:ext uri="{FF2B5EF4-FFF2-40B4-BE49-F238E27FC236}">
                <a16:creationId xmlns:a16="http://schemas.microsoft.com/office/drawing/2014/main" id="{3D884DFA-C7C0-71BE-4568-9011E9F1D8BD}"/>
              </a:ext>
            </a:extLst>
          </p:cNvPr>
          <p:cNvPicPr>
            <a:picLocks noChangeAspect="1"/>
          </p:cNvPicPr>
          <p:nvPr/>
        </p:nvPicPr>
        <p:blipFill rotWithShape="1">
          <a:blip r:embed="rId5"/>
          <a:srcRect l="52204" t="50741" r="40884" b="35481"/>
          <a:stretch/>
        </p:blipFill>
        <p:spPr>
          <a:xfrm>
            <a:off x="4576987" y="2526681"/>
            <a:ext cx="178120" cy="236282"/>
          </a:xfrm>
          <a:prstGeom prst="rect">
            <a:avLst/>
          </a:prstGeom>
        </p:spPr>
      </p:pic>
      <p:pic>
        <p:nvPicPr>
          <p:cNvPr id="20" name="Picture 19">
            <a:extLst>
              <a:ext uri="{FF2B5EF4-FFF2-40B4-BE49-F238E27FC236}">
                <a16:creationId xmlns:a16="http://schemas.microsoft.com/office/drawing/2014/main" id="{4E8ED565-0A70-B2F8-5C17-11BC12035DA5}"/>
              </a:ext>
            </a:extLst>
          </p:cNvPr>
          <p:cNvPicPr>
            <a:picLocks noChangeAspect="1"/>
          </p:cNvPicPr>
          <p:nvPr/>
        </p:nvPicPr>
        <p:blipFill>
          <a:blip r:embed="rId6"/>
          <a:stretch>
            <a:fillRect/>
          </a:stretch>
        </p:blipFill>
        <p:spPr>
          <a:xfrm>
            <a:off x="7864567" y="3392091"/>
            <a:ext cx="889794" cy="326258"/>
          </a:xfrm>
          <a:prstGeom prst="rect">
            <a:avLst/>
          </a:prstGeom>
        </p:spPr>
      </p:pic>
      <p:pic>
        <p:nvPicPr>
          <p:cNvPr id="21" name="Picture 20">
            <a:extLst>
              <a:ext uri="{FF2B5EF4-FFF2-40B4-BE49-F238E27FC236}">
                <a16:creationId xmlns:a16="http://schemas.microsoft.com/office/drawing/2014/main" id="{261D62D2-EC44-2A86-1738-ED60CDD0A766}"/>
              </a:ext>
            </a:extLst>
          </p:cNvPr>
          <p:cNvPicPr>
            <a:picLocks noChangeAspect="1"/>
          </p:cNvPicPr>
          <p:nvPr/>
        </p:nvPicPr>
        <p:blipFill>
          <a:blip r:embed="rId7"/>
          <a:stretch>
            <a:fillRect/>
          </a:stretch>
        </p:blipFill>
        <p:spPr>
          <a:xfrm>
            <a:off x="8016750" y="3772820"/>
            <a:ext cx="476250" cy="476250"/>
          </a:xfrm>
          <a:prstGeom prst="rect">
            <a:avLst/>
          </a:prstGeom>
        </p:spPr>
      </p:pic>
    </p:spTree>
    <p:extLst>
      <p:ext uri="{BB962C8B-B14F-4D97-AF65-F5344CB8AC3E}">
        <p14:creationId xmlns:p14="http://schemas.microsoft.com/office/powerpoint/2010/main" val="259829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4A0A0-5EFC-9D64-ED03-794531342769}"/>
            </a:ext>
          </a:extLst>
        </p:cNvPr>
        <p:cNvGrpSpPr/>
        <p:nvPr/>
      </p:nvGrpSpPr>
      <p:grpSpPr>
        <a:xfrm>
          <a:off x="0" y="0"/>
          <a:ext cx="0" cy="0"/>
          <a:chOff x="0" y="0"/>
          <a:chExt cx="0" cy="0"/>
        </a:xfrm>
      </p:grpSpPr>
      <p:pic>
        <p:nvPicPr>
          <p:cNvPr id="2" name="Google Shape;114;p17">
            <a:extLst>
              <a:ext uri="{FF2B5EF4-FFF2-40B4-BE49-F238E27FC236}">
                <a16:creationId xmlns:a16="http://schemas.microsoft.com/office/drawing/2014/main" id="{FC6D36F6-26C3-2B99-410B-824D234DF35A}"/>
              </a:ext>
            </a:extLst>
          </p:cNvPr>
          <p:cNvPicPr preferRelativeResize="0"/>
          <p:nvPr/>
        </p:nvPicPr>
        <p:blipFill rotWithShape="1">
          <a:blip r:embed="rId2">
            <a:alphaModFix/>
          </a:blip>
          <a:srcRect r="22185"/>
          <a:stretch/>
        </p:blipFill>
        <p:spPr>
          <a:xfrm>
            <a:off x="0" y="0"/>
            <a:ext cx="9144000" cy="1315844"/>
          </a:xfrm>
          <a:prstGeom prst="rect">
            <a:avLst/>
          </a:prstGeom>
          <a:noFill/>
          <a:ln>
            <a:noFill/>
          </a:ln>
        </p:spPr>
      </p:pic>
      <p:sp>
        <p:nvSpPr>
          <p:cNvPr id="3" name="Google Shape;115;p17">
            <a:extLst>
              <a:ext uri="{FF2B5EF4-FFF2-40B4-BE49-F238E27FC236}">
                <a16:creationId xmlns:a16="http://schemas.microsoft.com/office/drawing/2014/main" id="{243C49B2-8606-F4A5-EFAC-252B9E5D4FCF}"/>
              </a:ext>
            </a:extLst>
          </p:cNvPr>
          <p:cNvSpPr txBox="1"/>
          <p:nvPr/>
        </p:nvSpPr>
        <p:spPr>
          <a:xfrm>
            <a:off x="81376" y="-1"/>
            <a:ext cx="9062624" cy="756653"/>
          </a:xfrm>
          <a:prstGeom prst="rect">
            <a:avLst/>
          </a:prstGeom>
          <a:noFill/>
          <a:ln>
            <a:noFill/>
          </a:ln>
        </p:spPr>
        <p:txBody>
          <a:bodyPr spcFirstLastPara="1" wrap="square" lIns="121900" tIns="121900" rIns="121900" bIns="121900" anchor="t" anchorCtr="0">
            <a:noAutofit/>
          </a:bodyPr>
          <a:lstStyle/>
          <a:p>
            <a:r>
              <a:rPr lang="en" sz="3730" dirty="0">
                <a:solidFill>
                  <a:srgbClr val="FFFFFF"/>
                </a:solidFill>
                <a:latin typeface="Calibri"/>
                <a:ea typeface="Calibri"/>
                <a:cs typeface="Calibri"/>
                <a:sym typeface="Calibri"/>
              </a:rPr>
              <a:t>Signals (features) extracted from full text </a:t>
            </a:r>
          </a:p>
          <a:p>
            <a:r>
              <a:rPr lang="en" sz="3730" dirty="0">
                <a:solidFill>
                  <a:srgbClr val="FFFFFF"/>
                </a:solidFill>
                <a:latin typeface="Calibri"/>
                <a:ea typeface="Calibri"/>
                <a:cs typeface="Calibri"/>
                <a:sym typeface="Calibri"/>
              </a:rPr>
              <a:t>and assembled from metadata</a:t>
            </a:r>
            <a:endParaRPr sz="3730" dirty="0">
              <a:solidFill>
                <a:srgbClr val="FFFFFF"/>
              </a:solidFill>
              <a:latin typeface="Calibri"/>
              <a:ea typeface="Calibri"/>
              <a:cs typeface="Calibri"/>
              <a:sym typeface="Calibri"/>
            </a:endParaRPr>
          </a:p>
        </p:txBody>
      </p:sp>
      <p:sp>
        <p:nvSpPr>
          <p:cNvPr id="9" name="Rounded Rectangle 8">
            <a:extLst>
              <a:ext uri="{FF2B5EF4-FFF2-40B4-BE49-F238E27FC236}">
                <a16:creationId xmlns:a16="http://schemas.microsoft.com/office/drawing/2014/main" id="{85815B09-5F91-AAD0-B937-9CB21058A387}"/>
              </a:ext>
            </a:extLst>
          </p:cNvPr>
          <p:cNvSpPr/>
          <p:nvPr/>
        </p:nvSpPr>
        <p:spPr>
          <a:xfrm>
            <a:off x="1101417" y="3319944"/>
            <a:ext cx="1296202" cy="373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Full</a:t>
            </a:r>
            <a:r>
              <a:rPr lang="zh-CN" altLang="en-US" sz="1200" dirty="0"/>
              <a:t> </a:t>
            </a:r>
            <a:r>
              <a:rPr lang="en-US" altLang="zh-CN" sz="1200" dirty="0"/>
              <a:t>text</a:t>
            </a:r>
            <a:r>
              <a:rPr lang="zh-CN" altLang="en-US" sz="1200" dirty="0"/>
              <a:t> </a:t>
            </a:r>
            <a:r>
              <a:rPr lang="en-US" altLang="zh-CN" sz="1200" dirty="0"/>
              <a:t>and</a:t>
            </a:r>
            <a:r>
              <a:rPr lang="zh-CN" altLang="en-US" sz="1200" dirty="0"/>
              <a:t> </a:t>
            </a:r>
            <a:r>
              <a:rPr lang="en-US" altLang="zh-CN" sz="1200" dirty="0"/>
              <a:t>abstract</a:t>
            </a:r>
            <a:endParaRPr lang="en-US" sz="1200" dirty="0"/>
          </a:p>
        </p:txBody>
      </p:sp>
      <p:cxnSp>
        <p:nvCxnSpPr>
          <p:cNvPr id="16" name="Straight Arrow Connector 15">
            <a:extLst>
              <a:ext uri="{FF2B5EF4-FFF2-40B4-BE49-F238E27FC236}">
                <a16:creationId xmlns:a16="http://schemas.microsoft.com/office/drawing/2014/main" id="{EFE9B06B-2538-C23F-95EA-CB0AC7E22E88}"/>
              </a:ext>
            </a:extLst>
          </p:cNvPr>
          <p:cNvCxnSpPr>
            <a:cxnSpLocks/>
            <a:stCxn id="29" idx="3"/>
          </p:cNvCxnSpPr>
          <p:nvPr/>
        </p:nvCxnSpPr>
        <p:spPr>
          <a:xfrm>
            <a:off x="721219" y="3527755"/>
            <a:ext cx="40078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6082776-C3C0-4A97-A15F-71196707BF97}"/>
              </a:ext>
            </a:extLst>
          </p:cNvPr>
          <p:cNvCxnSpPr>
            <a:cxnSpLocks/>
            <a:stCxn id="9" idx="3"/>
          </p:cNvCxnSpPr>
          <p:nvPr/>
        </p:nvCxnSpPr>
        <p:spPr>
          <a:xfrm flipV="1">
            <a:off x="2397619" y="2828617"/>
            <a:ext cx="1463272" cy="67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02EE2B3-3B7C-55F6-AA06-9F8E75305AC3}"/>
              </a:ext>
            </a:extLst>
          </p:cNvPr>
          <p:cNvSpPr/>
          <p:nvPr/>
        </p:nvSpPr>
        <p:spPr>
          <a:xfrm>
            <a:off x="5218165" y="5975753"/>
            <a:ext cx="1676400" cy="487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Metadata</a:t>
            </a:r>
            <a:r>
              <a:rPr lang="zh-CN" altLang="en-US" sz="1200" dirty="0"/>
              <a:t> </a:t>
            </a:r>
            <a:r>
              <a:rPr lang="en-US" altLang="zh-CN" sz="1200" dirty="0"/>
              <a:t>features</a:t>
            </a:r>
            <a:endParaRPr lang="en-US" sz="1200" dirty="0"/>
          </a:p>
        </p:txBody>
      </p:sp>
      <p:pic>
        <p:nvPicPr>
          <p:cNvPr id="29" name="Picture 2">
            <a:extLst>
              <a:ext uri="{FF2B5EF4-FFF2-40B4-BE49-F238E27FC236}">
                <a16:creationId xmlns:a16="http://schemas.microsoft.com/office/drawing/2014/main" id="{9964790D-DCD2-12CC-5934-F82D13A37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11" y="3238194"/>
            <a:ext cx="471608" cy="57912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655E57B9-A2F0-1FBD-2102-7DAD7FD55008}"/>
              </a:ext>
            </a:extLst>
          </p:cNvPr>
          <p:cNvSpPr/>
          <p:nvPr/>
        </p:nvSpPr>
        <p:spPr>
          <a:xfrm>
            <a:off x="7251090" y="1970277"/>
            <a:ext cx="1570733" cy="36576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#Theory/Model</a:t>
            </a:r>
          </a:p>
        </p:txBody>
      </p:sp>
      <p:sp>
        <p:nvSpPr>
          <p:cNvPr id="35" name="Rectangle 34">
            <a:extLst>
              <a:ext uri="{FF2B5EF4-FFF2-40B4-BE49-F238E27FC236}">
                <a16:creationId xmlns:a16="http://schemas.microsoft.com/office/drawing/2014/main" id="{F4FD8E7F-1F1E-2D3C-1CA2-BC5D18AA32D6}"/>
              </a:ext>
            </a:extLst>
          </p:cNvPr>
          <p:cNvSpPr/>
          <p:nvPr/>
        </p:nvSpPr>
        <p:spPr>
          <a:xfrm>
            <a:off x="5553888" y="1531214"/>
            <a:ext cx="1570732" cy="36576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1200" dirty="0"/>
              <a:t>Citation</a:t>
            </a:r>
            <a:r>
              <a:rPr lang="zh-CN" altLang="en-US" sz="1200" dirty="0"/>
              <a:t> </a:t>
            </a:r>
            <a:r>
              <a:rPr lang="en-US" altLang="zh-CN" sz="1200" dirty="0"/>
              <a:t>Intents</a:t>
            </a:r>
            <a:endParaRPr lang="en-US" sz="1200" dirty="0"/>
          </a:p>
        </p:txBody>
      </p:sp>
      <p:sp>
        <p:nvSpPr>
          <p:cNvPr id="36" name="Rectangle 35">
            <a:extLst>
              <a:ext uri="{FF2B5EF4-FFF2-40B4-BE49-F238E27FC236}">
                <a16:creationId xmlns:a16="http://schemas.microsoft.com/office/drawing/2014/main" id="{667890B7-84AF-D078-DE11-94C512629C12}"/>
              </a:ext>
            </a:extLst>
          </p:cNvPr>
          <p:cNvSpPr/>
          <p:nvPr/>
        </p:nvSpPr>
        <p:spPr>
          <a:xfrm>
            <a:off x="5553888" y="1970277"/>
            <a:ext cx="1570732" cy="36576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1200" dirty="0"/>
              <a:t>Claim</a:t>
            </a:r>
            <a:r>
              <a:rPr lang="zh-CN" altLang="en-US" sz="1200" dirty="0"/>
              <a:t> </a:t>
            </a:r>
            <a:r>
              <a:rPr lang="en-US" altLang="zh-CN" sz="1200" dirty="0"/>
              <a:t>embedding</a:t>
            </a:r>
            <a:endParaRPr lang="en-US" sz="1200" dirty="0"/>
          </a:p>
        </p:txBody>
      </p:sp>
      <p:sp>
        <p:nvSpPr>
          <p:cNvPr id="37" name="Rectangle 36">
            <a:extLst>
              <a:ext uri="{FF2B5EF4-FFF2-40B4-BE49-F238E27FC236}">
                <a16:creationId xmlns:a16="http://schemas.microsoft.com/office/drawing/2014/main" id="{F0975CDF-BFCF-43FE-5BC6-539DD0803307}"/>
              </a:ext>
            </a:extLst>
          </p:cNvPr>
          <p:cNvSpPr/>
          <p:nvPr/>
        </p:nvSpPr>
        <p:spPr>
          <a:xfrm>
            <a:off x="7251091" y="1514595"/>
            <a:ext cx="1570732" cy="36576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1200" dirty="0"/>
              <a:t>p-value features</a:t>
            </a:r>
            <a:endParaRPr lang="en-US" sz="1200" dirty="0"/>
          </a:p>
        </p:txBody>
      </p:sp>
      <p:sp>
        <p:nvSpPr>
          <p:cNvPr id="42" name="Rectangle 41">
            <a:extLst>
              <a:ext uri="{FF2B5EF4-FFF2-40B4-BE49-F238E27FC236}">
                <a16:creationId xmlns:a16="http://schemas.microsoft.com/office/drawing/2014/main" id="{29E87E60-690D-0D8F-4D45-3AAC1C7730D1}"/>
              </a:ext>
            </a:extLst>
          </p:cNvPr>
          <p:cNvSpPr/>
          <p:nvPr/>
        </p:nvSpPr>
        <p:spPr>
          <a:xfrm>
            <a:off x="552013" y="5976002"/>
            <a:ext cx="1570733" cy="48768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Claim level features</a:t>
            </a:r>
          </a:p>
        </p:txBody>
      </p:sp>
      <p:sp>
        <p:nvSpPr>
          <p:cNvPr id="43" name="Rectangle 42">
            <a:extLst>
              <a:ext uri="{FF2B5EF4-FFF2-40B4-BE49-F238E27FC236}">
                <a16:creationId xmlns:a16="http://schemas.microsoft.com/office/drawing/2014/main" id="{0BC174F2-5C87-155F-E141-AD7774D2F95D}"/>
              </a:ext>
            </a:extLst>
          </p:cNvPr>
          <p:cNvSpPr/>
          <p:nvPr/>
        </p:nvSpPr>
        <p:spPr>
          <a:xfrm>
            <a:off x="6855417" y="2636533"/>
            <a:ext cx="1424032" cy="365760"/>
          </a:xfrm>
          <a:prstGeom prst="rect">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solidFill>
                  <a:schemeClr val="bg1"/>
                </a:solidFill>
              </a:rPr>
              <a:t>#</a:t>
            </a:r>
            <a:r>
              <a:rPr lang="en-US" sz="1200" dirty="0" err="1">
                <a:solidFill>
                  <a:schemeClr val="bg1"/>
                </a:solidFill>
              </a:rPr>
              <a:t>StatCheck</a:t>
            </a:r>
            <a:r>
              <a:rPr lang="en-US" sz="1200" dirty="0">
                <a:solidFill>
                  <a:schemeClr val="bg1"/>
                </a:solidFill>
              </a:rPr>
              <a:t> Err</a:t>
            </a:r>
          </a:p>
        </p:txBody>
      </p:sp>
      <p:sp>
        <p:nvSpPr>
          <p:cNvPr id="45" name="Rectangle 44">
            <a:extLst>
              <a:ext uri="{FF2B5EF4-FFF2-40B4-BE49-F238E27FC236}">
                <a16:creationId xmlns:a16="http://schemas.microsoft.com/office/drawing/2014/main" id="{796596B3-6446-5FFC-F7C1-9DB56B26B6ED}"/>
              </a:ext>
            </a:extLst>
          </p:cNvPr>
          <p:cNvSpPr/>
          <p:nvPr/>
        </p:nvSpPr>
        <p:spPr>
          <a:xfrm>
            <a:off x="3814711" y="4619240"/>
            <a:ext cx="1403454"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Venue</a:t>
            </a:r>
            <a:r>
              <a:rPr lang="zh-CN" altLang="en-US" sz="1200" dirty="0"/>
              <a:t> </a:t>
            </a:r>
            <a:r>
              <a:rPr lang="en-US" altLang="zh-CN" sz="1200" dirty="0"/>
              <a:t>features</a:t>
            </a:r>
            <a:endParaRPr lang="en-US" sz="1200" dirty="0"/>
          </a:p>
        </p:txBody>
      </p:sp>
      <p:cxnSp>
        <p:nvCxnSpPr>
          <p:cNvPr id="46" name="Straight Arrow Connector 45">
            <a:extLst>
              <a:ext uri="{FF2B5EF4-FFF2-40B4-BE49-F238E27FC236}">
                <a16:creationId xmlns:a16="http://schemas.microsoft.com/office/drawing/2014/main" id="{7F630C94-76C2-BC24-2C2D-8740D4EC0528}"/>
              </a:ext>
            </a:extLst>
          </p:cNvPr>
          <p:cNvCxnSpPr>
            <a:cxnSpLocks/>
            <a:stCxn id="74" idx="3"/>
            <a:endCxn id="45" idx="1"/>
          </p:cNvCxnSpPr>
          <p:nvPr/>
        </p:nvCxnSpPr>
        <p:spPr>
          <a:xfrm>
            <a:off x="2393080" y="4097769"/>
            <a:ext cx="1421631" cy="704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B6DD71DF-696B-594C-B537-81908DFCD203}"/>
              </a:ext>
            </a:extLst>
          </p:cNvPr>
          <p:cNvSpPr/>
          <p:nvPr/>
        </p:nvSpPr>
        <p:spPr>
          <a:xfrm>
            <a:off x="3856684" y="1949479"/>
            <a:ext cx="1570733" cy="36576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a:t>
            </a:r>
            <a:r>
              <a:rPr lang="en-US" sz="1200" dirty="0" err="1"/>
              <a:t>StatCheck</a:t>
            </a:r>
            <a:r>
              <a:rPr lang="en-US" sz="1200" dirty="0"/>
              <a:t> Errors</a:t>
            </a:r>
          </a:p>
        </p:txBody>
      </p:sp>
      <p:cxnSp>
        <p:nvCxnSpPr>
          <p:cNvPr id="48" name="Straight Arrow Connector 47">
            <a:extLst>
              <a:ext uri="{FF2B5EF4-FFF2-40B4-BE49-F238E27FC236}">
                <a16:creationId xmlns:a16="http://schemas.microsoft.com/office/drawing/2014/main" id="{FD76245F-0D10-C1B8-88CC-1F65E74FAED8}"/>
              </a:ext>
            </a:extLst>
          </p:cNvPr>
          <p:cNvCxnSpPr>
            <a:cxnSpLocks/>
            <a:stCxn id="73" idx="3"/>
            <a:endCxn id="47" idx="1"/>
          </p:cNvCxnSpPr>
          <p:nvPr/>
        </p:nvCxnSpPr>
        <p:spPr>
          <a:xfrm flipV="1">
            <a:off x="2397618" y="2132359"/>
            <a:ext cx="1459066" cy="7536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015EE78E-6989-A7D5-852A-B3E8E3B90106}"/>
              </a:ext>
            </a:extLst>
          </p:cNvPr>
          <p:cNvSpPr/>
          <p:nvPr/>
        </p:nvSpPr>
        <p:spPr>
          <a:xfrm>
            <a:off x="3856684" y="1531214"/>
            <a:ext cx="1570733" cy="36576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1200" dirty="0"/>
              <a:t>Negation</a:t>
            </a:r>
            <a:endParaRPr lang="en-US" sz="1200" dirty="0"/>
          </a:p>
        </p:txBody>
      </p:sp>
      <p:cxnSp>
        <p:nvCxnSpPr>
          <p:cNvPr id="52" name="Straight Arrow Connector 51">
            <a:extLst>
              <a:ext uri="{FF2B5EF4-FFF2-40B4-BE49-F238E27FC236}">
                <a16:creationId xmlns:a16="http://schemas.microsoft.com/office/drawing/2014/main" id="{CE273F34-72C8-F7BE-8B96-AF12796A1CEA}"/>
              </a:ext>
            </a:extLst>
          </p:cNvPr>
          <p:cNvCxnSpPr>
            <a:cxnSpLocks/>
            <a:stCxn id="73" idx="3"/>
            <a:endCxn id="50" idx="1"/>
          </p:cNvCxnSpPr>
          <p:nvPr/>
        </p:nvCxnSpPr>
        <p:spPr>
          <a:xfrm flipV="1">
            <a:off x="2397618" y="1714094"/>
            <a:ext cx="1459066" cy="11719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70B8A55C-6C6C-D418-5142-B3DD236327DC}"/>
              </a:ext>
            </a:extLst>
          </p:cNvPr>
          <p:cNvSpPr/>
          <p:nvPr/>
        </p:nvSpPr>
        <p:spPr>
          <a:xfrm>
            <a:off x="3838146" y="3101423"/>
            <a:ext cx="1424032" cy="365760"/>
          </a:xfrm>
          <a:prstGeom prst="rect">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1200" dirty="0">
                <a:solidFill>
                  <a:schemeClr val="bg1"/>
                </a:solidFill>
              </a:rPr>
              <a:t>Novelty</a:t>
            </a:r>
            <a:endParaRPr lang="en-US" sz="1200" dirty="0">
              <a:solidFill>
                <a:schemeClr val="bg1"/>
              </a:solidFill>
            </a:endParaRPr>
          </a:p>
        </p:txBody>
      </p:sp>
      <p:cxnSp>
        <p:nvCxnSpPr>
          <p:cNvPr id="63" name="Straight Arrow Connector 62">
            <a:extLst>
              <a:ext uri="{FF2B5EF4-FFF2-40B4-BE49-F238E27FC236}">
                <a16:creationId xmlns:a16="http://schemas.microsoft.com/office/drawing/2014/main" id="{D47F6F4C-9C2D-48BD-75EF-704D870A962F}"/>
              </a:ext>
            </a:extLst>
          </p:cNvPr>
          <p:cNvCxnSpPr>
            <a:cxnSpLocks/>
            <a:stCxn id="9" idx="3"/>
            <a:endCxn id="62" idx="1"/>
          </p:cNvCxnSpPr>
          <p:nvPr/>
        </p:nvCxnSpPr>
        <p:spPr>
          <a:xfrm flipV="1">
            <a:off x="2397619" y="3284303"/>
            <a:ext cx="1440527" cy="222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3" name="Rounded Rectangle 72">
            <a:extLst>
              <a:ext uri="{FF2B5EF4-FFF2-40B4-BE49-F238E27FC236}">
                <a16:creationId xmlns:a16="http://schemas.microsoft.com/office/drawing/2014/main" id="{2AE03219-EC1C-FDB3-DF67-1DFFDAB4AC7D}"/>
              </a:ext>
            </a:extLst>
          </p:cNvPr>
          <p:cNvSpPr/>
          <p:nvPr/>
        </p:nvSpPr>
        <p:spPr>
          <a:xfrm>
            <a:off x="1104979" y="2699363"/>
            <a:ext cx="1292639" cy="373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Claims</a:t>
            </a:r>
            <a:endParaRPr lang="en-US" sz="1200" dirty="0"/>
          </a:p>
        </p:txBody>
      </p:sp>
      <p:sp>
        <p:nvSpPr>
          <p:cNvPr id="74" name="Rounded Rectangle 73">
            <a:extLst>
              <a:ext uri="{FF2B5EF4-FFF2-40B4-BE49-F238E27FC236}">
                <a16:creationId xmlns:a16="http://schemas.microsoft.com/office/drawing/2014/main" id="{6814F11B-877A-0482-13FA-9433DD68BE65}"/>
              </a:ext>
            </a:extLst>
          </p:cNvPr>
          <p:cNvSpPr/>
          <p:nvPr/>
        </p:nvSpPr>
        <p:spPr>
          <a:xfrm>
            <a:off x="1096878" y="3911079"/>
            <a:ext cx="1296202" cy="373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Metadata</a:t>
            </a:r>
            <a:endParaRPr lang="en-US" sz="1200" dirty="0"/>
          </a:p>
        </p:txBody>
      </p:sp>
      <p:cxnSp>
        <p:nvCxnSpPr>
          <p:cNvPr id="75" name="Straight Arrow Connector 74">
            <a:extLst>
              <a:ext uri="{FF2B5EF4-FFF2-40B4-BE49-F238E27FC236}">
                <a16:creationId xmlns:a16="http://schemas.microsoft.com/office/drawing/2014/main" id="{21FFA03C-743A-0150-090F-CFBD39909955}"/>
              </a:ext>
            </a:extLst>
          </p:cNvPr>
          <p:cNvCxnSpPr>
            <a:cxnSpLocks/>
            <a:stCxn id="29" idx="3"/>
            <a:endCxn id="73" idx="1"/>
          </p:cNvCxnSpPr>
          <p:nvPr/>
        </p:nvCxnSpPr>
        <p:spPr>
          <a:xfrm flipV="1">
            <a:off x="721219" y="2886053"/>
            <a:ext cx="383760" cy="6417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18B39E43-0645-E36C-A31F-1C84490A80C7}"/>
              </a:ext>
            </a:extLst>
          </p:cNvPr>
          <p:cNvCxnSpPr>
            <a:cxnSpLocks/>
            <a:stCxn id="29" idx="3"/>
            <a:endCxn id="74" idx="1"/>
          </p:cNvCxnSpPr>
          <p:nvPr/>
        </p:nvCxnSpPr>
        <p:spPr>
          <a:xfrm>
            <a:off x="721219" y="3527755"/>
            <a:ext cx="375659" cy="5700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1" name="Rectangle 110">
            <a:extLst>
              <a:ext uri="{FF2B5EF4-FFF2-40B4-BE49-F238E27FC236}">
                <a16:creationId xmlns:a16="http://schemas.microsoft.com/office/drawing/2014/main" id="{1A03DCAD-C20B-D1AD-F82B-CE6DCCFFA06C}"/>
              </a:ext>
            </a:extLst>
          </p:cNvPr>
          <p:cNvSpPr/>
          <p:nvPr/>
        </p:nvSpPr>
        <p:spPr>
          <a:xfrm>
            <a:off x="5314711" y="4619240"/>
            <a:ext cx="1403454"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Author</a:t>
            </a:r>
            <a:r>
              <a:rPr lang="zh-CN" altLang="en-US" sz="1200" dirty="0"/>
              <a:t> </a:t>
            </a:r>
            <a:r>
              <a:rPr lang="en-US" altLang="zh-CN" sz="1200" dirty="0"/>
              <a:t>features</a:t>
            </a:r>
            <a:endParaRPr lang="en-US" sz="1200" dirty="0"/>
          </a:p>
        </p:txBody>
      </p:sp>
      <p:sp>
        <p:nvSpPr>
          <p:cNvPr id="114" name="Rectangle 113">
            <a:extLst>
              <a:ext uri="{FF2B5EF4-FFF2-40B4-BE49-F238E27FC236}">
                <a16:creationId xmlns:a16="http://schemas.microsoft.com/office/drawing/2014/main" id="{CB755DE5-73BE-D004-9C00-DFA3531F09F6}"/>
              </a:ext>
            </a:extLst>
          </p:cNvPr>
          <p:cNvSpPr/>
          <p:nvPr/>
        </p:nvSpPr>
        <p:spPr>
          <a:xfrm>
            <a:off x="5314711" y="5098568"/>
            <a:ext cx="1403454"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Subject</a:t>
            </a:r>
            <a:r>
              <a:rPr lang="zh-CN" altLang="en-US" sz="1200" dirty="0"/>
              <a:t> </a:t>
            </a:r>
            <a:r>
              <a:rPr lang="en-US" altLang="zh-CN" sz="1200" dirty="0"/>
              <a:t>features</a:t>
            </a:r>
            <a:endParaRPr lang="en-US" sz="1200" dirty="0"/>
          </a:p>
        </p:txBody>
      </p:sp>
      <p:sp>
        <p:nvSpPr>
          <p:cNvPr id="115" name="Rectangle 114">
            <a:extLst>
              <a:ext uri="{FF2B5EF4-FFF2-40B4-BE49-F238E27FC236}">
                <a16:creationId xmlns:a16="http://schemas.microsoft.com/office/drawing/2014/main" id="{84976286-AD3B-EBCE-54C6-37283BB965FC}"/>
              </a:ext>
            </a:extLst>
          </p:cNvPr>
          <p:cNvSpPr/>
          <p:nvPr/>
        </p:nvSpPr>
        <p:spPr>
          <a:xfrm>
            <a:off x="3814711" y="5098568"/>
            <a:ext cx="1403454"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Open-access</a:t>
            </a:r>
            <a:endParaRPr lang="en-US" sz="1200" dirty="0"/>
          </a:p>
        </p:txBody>
      </p:sp>
      <p:sp>
        <p:nvSpPr>
          <p:cNvPr id="118" name="Rectangle 117">
            <a:extLst>
              <a:ext uri="{FF2B5EF4-FFF2-40B4-BE49-F238E27FC236}">
                <a16:creationId xmlns:a16="http://schemas.microsoft.com/office/drawing/2014/main" id="{84E0967D-7C2B-1ACC-F30B-ACA229FEEFB4}"/>
              </a:ext>
            </a:extLst>
          </p:cNvPr>
          <p:cNvSpPr/>
          <p:nvPr/>
        </p:nvSpPr>
        <p:spPr>
          <a:xfrm>
            <a:off x="3838146" y="3588137"/>
            <a:ext cx="1424032" cy="365760"/>
          </a:xfrm>
          <a:prstGeom prst="rect">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1200" dirty="0">
                <a:solidFill>
                  <a:schemeClr val="bg1"/>
                </a:solidFill>
              </a:rPr>
              <a:t>Readability</a:t>
            </a:r>
            <a:endParaRPr lang="en-US" sz="1200" dirty="0">
              <a:solidFill>
                <a:schemeClr val="bg1"/>
              </a:solidFill>
            </a:endParaRPr>
          </a:p>
        </p:txBody>
      </p:sp>
      <p:sp>
        <p:nvSpPr>
          <p:cNvPr id="120" name="Rectangle 119">
            <a:extLst>
              <a:ext uri="{FF2B5EF4-FFF2-40B4-BE49-F238E27FC236}">
                <a16:creationId xmlns:a16="http://schemas.microsoft.com/office/drawing/2014/main" id="{BFF6F54B-2BE9-65B6-6DED-DC67F0C274C5}"/>
              </a:ext>
            </a:extLst>
          </p:cNvPr>
          <p:cNvSpPr/>
          <p:nvPr/>
        </p:nvSpPr>
        <p:spPr>
          <a:xfrm>
            <a:off x="5344199" y="3588137"/>
            <a:ext cx="1424032" cy="365760"/>
          </a:xfrm>
          <a:prstGeom prst="rect">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1200" dirty="0">
                <a:solidFill>
                  <a:schemeClr val="bg1"/>
                </a:solidFill>
              </a:rPr>
              <a:t>Sentiment</a:t>
            </a:r>
            <a:endParaRPr lang="en-US" sz="1200" dirty="0">
              <a:solidFill>
                <a:schemeClr val="bg1"/>
              </a:solidFill>
            </a:endParaRPr>
          </a:p>
        </p:txBody>
      </p:sp>
      <p:sp>
        <p:nvSpPr>
          <p:cNvPr id="130" name="Rectangle 129">
            <a:extLst>
              <a:ext uri="{FF2B5EF4-FFF2-40B4-BE49-F238E27FC236}">
                <a16:creationId xmlns:a16="http://schemas.microsoft.com/office/drawing/2014/main" id="{5702249A-C6CE-1DB9-AF8D-2F8C12C34E58}"/>
              </a:ext>
            </a:extLst>
          </p:cNvPr>
          <p:cNvSpPr/>
          <p:nvPr/>
        </p:nvSpPr>
        <p:spPr>
          <a:xfrm>
            <a:off x="6855417" y="3588137"/>
            <a:ext cx="1424032" cy="365760"/>
          </a:xfrm>
          <a:prstGeom prst="rect">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1200" dirty="0">
                <a:solidFill>
                  <a:schemeClr val="bg1"/>
                </a:solidFill>
              </a:rPr>
              <a:t>p-value</a:t>
            </a:r>
            <a:r>
              <a:rPr lang="zh-CN" altLang="en-US" sz="1200" dirty="0">
                <a:solidFill>
                  <a:schemeClr val="bg1"/>
                </a:solidFill>
              </a:rPr>
              <a:t> </a:t>
            </a:r>
            <a:r>
              <a:rPr lang="en-US" altLang="zh-CN" sz="1200" dirty="0">
                <a:solidFill>
                  <a:schemeClr val="bg1"/>
                </a:solidFill>
              </a:rPr>
              <a:t>features</a:t>
            </a:r>
            <a:endParaRPr lang="en-US" sz="1200" dirty="0">
              <a:solidFill>
                <a:schemeClr val="bg1"/>
              </a:solidFill>
            </a:endParaRPr>
          </a:p>
        </p:txBody>
      </p:sp>
      <p:sp>
        <p:nvSpPr>
          <p:cNvPr id="132" name="Rectangle 131">
            <a:extLst>
              <a:ext uri="{FF2B5EF4-FFF2-40B4-BE49-F238E27FC236}">
                <a16:creationId xmlns:a16="http://schemas.microsoft.com/office/drawing/2014/main" id="{7C275E90-9D62-0CAC-0EFF-00231533C0B2}"/>
              </a:ext>
            </a:extLst>
          </p:cNvPr>
          <p:cNvSpPr/>
          <p:nvPr/>
        </p:nvSpPr>
        <p:spPr>
          <a:xfrm>
            <a:off x="3838146" y="4065679"/>
            <a:ext cx="1424032" cy="365760"/>
          </a:xfrm>
          <a:prstGeom prst="rect">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1200" dirty="0">
                <a:solidFill>
                  <a:schemeClr val="bg1"/>
                </a:solidFill>
              </a:rPr>
              <a:t>Funded</a:t>
            </a:r>
            <a:endParaRPr lang="en-US" sz="1200" dirty="0">
              <a:solidFill>
                <a:schemeClr val="bg1"/>
              </a:solidFill>
            </a:endParaRPr>
          </a:p>
        </p:txBody>
      </p:sp>
      <p:sp>
        <p:nvSpPr>
          <p:cNvPr id="133" name="Rectangle 132">
            <a:extLst>
              <a:ext uri="{FF2B5EF4-FFF2-40B4-BE49-F238E27FC236}">
                <a16:creationId xmlns:a16="http://schemas.microsoft.com/office/drawing/2014/main" id="{686AC4BC-702E-CDDF-1515-19FE91F707AD}"/>
              </a:ext>
            </a:extLst>
          </p:cNvPr>
          <p:cNvSpPr/>
          <p:nvPr/>
        </p:nvSpPr>
        <p:spPr>
          <a:xfrm>
            <a:off x="5344199" y="4065679"/>
            <a:ext cx="1424032" cy="365760"/>
          </a:xfrm>
          <a:prstGeom prst="rect">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1200" dirty="0">
                <a:solidFill>
                  <a:schemeClr val="bg1"/>
                </a:solidFill>
              </a:rPr>
              <a:t>Age</a:t>
            </a:r>
            <a:endParaRPr lang="en-US" sz="1200" dirty="0">
              <a:solidFill>
                <a:schemeClr val="bg1"/>
              </a:solidFill>
            </a:endParaRPr>
          </a:p>
        </p:txBody>
      </p:sp>
      <p:sp>
        <p:nvSpPr>
          <p:cNvPr id="134" name="Rectangle 133">
            <a:extLst>
              <a:ext uri="{FF2B5EF4-FFF2-40B4-BE49-F238E27FC236}">
                <a16:creationId xmlns:a16="http://schemas.microsoft.com/office/drawing/2014/main" id="{5170B255-AF39-1064-BB09-2A8D0790971C}"/>
              </a:ext>
            </a:extLst>
          </p:cNvPr>
          <p:cNvSpPr/>
          <p:nvPr/>
        </p:nvSpPr>
        <p:spPr>
          <a:xfrm>
            <a:off x="5344199" y="3101423"/>
            <a:ext cx="1424032" cy="365760"/>
          </a:xfrm>
          <a:prstGeom prst="rect">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1200" dirty="0">
                <a:solidFill>
                  <a:schemeClr val="bg1"/>
                </a:solidFill>
              </a:rPr>
              <a:t>Citation</a:t>
            </a:r>
            <a:r>
              <a:rPr lang="zh-CN" altLang="en-US" sz="1200" dirty="0">
                <a:solidFill>
                  <a:schemeClr val="bg1"/>
                </a:solidFill>
              </a:rPr>
              <a:t> </a:t>
            </a:r>
            <a:r>
              <a:rPr lang="en-US" altLang="zh-CN" sz="1200" dirty="0">
                <a:solidFill>
                  <a:schemeClr val="bg1"/>
                </a:solidFill>
              </a:rPr>
              <a:t>features</a:t>
            </a:r>
            <a:endParaRPr lang="en-US" sz="1200" dirty="0">
              <a:solidFill>
                <a:schemeClr val="bg1"/>
              </a:solidFill>
            </a:endParaRPr>
          </a:p>
        </p:txBody>
      </p:sp>
      <p:sp>
        <p:nvSpPr>
          <p:cNvPr id="135" name="Rectangle 134">
            <a:extLst>
              <a:ext uri="{FF2B5EF4-FFF2-40B4-BE49-F238E27FC236}">
                <a16:creationId xmlns:a16="http://schemas.microsoft.com/office/drawing/2014/main" id="{BDB6417E-A75F-8827-5BB4-9D8EC82992C7}"/>
              </a:ext>
            </a:extLst>
          </p:cNvPr>
          <p:cNvSpPr/>
          <p:nvPr/>
        </p:nvSpPr>
        <p:spPr>
          <a:xfrm>
            <a:off x="5344199" y="2636533"/>
            <a:ext cx="1424032" cy="365760"/>
          </a:xfrm>
          <a:prstGeom prst="rect">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1200" dirty="0">
                <a:solidFill>
                  <a:schemeClr val="bg1"/>
                </a:solidFill>
              </a:rPr>
              <a:t>Open</a:t>
            </a:r>
            <a:r>
              <a:rPr lang="zh-CN" altLang="en-US" sz="1200" dirty="0">
                <a:solidFill>
                  <a:schemeClr val="bg1"/>
                </a:solidFill>
              </a:rPr>
              <a:t> </a:t>
            </a:r>
            <a:r>
              <a:rPr lang="en-US" altLang="zh-CN" sz="1200" dirty="0">
                <a:solidFill>
                  <a:schemeClr val="bg1"/>
                </a:solidFill>
              </a:rPr>
              <a:t>access</a:t>
            </a:r>
            <a:r>
              <a:rPr lang="zh-CN" altLang="en-US" sz="1200" dirty="0">
                <a:solidFill>
                  <a:schemeClr val="bg1"/>
                </a:solidFill>
              </a:rPr>
              <a:t> </a:t>
            </a:r>
            <a:r>
              <a:rPr lang="en-US" altLang="zh-CN" sz="1200" dirty="0">
                <a:solidFill>
                  <a:schemeClr val="bg1"/>
                </a:solidFill>
              </a:rPr>
              <a:t>Dataset/Software</a:t>
            </a:r>
            <a:endParaRPr lang="en-US" sz="1200" dirty="0">
              <a:solidFill>
                <a:schemeClr val="bg1"/>
              </a:solidFill>
            </a:endParaRPr>
          </a:p>
        </p:txBody>
      </p:sp>
      <p:sp>
        <p:nvSpPr>
          <p:cNvPr id="136" name="Rectangle 135">
            <a:extLst>
              <a:ext uri="{FF2B5EF4-FFF2-40B4-BE49-F238E27FC236}">
                <a16:creationId xmlns:a16="http://schemas.microsoft.com/office/drawing/2014/main" id="{1AD42095-FE17-6EFA-4D0D-C003BD2926BC}"/>
              </a:ext>
            </a:extLst>
          </p:cNvPr>
          <p:cNvSpPr/>
          <p:nvPr/>
        </p:nvSpPr>
        <p:spPr>
          <a:xfrm>
            <a:off x="3838146" y="2636533"/>
            <a:ext cx="1424032" cy="365760"/>
          </a:xfrm>
          <a:prstGeom prst="rect">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1200" dirty="0">
                <a:solidFill>
                  <a:schemeClr val="bg1"/>
                </a:solidFill>
              </a:rPr>
              <a:t>#Theory/Model</a:t>
            </a:r>
            <a:endParaRPr lang="en-US" sz="1200" dirty="0">
              <a:solidFill>
                <a:schemeClr val="bg1"/>
              </a:solidFill>
            </a:endParaRPr>
          </a:p>
        </p:txBody>
      </p:sp>
      <p:sp>
        <p:nvSpPr>
          <p:cNvPr id="137" name="Rectangle 136">
            <a:extLst>
              <a:ext uri="{FF2B5EF4-FFF2-40B4-BE49-F238E27FC236}">
                <a16:creationId xmlns:a16="http://schemas.microsoft.com/office/drawing/2014/main" id="{8F5EBE82-11CB-23E3-97B3-134A48AEA8DC}"/>
              </a:ext>
            </a:extLst>
          </p:cNvPr>
          <p:cNvSpPr/>
          <p:nvPr/>
        </p:nvSpPr>
        <p:spPr>
          <a:xfrm>
            <a:off x="6855417" y="3101423"/>
            <a:ext cx="1424032" cy="365760"/>
          </a:xfrm>
          <a:prstGeom prst="rect">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1200" dirty="0">
                <a:solidFill>
                  <a:schemeClr val="bg1"/>
                </a:solidFill>
              </a:rPr>
              <a:t>Reference</a:t>
            </a:r>
            <a:r>
              <a:rPr lang="zh-CN" altLang="en-US" sz="1200" dirty="0">
                <a:solidFill>
                  <a:schemeClr val="bg1"/>
                </a:solidFill>
              </a:rPr>
              <a:t> </a:t>
            </a:r>
            <a:r>
              <a:rPr lang="en-US" altLang="zh-CN" sz="1200" dirty="0">
                <a:solidFill>
                  <a:schemeClr val="bg1"/>
                </a:solidFill>
              </a:rPr>
              <a:t>features</a:t>
            </a:r>
            <a:endParaRPr lang="en-US" sz="1200" dirty="0">
              <a:solidFill>
                <a:schemeClr val="bg1"/>
              </a:solidFill>
            </a:endParaRPr>
          </a:p>
        </p:txBody>
      </p:sp>
      <p:cxnSp>
        <p:nvCxnSpPr>
          <p:cNvPr id="138" name="Straight Arrow Connector 137">
            <a:extLst>
              <a:ext uri="{FF2B5EF4-FFF2-40B4-BE49-F238E27FC236}">
                <a16:creationId xmlns:a16="http://schemas.microsoft.com/office/drawing/2014/main" id="{3E834038-054C-02D4-F3C9-77721AB99A5C}"/>
              </a:ext>
            </a:extLst>
          </p:cNvPr>
          <p:cNvCxnSpPr>
            <a:cxnSpLocks/>
            <a:stCxn id="9" idx="3"/>
            <a:endCxn id="118" idx="1"/>
          </p:cNvCxnSpPr>
          <p:nvPr/>
        </p:nvCxnSpPr>
        <p:spPr>
          <a:xfrm>
            <a:off x="2397619" y="3506634"/>
            <a:ext cx="1440527" cy="2643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D052D01F-E4DF-E7D1-FEA0-42A4570B79C1}"/>
              </a:ext>
            </a:extLst>
          </p:cNvPr>
          <p:cNvCxnSpPr>
            <a:cxnSpLocks/>
            <a:stCxn id="9" idx="3"/>
            <a:endCxn id="132" idx="1"/>
          </p:cNvCxnSpPr>
          <p:nvPr/>
        </p:nvCxnSpPr>
        <p:spPr>
          <a:xfrm>
            <a:off x="2397619" y="3506634"/>
            <a:ext cx="1440527" cy="741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45D818DA-3D5E-8ED9-CBA4-E9D0FF33628E}"/>
              </a:ext>
            </a:extLst>
          </p:cNvPr>
          <p:cNvCxnSpPr>
            <a:cxnSpLocks/>
            <a:stCxn id="74" idx="3"/>
            <a:endCxn id="115" idx="1"/>
          </p:cNvCxnSpPr>
          <p:nvPr/>
        </p:nvCxnSpPr>
        <p:spPr>
          <a:xfrm>
            <a:off x="2393080" y="4097769"/>
            <a:ext cx="1421631" cy="1183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4A3569B7-F1E9-991C-EC26-3A33A83BFE25}"/>
              </a:ext>
            </a:extLst>
          </p:cNvPr>
          <p:cNvSpPr txBox="1"/>
          <p:nvPr/>
        </p:nvSpPr>
        <p:spPr>
          <a:xfrm>
            <a:off x="197927" y="6065952"/>
            <a:ext cx="433132" cy="307777"/>
          </a:xfrm>
          <a:prstGeom prst="rect">
            <a:avLst/>
          </a:prstGeom>
          <a:noFill/>
        </p:spPr>
        <p:txBody>
          <a:bodyPr wrap="none" rtlCol="0">
            <a:spAutoFit/>
          </a:bodyPr>
          <a:lstStyle/>
          <a:p>
            <a:r>
              <a:rPr lang="en-US" altLang="zh-CN" dirty="0"/>
              <a:t>12</a:t>
            </a:r>
            <a:r>
              <a:rPr lang="zh-CN" altLang="en-US" dirty="0"/>
              <a:t> </a:t>
            </a:r>
            <a:endParaRPr lang="en-US" dirty="0"/>
          </a:p>
        </p:txBody>
      </p:sp>
      <p:sp>
        <p:nvSpPr>
          <p:cNvPr id="148" name="Rectangle 147">
            <a:extLst>
              <a:ext uri="{FF2B5EF4-FFF2-40B4-BE49-F238E27FC236}">
                <a16:creationId xmlns:a16="http://schemas.microsoft.com/office/drawing/2014/main" id="{56D72E9A-B53C-9340-59F0-28619B5A34E2}"/>
              </a:ext>
            </a:extLst>
          </p:cNvPr>
          <p:cNvSpPr/>
          <p:nvPr/>
        </p:nvSpPr>
        <p:spPr>
          <a:xfrm>
            <a:off x="6814711" y="4618466"/>
            <a:ext cx="1403454"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University</a:t>
            </a:r>
            <a:r>
              <a:rPr lang="zh-CN" altLang="en-US" sz="1200" dirty="0"/>
              <a:t> </a:t>
            </a:r>
            <a:r>
              <a:rPr lang="en-US" altLang="zh-CN" sz="1200" dirty="0"/>
              <a:t>rank</a:t>
            </a:r>
            <a:endParaRPr lang="en-US" sz="1200" dirty="0"/>
          </a:p>
        </p:txBody>
      </p:sp>
      <p:sp>
        <p:nvSpPr>
          <p:cNvPr id="150" name="TextBox 149">
            <a:extLst>
              <a:ext uri="{FF2B5EF4-FFF2-40B4-BE49-F238E27FC236}">
                <a16:creationId xmlns:a16="http://schemas.microsoft.com/office/drawing/2014/main" id="{EAEF55AD-9FDC-0CFF-A392-EDAD1DB54B3C}"/>
              </a:ext>
            </a:extLst>
          </p:cNvPr>
          <p:cNvSpPr txBox="1"/>
          <p:nvPr/>
        </p:nvSpPr>
        <p:spPr>
          <a:xfrm>
            <a:off x="4831325" y="6065703"/>
            <a:ext cx="383438" cy="307777"/>
          </a:xfrm>
          <a:prstGeom prst="rect">
            <a:avLst/>
          </a:prstGeom>
          <a:noFill/>
        </p:spPr>
        <p:txBody>
          <a:bodyPr wrap="none" rtlCol="0">
            <a:spAutoFit/>
          </a:bodyPr>
          <a:lstStyle/>
          <a:p>
            <a:r>
              <a:rPr lang="en-US" altLang="zh-CN" dirty="0"/>
              <a:t>15</a:t>
            </a:r>
            <a:endParaRPr lang="en-US" dirty="0"/>
          </a:p>
        </p:txBody>
      </p:sp>
      <p:sp>
        <p:nvSpPr>
          <p:cNvPr id="151" name="Rectangle 150">
            <a:extLst>
              <a:ext uri="{FF2B5EF4-FFF2-40B4-BE49-F238E27FC236}">
                <a16:creationId xmlns:a16="http://schemas.microsoft.com/office/drawing/2014/main" id="{0E838F76-6683-6AF2-307B-2E4F64DDCDD8}"/>
              </a:ext>
            </a:extLst>
          </p:cNvPr>
          <p:cNvSpPr/>
          <p:nvPr/>
        </p:nvSpPr>
        <p:spPr>
          <a:xfrm>
            <a:off x="2821153" y="5975753"/>
            <a:ext cx="1676400" cy="487680"/>
          </a:xfrm>
          <a:prstGeom prst="rect">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1200" dirty="0">
                <a:solidFill>
                  <a:schemeClr val="bg1"/>
                </a:solidFill>
              </a:rPr>
              <a:t>Citation</a:t>
            </a:r>
            <a:r>
              <a:rPr lang="zh-CN" altLang="en-US" sz="1200" dirty="0">
                <a:solidFill>
                  <a:schemeClr val="bg1"/>
                </a:solidFill>
              </a:rPr>
              <a:t> </a:t>
            </a:r>
            <a:r>
              <a:rPr lang="en-US" altLang="zh-CN" sz="1200" dirty="0">
                <a:solidFill>
                  <a:schemeClr val="bg1"/>
                </a:solidFill>
              </a:rPr>
              <a:t>features</a:t>
            </a:r>
            <a:endParaRPr lang="en-US" sz="1200" dirty="0">
              <a:solidFill>
                <a:schemeClr val="bg1"/>
              </a:solidFill>
            </a:endParaRPr>
          </a:p>
        </p:txBody>
      </p:sp>
      <p:sp>
        <p:nvSpPr>
          <p:cNvPr id="152" name="TextBox 151">
            <a:extLst>
              <a:ext uri="{FF2B5EF4-FFF2-40B4-BE49-F238E27FC236}">
                <a16:creationId xmlns:a16="http://schemas.microsoft.com/office/drawing/2014/main" id="{DD00EB8B-D369-C506-9A76-BC7A5A95906B}"/>
              </a:ext>
            </a:extLst>
          </p:cNvPr>
          <p:cNvSpPr txBox="1"/>
          <p:nvPr/>
        </p:nvSpPr>
        <p:spPr>
          <a:xfrm>
            <a:off x="2476832" y="6062727"/>
            <a:ext cx="383438" cy="307777"/>
          </a:xfrm>
          <a:prstGeom prst="rect">
            <a:avLst/>
          </a:prstGeom>
          <a:noFill/>
        </p:spPr>
        <p:txBody>
          <a:bodyPr wrap="none" rtlCol="0">
            <a:spAutoFit/>
          </a:bodyPr>
          <a:lstStyle/>
          <a:p>
            <a:r>
              <a:rPr lang="en-US" altLang="zh-CN" dirty="0"/>
              <a:t>33</a:t>
            </a:r>
            <a:endParaRPr lang="en-US" dirty="0"/>
          </a:p>
        </p:txBody>
      </p:sp>
      <p:sp>
        <p:nvSpPr>
          <p:cNvPr id="153" name="TextBox 152">
            <a:extLst>
              <a:ext uri="{FF2B5EF4-FFF2-40B4-BE49-F238E27FC236}">
                <a16:creationId xmlns:a16="http://schemas.microsoft.com/office/drawing/2014/main" id="{2C5F7B0C-C7A3-CA8E-024E-C271AD93A7BF}"/>
              </a:ext>
            </a:extLst>
          </p:cNvPr>
          <p:cNvSpPr txBox="1"/>
          <p:nvPr/>
        </p:nvSpPr>
        <p:spPr>
          <a:xfrm>
            <a:off x="7269673" y="5944973"/>
            <a:ext cx="16764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dirty="0"/>
              <a:t>Total:</a:t>
            </a:r>
            <a:r>
              <a:rPr lang="zh-CN" altLang="en-US" dirty="0"/>
              <a:t> </a:t>
            </a:r>
            <a:endParaRPr lang="en-US" altLang="zh-CN" dirty="0"/>
          </a:p>
          <a:p>
            <a:r>
              <a:rPr lang="en-US" altLang="zh-CN" dirty="0"/>
              <a:t>~60</a:t>
            </a:r>
            <a:r>
              <a:rPr lang="zh-CN" altLang="en-US" dirty="0"/>
              <a:t> </a:t>
            </a:r>
            <a:r>
              <a:rPr lang="en-US" altLang="zh-CN" dirty="0"/>
              <a:t>features</a:t>
            </a:r>
            <a:r>
              <a:rPr lang="zh-CN" altLang="en-US" dirty="0"/>
              <a:t> </a:t>
            </a:r>
            <a:endParaRPr lang="en-US" dirty="0"/>
          </a:p>
        </p:txBody>
      </p:sp>
    </p:spTree>
    <p:extLst>
      <p:ext uri="{BB962C8B-B14F-4D97-AF65-F5344CB8AC3E}">
        <p14:creationId xmlns:p14="http://schemas.microsoft.com/office/powerpoint/2010/main" val="1916622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9545A-4A92-020C-EB51-30628B24F55A}"/>
            </a:ext>
          </a:extLst>
        </p:cNvPr>
        <p:cNvGrpSpPr/>
        <p:nvPr/>
      </p:nvGrpSpPr>
      <p:grpSpPr>
        <a:xfrm>
          <a:off x="0" y="0"/>
          <a:ext cx="0" cy="0"/>
          <a:chOff x="0" y="0"/>
          <a:chExt cx="0" cy="0"/>
        </a:xfrm>
      </p:grpSpPr>
      <p:pic>
        <p:nvPicPr>
          <p:cNvPr id="2" name="Google Shape;114;p17">
            <a:extLst>
              <a:ext uri="{FF2B5EF4-FFF2-40B4-BE49-F238E27FC236}">
                <a16:creationId xmlns:a16="http://schemas.microsoft.com/office/drawing/2014/main" id="{9F1B7074-0A23-3C8D-3911-73B1E8AC6252}"/>
              </a:ext>
            </a:extLst>
          </p:cNvPr>
          <p:cNvPicPr preferRelativeResize="0"/>
          <p:nvPr/>
        </p:nvPicPr>
        <p:blipFill rotWithShape="1">
          <a:blip r:embed="rId2">
            <a:alphaModFix/>
          </a:blip>
          <a:srcRect r="22185"/>
          <a:stretch/>
        </p:blipFill>
        <p:spPr>
          <a:xfrm>
            <a:off x="0" y="0"/>
            <a:ext cx="9144000" cy="763601"/>
          </a:xfrm>
          <a:prstGeom prst="rect">
            <a:avLst/>
          </a:prstGeom>
          <a:noFill/>
          <a:ln>
            <a:noFill/>
          </a:ln>
        </p:spPr>
      </p:pic>
      <p:sp>
        <p:nvSpPr>
          <p:cNvPr id="3" name="Google Shape;115;p17">
            <a:extLst>
              <a:ext uri="{FF2B5EF4-FFF2-40B4-BE49-F238E27FC236}">
                <a16:creationId xmlns:a16="http://schemas.microsoft.com/office/drawing/2014/main" id="{5C1A0B21-C25C-41AD-8DDC-0FACC8F1DD1E}"/>
              </a:ext>
            </a:extLst>
          </p:cNvPr>
          <p:cNvSpPr txBox="1"/>
          <p:nvPr/>
        </p:nvSpPr>
        <p:spPr>
          <a:xfrm>
            <a:off x="81376" y="-1"/>
            <a:ext cx="8249823" cy="756653"/>
          </a:xfrm>
          <a:prstGeom prst="rect">
            <a:avLst/>
          </a:prstGeom>
          <a:noFill/>
          <a:ln>
            <a:noFill/>
          </a:ln>
        </p:spPr>
        <p:txBody>
          <a:bodyPr spcFirstLastPara="1" wrap="square" lIns="121900" tIns="121900" rIns="121900" bIns="121900" anchor="t" anchorCtr="0">
            <a:noAutofit/>
          </a:bodyPr>
          <a:lstStyle/>
          <a:p>
            <a:r>
              <a:rPr lang="en" sz="3733" dirty="0">
                <a:solidFill>
                  <a:srgbClr val="FFFFFF"/>
                </a:solidFill>
                <a:latin typeface="Calibri"/>
                <a:ea typeface="Calibri"/>
                <a:cs typeface="Calibri"/>
                <a:sym typeface="Calibri"/>
              </a:rPr>
              <a:t>Artificial prediction markets</a:t>
            </a:r>
            <a:endParaRPr sz="3733" dirty="0">
              <a:solidFill>
                <a:srgbClr val="FFFFFF"/>
              </a:solidFill>
              <a:latin typeface="Calibri"/>
              <a:ea typeface="Calibri"/>
              <a:cs typeface="Calibri"/>
              <a:sym typeface="Calibri"/>
            </a:endParaRPr>
          </a:p>
        </p:txBody>
      </p:sp>
      <p:sp>
        <p:nvSpPr>
          <p:cNvPr id="4" name="Content Placeholder 4">
            <a:extLst>
              <a:ext uri="{FF2B5EF4-FFF2-40B4-BE49-F238E27FC236}">
                <a16:creationId xmlns:a16="http://schemas.microsoft.com/office/drawing/2014/main" id="{9C77649F-EC0B-2372-D715-54A0C1D90EAD}"/>
              </a:ext>
            </a:extLst>
          </p:cNvPr>
          <p:cNvSpPr txBox="1">
            <a:spLocks/>
          </p:cNvSpPr>
          <p:nvPr/>
        </p:nvSpPr>
        <p:spPr>
          <a:xfrm>
            <a:off x="81376" y="1300487"/>
            <a:ext cx="3788097" cy="442298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Synthetic agents interact in a simple binary option market using a logarithmic market scoring rule.</a:t>
            </a:r>
          </a:p>
          <a:p>
            <a:endParaRPr lang="en-US" sz="16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Agents in the market bid in geometric regions of feature space, shown as circles (for simplicity).</a:t>
            </a:r>
          </a:p>
          <a:p>
            <a:pPr marL="285750" indent="-285750">
              <a:buFont typeface="Arial" panose="020B0604020202020204" pitchFamily="34" charset="0"/>
              <a:buChar char="•"/>
            </a:pPr>
            <a:endParaRPr lang="en-US" sz="16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The agents are sensitive to asset price, which causes their bid behavior to evolve in time.</a:t>
            </a:r>
          </a:p>
          <a:p>
            <a:pPr marL="285750" indent="-285750">
              <a:buFont typeface="Arial" panose="020B0604020202020204" pitchFamily="34" charset="0"/>
              <a:buChar char="•"/>
            </a:pPr>
            <a:endParaRPr lang="en-US" sz="16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Convergence in the market is equivalent to a geometric equilibrium. </a:t>
            </a:r>
          </a:p>
        </p:txBody>
      </p:sp>
      <p:pic>
        <p:nvPicPr>
          <p:cNvPr id="5" name="Content Placeholder 9" descr="A close up of a map&#10;&#10;Description automatically generated">
            <a:extLst>
              <a:ext uri="{FF2B5EF4-FFF2-40B4-BE49-F238E27FC236}">
                <a16:creationId xmlns:a16="http://schemas.microsoft.com/office/drawing/2014/main" id="{E370BD8B-FEFA-8FE8-23EF-A87C59F7B8EA}"/>
              </a:ext>
            </a:extLst>
          </p:cNvPr>
          <p:cNvPicPr>
            <a:picLocks noChangeAspect="1"/>
          </p:cNvPicPr>
          <p:nvPr/>
        </p:nvPicPr>
        <p:blipFill>
          <a:blip r:embed="rId3"/>
          <a:stretch>
            <a:fillRect/>
          </a:stretch>
        </p:blipFill>
        <p:spPr>
          <a:xfrm>
            <a:off x="4268571" y="838993"/>
            <a:ext cx="4670675" cy="4839987"/>
          </a:xfrm>
          <a:prstGeom prst="rect">
            <a:avLst/>
          </a:prstGeom>
        </p:spPr>
      </p:pic>
      <p:sp>
        <p:nvSpPr>
          <p:cNvPr id="6" name="TextBox 5">
            <a:extLst>
              <a:ext uri="{FF2B5EF4-FFF2-40B4-BE49-F238E27FC236}">
                <a16:creationId xmlns:a16="http://schemas.microsoft.com/office/drawing/2014/main" id="{7AFA3E90-34CB-D23F-248D-821DE36B8516}"/>
              </a:ext>
            </a:extLst>
          </p:cNvPr>
          <p:cNvSpPr txBox="1"/>
          <p:nvPr/>
        </p:nvSpPr>
        <p:spPr>
          <a:xfrm>
            <a:off x="5274529" y="5678980"/>
            <a:ext cx="3664717" cy="530915"/>
          </a:xfrm>
          <a:prstGeom prst="rect">
            <a:avLst/>
          </a:prstGeom>
          <a:noFill/>
        </p:spPr>
        <p:txBody>
          <a:bodyPr wrap="square" rtlCol="0">
            <a:spAutoFit/>
          </a:bodyPr>
          <a:lstStyle/>
          <a:p>
            <a:r>
              <a:rPr lang="en-US" sz="1050" b="1" i="1" dirty="0">
                <a:latin typeface="Tahoma" panose="020B0604030504040204" pitchFamily="34" charset="0"/>
                <a:ea typeface="Tahoma" panose="020B0604030504040204" pitchFamily="34" charset="0"/>
                <a:cs typeface="Tahoma" panose="020B0604030504040204" pitchFamily="34" charset="0"/>
              </a:rPr>
              <a:t>(above) A toy market with input data from RPP </a:t>
            </a:r>
          </a:p>
          <a:p>
            <a:r>
              <a:rPr lang="en-US" sz="900" i="1" dirty="0">
                <a:latin typeface="Tahoma" panose="020B0604030504040204" pitchFamily="34" charset="0"/>
                <a:ea typeface="Tahoma" panose="020B0604030504040204" pitchFamily="34" charset="0"/>
                <a:cs typeface="Tahoma" panose="020B0604030504040204" pitchFamily="34" charset="0"/>
              </a:rPr>
              <a:t>Note 1: High dim feature space is projected down for visualization.</a:t>
            </a:r>
          </a:p>
          <a:p>
            <a:r>
              <a:rPr lang="en-US" sz="900" i="1" dirty="0">
                <a:latin typeface="Tahoma" panose="020B0604030504040204" pitchFamily="34" charset="0"/>
                <a:ea typeface="Tahoma" panose="020B0604030504040204" pitchFamily="34" charset="0"/>
                <a:cs typeface="Tahoma" panose="020B0604030504040204" pitchFamily="34" charset="0"/>
              </a:rPr>
              <a:t>Note 2: We multiply the price by 100 and convert to dollars.)</a:t>
            </a:r>
          </a:p>
        </p:txBody>
      </p:sp>
      <p:sp>
        <p:nvSpPr>
          <p:cNvPr id="8" name="Rectangle 7">
            <a:extLst>
              <a:ext uri="{FF2B5EF4-FFF2-40B4-BE49-F238E27FC236}">
                <a16:creationId xmlns:a16="http://schemas.microsoft.com/office/drawing/2014/main" id="{21E65303-754A-19D4-213E-76EB43210334}"/>
              </a:ext>
            </a:extLst>
          </p:cNvPr>
          <p:cNvSpPr/>
          <p:nvPr/>
        </p:nvSpPr>
        <p:spPr>
          <a:xfrm>
            <a:off x="81376" y="6382480"/>
            <a:ext cx="8983363" cy="461665"/>
          </a:xfrm>
          <a:prstGeom prst="rect">
            <a:avLst/>
          </a:prstGeom>
        </p:spPr>
        <p:txBody>
          <a:bodyPr wrap="square">
            <a:spAutoFit/>
          </a:bodyPr>
          <a:lstStyle/>
          <a:p>
            <a:r>
              <a:rPr lang="en-US" sz="1200" i="1" dirty="0" err="1">
                <a:latin typeface="Tahoma" panose="020B0604030504040204" pitchFamily="34" charset="0"/>
                <a:ea typeface="Tahoma" panose="020B0604030504040204" pitchFamily="34" charset="0"/>
                <a:cs typeface="Tahoma" panose="020B0604030504040204" pitchFamily="34" charset="0"/>
              </a:rPr>
              <a:t>Nakshatri</a:t>
            </a:r>
            <a:r>
              <a:rPr lang="en-US" sz="1200" i="1" dirty="0">
                <a:latin typeface="Tahoma" panose="020B0604030504040204" pitchFamily="34" charset="0"/>
                <a:ea typeface="Tahoma" panose="020B0604030504040204" pitchFamily="34" charset="0"/>
                <a:cs typeface="Tahoma" panose="020B0604030504040204" pitchFamily="34" charset="0"/>
              </a:rPr>
              <a:t> et al. (2021) Design and analysis of a synthetic prediction market using convex sets. Results in Control and Optimization. </a:t>
            </a:r>
            <a:r>
              <a:rPr lang="en-US" sz="1200" i="1" dirty="0">
                <a:latin typeface="Tahoma" panose="020B0604030504040204" pitchFamily="34" charset="0"/>
                <a:ea typeface="Tahoma" panose="020B0604030504040204" pitchFamily="34" charset="0"/>
                <a:cs typeface="Tahoma" panose="020B0604030504040204" pitchFamily="34" charset="0"/>
                <a:hlinkClick r:id="rId4"/>
              </a:rPr>
              <a:t>https://www.sciencedirect.com/science/article/pii/S2666720721000308#</a:t>
            </a:r>
            <a:endParaRPr lang="en-US" sz="1200" i="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58099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3E3EB-DF2F-913B-293B-B69FC5F378F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310B452-FE82-6398-89CB-8E78955B6079}"/>
              </a:ext>
            </a:extLst>
          </p:cNvPr>
          <p:cNvPicPr>
            <a:picLocks noChangeAspect="1"/>
          </p:cNvPicPr>
          <p:nvPr/>
        </p:nvPicPr>
        <p:blipFill rotWithShape="1">
          <a:blip r:embed="rId2"/>
          <a:srcRect r="78059"/>
          <a:stretch/>
        </p:blipFill>
        <p:spPr>
          <a:xfrm>
            <a:off x="68093" y="1171810"/>
            <a:ext cx="2006330" cy="2839541"/>
          </a:xfrm>
          <a:prstGeom prst="rect">
            <a:avLst/>
          </a:prstGeom>
        </p:spPr>
      </p:pic>
      <p:pic>
        <p:nvPicPr>
          <p:cNvPr id="3" name="Picture 2">
            <a:extLst>
              <a:ext uri="{FF2B5EF4-FFF2-40B4-BE49-F238E27FC236}">
                <a16:creationId xmlns:a16="http://schemas.microsoft.com/office/drawing/2014/main" id="{C2F5486A-32A5-97C6-8DFA-A2CEDE43F953}"/>
              </a:ext>
            </a:extLst>
          </p:cNvPr>
          <p:cNvPicPr>
            <a:picLocks noChangeAspect="1"/>
          </p:cNvPicPr>
          <p:nvPr/>
        </p:nvPicPr>
        <p:blipFill rotWithShape="1">
          <a:blip r:embed="rId2"/>
          <a:srcRect l="22819"/>
          <a:stretch/>
        </p:blipFill>
        <p:spPr>
          <a:xfrm>
            <a:off x="136690" y="2229832"/>
            <a:ext cx="8651900" cy="3481079"/>
          </a:xfrm>
          <a:prstGeom prst="rect">
            <a:avLst/>
          </a:prstGeom>
        </p:spPr>
      </p:pic>
      <p:sp>
        <p:nvSpPr>
          <p:cNvPr id="8" name="TextBox 7">
            <a:extLst>
              <a:ext uri="{FF2B5EF4-FFF2-40B4-BE49-F238E27FC236}">
                <a16:creationId xmlns:a16="http://schemas.microsoft.com/office/drawing/2014/main" id="{F6297644-0074-41A5-9535-C625BF27AAA8}"/>
              </a:ext>
            </a:extLst>
          </p:cNvPr>
          <p:cNvSpPr txBox="1"/>
          <p:nvPr/>
        </p:nvSpPr>
        <p:spPr>
          <a:xfrm>
            <a:off x="3155445" y="162192"/>
            <a:ext cx="2195281" cy="438582"/>
          </a:xfrm>
          <a:prstGeom prst="rect">
            <a:avLst/>
          </a:prstGeom>
          <a:noFill/>
          <a:ln>
            <a:noFill/>
          </a:ln>
        </p:spPr>
        <p:txBody>
          <a:bodyPr wrap="none" rtlCol="0">
            <a:spAutoFit/>
          </a:bodyPr>
          <a:lstStyle/>
          <a:p>
            <a:r>
              <a:rPr lang="en-US" altLang="zh-CN" sz="2250" b="1" dirty="0">
                <a:solidFill>
                  <a:schemeClr val="accent1">
                    <a:lumMod val="50000"/>
                  </a:schemeClr>
                </a:solidFill>
                <a:latin typeface="+mj-lt"/>
              </a:rPr>
              <a:t>Prototype system</a:t>
            </a:r>
            <a:endParaRPr lang="en-US" sz="2250" b="1" dirty="0">
              <a:solidFill>
                <a:schemeClr val="accent1">
                  <a:lumMod val="50000"/>
                </a:schemeClr>
              </a:solidFill>
              <a:latin typeface="+mj-lt"/>
            </a:endParaRPr>
          </a:p>
        </p:txBody>
      </p:sp>
      <p:sp>
        <p:nvSpPr>
          <p:cNvPr id="9" name="Google Shape;445;p45">
            <a:extLst>
              <a:ext uri="{FF2B5EF4-FFF2-40B4-BE49-F238E27FC236}">
                <a16:creationId xmlns:a16="http://schemas.microsoft.com/office/drawing/2014/main" id="{C8B71A91-2848-BBE7-1F74-80F059BFFCAF}"/>
              </a:ext>
            </a:extLst>
          </p:cNvPr>
          <p:cNvSpPr txBox="1">
            <a:spLocks/>
          </p:cNvSpPr>
          <p:nvPr/>
        </p:nvSpPr>
        <p:spPr>
          <a:xfrm>
            <a:off x="2074423" y="693336"/>
            <a:ext cx="6714167" cy="1428208"/>
          </a:xfrm>
          <a:prstGeom prst="rect">
            <a:avLst/>
          </a:prstGeom>
        </p:spPr>
        <p:txBody>
          <a:bodyPr spcFirstLastPara="1" wrap="square" lIns="68569" tIns="34275" rIns="68569"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0038" indent="-214313">
              <a:spcBef>
                <a:spcPts val="270"/>
              </a:spcBef>
              <a:buSzPts val="1800"/>
              <a:buFont typeface="Wingdings" pitchFamily="2" charset="2"/>
              <a:buChar char="q"/>
            </a:pPr>
            <a:r>
              <a:rPr lang="en-US" sz="1275" b="1" dirty="0"/>
              <a:t>Claim submission</a:t>
            </a:r>
            <a:r>
              <a:rPr lang="en-US" sz="1275" dirty="0"/>
              <a:t>: User submits a paper (PDF) for evaluation.</a:t>
            </a:r>
          </a:p>
          <a:p>
            <a:pPr marL="300038" indent="-214313">
              <a:spcBef>
                <a:spcPts val="0"/>
              </a:spcBef>
              <a:buSzPts val="1800"/>
              <a:buFont typeface="Wingdings" pitchFamily="2" charset="2"/>
              <a:buChar char="q"/>
            </a:pPr>
            <a:r>
              <a:rPr lang="en-US" sz="1275" b="1" dirty="0"/>
              <a:t>Feature Extraction</a:t>
            </a:r>
            <a:r>
              <a:rPr lang="en-US" sz="1275" dirty="0"/>
              <a:t>: Extraction tools stage, followed by pass through feature extractor modules generate paper feature vector.</a:t>
            </a:r>
          </a:p>
          <a:p>
            <a:pPr marL="300038" indent="-214313">
              <a:spcBef>
                <a:spcPts val="0"/>
              </a:spcBef>
              <a:buSzPts val="1800"/>
              <a:buFont typeface="Wingdings" pitchFamily="2" charset="2"/>
              <a:buChar char="q"/>
            </a:pPr>
            <a:r>
              <a:rPr lang="en-US" sz="1275" b="1" dirty="0"/>
              <a:t>Evaluation through multiple prediction markets</a:t>
            </a:r>
            <a:r>
              <a:rPr lang="en-US" sz="1275" dirty="0"/>
              <a:t>: The feature vector is passed through multiple markets and results from each are collected.</a:t>
            </a:r>
          </a:p>
          <a:p>
            <a:pPr marL="300038" indent="-214313">
              <a:spcBef>
                <a:spcPts val="0"/>
              </a:spcBef>
              <a:buSzPts val="1800"/>
              <a:buFont typeface="Wingdings" pitchFamily="2" charset="2"/>
              <a:buChar char="q"/>
            </a:pPr>
            <a:r>
              <a:rPr lang="en-US" sz="1275" b="1" dirty="0"/>
              <a:t>SCORE and interpretability</a:t>
            </a:r>
            <a:r>
              <a:rPr lang="en-US" sz="1275" dirty="0"/>
              <a:t>: Results from the prediction markets are collated and a response containing the SCORE, interpretability and confidence is returned.</a:t>
            </a:r>
          </a:p>
        </p:txBody>
      </p:sp>
      <p:sp>
        <p:nvSpPr>
          <p:cNvPr id="10" name="Rectangle 9">
            <a:extLst>
              <a:ext uri="{FF2B5EF4-FFF2-40B4-BE49-F238E27FC236}">
                <a16:creationId xmlns:a16="http://schemas.microsoft.com/office/drawing/2014/main" id="{74516009-DE38-11C8-07F4-975F837F29C7}"/>
              </a:ext>
            </a:extLst>
          </p:cNvPr>
          <p:cNvSpPr/>
          <p:nvPr/>
        </p:nvSpPr>
        <p:spPr>
          <a:xfrm>
            <a:off x="6053907" y="4168193"/>
            <a:ext cx="2953403" cy="2250616"/>
          </a:xfrm>
          <a:prstGeom prst="rect">
            <a:avLst/>
          </a:prstGeom>
          <a:solidFill>
            <a:schemeClr val="bg1"/>
          </a:solidFill>
        </p:spPr>
        <p:txBody>
          <a:bodyPr wrap="square">
            <a:spAutoFit/>
          </a:bodyPr>
          <a:lstStyle/>
          <a:p>
            <a:pPr marL="342900" indent="-257175">
              <a:spcBef>
                <a:spcPts val="270"/>
              </a:spcBef>
              <a:buSzPts val="1800"/>
              <a:buChar char="❏"/>
            </a:pPr>
            <a:r>
              <a:rPr lang="en-US" sz="1275" b="1" dirty="0"/>
              <a:t>Level One:</a:t>
            </a:r>
            <a:r>
              <a:rPr lang="en-US" sz="1275" dirty="0"/>
              <a:t> Confidence in the claim’s reproducibility through market score.</a:t>
            </a:r>
          </a:p>
          <a:p>
            <a:pPr marL="342900" indent="-257175">
              <a:buSzPts val="1800"/>
              <a:buChar char="❏"/>
            </a:pPr>
            <a:r>
              <a:rPr lang="en-US" sz="1275" b="1" dirty="0"/>
              <a:t>Level Two:</a:t>
            </a:r>
            <a:r>
              <a:rPr lang="en-US" sz="1275" dirty="0"/>
              <a:t> Aggregated details related to agent participation in the system.</a:t>
            </a:r>
          </a:p>
          <a:p>
            <a:pPr marL="342900" indent="-257175">
              <a:buSzPts val="1800"/>
              <a:buChar char="❏"/>
            </a:pPr>
            <a:r>
              <a:rPr lang="en-US" sz="1275" b="1" dirty="0"/>
              <a:t>Level Three:</a:t>
            </a:r>
            <a:r>
              <a:rPr lang="en-US" sz="1275" dirty="0"/>
              <a:t> Which agents participated + their confidence.</a:t>
            </a:r>
          </a:p>
          <a:p>
            <a:pPr marL="342900" indent="-257175">
              <a:buSzPts val="1800"/>
              <a:buChar char="❏"/>
            </a:pPr>
            <a:r>
              <a:rPr lang="en-US" sz="1275" b="1" dirty="0"/>
              <a:t>Level Four:</a:t>
            </a:r>
            <a:r>
              <a:rPr lang="en-US" sz="1275" dirty="0"/>
              <a:t> Features corresponding to nearest training data points that influenced agents’ decision.</a:t>
            </a:r>
          </a:p>
        </p:txBody>
      </p:sp>
      <p:sp>
        <p:nvSpPr>
          <p:cNvPr id="7" name="Rectangle 6">
            <a:extLst>
              <a:ext uri="{FF2B5EF4-FFF2-40B4-BE49-F238E27FC236}">
                <a16:creationId xmlns:a16="http://schemas.microsoft.com/office/drawing/2014/main" id="{9BB49E20-F92B-136F-FB91-BB805932C74E}"/>
              </a:ext>
            </a:extLst>
          </p:cNvPr>
          <p:cNvSpPr/>
          <p:nvPr/>
        </p:nvSpPr>
        <p:spPr>
          <a:xfrm>
            <a:off x="68093" y="6418809"/>
            <a:ext cx="8939218" cy="276999"/>
          </a:xfrm>
          <a:prstGeom prst="rect">
            <a:avLst/>
          </a:prstGeom>
        </p:spPr>
        <p:txBody>
          <a:bodyPr wrap="square">
            <a:spAutoFit/>
          </a:bodyPr>
          <a:lstStyle/>
          <a:p>
            <a:r>
              <a:rPr lang="en-US" sz="1200" i="1" dirty="0">
                <a:solidFill>
                  <a:srgbClr val="FF0000"/>
                </a:solidFill>
                <a:ea typeface="Arial"/>
                <a:cs typeface="Arial"/>
                <a:sym typeface="Arial"/>
              </a:rPr>
              <a:t>Is this useable and useful to stakeholders? Early take-aways: the features in context and explanations are as/more useful than the scores!</a:t>
            </a:r>
            <a:endParaRPr lang="en-US" sz="1200" i="1" dirty="0"/>
          </a:p>
        </p:txBody>
      </p:sp>
    </p:spTree>
    <p:extLst>
      <p:ext uri="{BB962C8B-B14F-4D97-AF65-F5344CB8AC3E}">
        <p14:creationId xmlns:p14="http://schemas.microsoft.com/office/powerpoint/2010/main" val="445634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4D764-DDC6-B9C3-155E-A2A142DDA2EA}"/>
            </a:ext>
          </a:extLst>
        </p:cNvPr>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D7B04E28-9B77-A441-10DD-16457A8F7E71}"/>
              </a:ext>
            </a:extLst>
          </p:cNvPr>
          <p:cNvPicPr>
            <a:picLocks noChangeAspect="1"/>
          </p:cNvPicPr>
          <p:nvPr/>
        </p:nvPicPr>
        <p:blipFill rotWithShape="1">
          <a:blip r:embed="rId2"/>
          <a:srcRect l="1348" t="5882"/>
          <a:stretch/>
        </p:blipFill>
        <p:spPr>
          <a:xfrm>
            <a:off x="1637414" y="896446"/>
            <a:ext cx="7263235" cy="4540468"/>
          </a:xfrm>
          <a:prstGeom prst="rect">
            <a:avLst/>
          </a:prstGeom>
        </p:spPr>
      </p:pic>
      <p:pic>
        <p:nvPicPr>
          <p:cNvPr id="9" name="Picture 8" descr="A close-up of a document&#10;&#10;Description automatically generated with medium confidence">
            <a:extLst>
              <a:ext uri="{FF2B5EF4-FFF2-40B4-BE49-F238E27FC236}">
                <a16:creationId xmlns:a16="http://schemas.microsoft.com/office/drawing/2014/main" id="{81C01929-A5D8-C5FC-D3C3-9ACA831BB899}"/>
              </a:ext>
            </a:extLst>
          </p:cNvPr>
          <p:cNvPicPr>
            <a:picLocks noChangeAspect="1"/>
          </p:cNvPicPr>
          <p:nvPr/>
        </p:nvPicPr>
        <p:blipFill>
          <a:blip r:embed="rId3"/>
          <a:stretch>
            <a:fillRect/>
          </a:stretch>
        </p:blipFill>
        <p:spPr>
          <a:xfrm>
            <a:off x="4687614" y="3166680"/>
            <a:ext cx="4117427" cy="3431190"/>
          </a:xfrm>
          <a:prstGeom prst="rect">
            <a:avLst/>
          </a:prstGeom>
          <a:ln w="28575">
            <a:solidFill>
              <a:schemeClr val="accent6">
                <a:lumMod val="60000"/>
                <a:lumOff val="40000"/>
              </a:schemeClr>
            </a:solidFill>
          </a:ln>
        </p:spPr>
      </p:pic>
      <p:pic>
        <p:nvPicPr>
          <p:cNvPr id="12" name="Picture 11" descr="Graphical user interface, application&#10;&#10;Description automatically generated">
            <a:extLst>
              <a:ext uri="{FF2B5EF4-FFF2-40B4-BE49-F238E27FC236}">
                <a16:creationId xmlns:a16="http://schemas.microsoft.com/office/drawing/2014/main" id="{967366A5-4D34-F2E9-C825-A703C141238C}"/>
              </a:ext>
            </a:extLst>
          </p:cNvPr>
          <p:cNvPicPr>
            <a:picLocks noChangeAspect="1"/>
          </p:cNvPicPr>
          <p:nvPr/>
        </p:nvPicPr>
        <p:blipFill>
          <a:blip r:embed="rId4"/>
          <a:stretch>
            <a:fillRect/>
          </a:stretch>
        </p:blipFill>
        <p:spPr>
          <a:xfrm>
            <a:off x="78373" y="883724"/>
            <a:ext cx="2056094" cy="2545276"/>
          </a:xfrm>
          <a:prstGeom prst="rect">
            <a:avLst/>
          </a:prstGeom>
        </p:spPr>
      </p:pic>
      <p:pic>
        <p:nvPicPr>
          <p:cNvPr id="2" name="Google Shape;114;p17">
            <a:extLst>
              <a:ext uri="{FF2B5EF4-FFF2-40B4-BE49-F238E27FC236}">
                <a16:creationId xmlns:a16="http://schemas.microsoft.com/office/drawing/2014/main" id="{0C5D7619-64B2-60D8-76C7-14364D6F883F}"/>
              </a:ext>
            </a:extLst>
          </p:cNvPr>
          <p:cNvPicPr preferRelativeResize="0"/>
          <p:nvPr/>
        </p:nvPicPr>
        <p:blipFill rotWithShape="1">
          <a:blip r:embed="rId5">
            <a:alphaModFix/>
          </a:blip>
          <a:srcRect r="22185"/>
          <a:stretch/>
        </p:blipFill>
        <p:spPr>
          <a:xfrm>
            <a:off x="0" y="0"/>
            <a:ext cx="9144000" cy="763601"/>
          </a:xfrm>
          <a:prstGeom prst="rect">
            <a:avLst/>
          </a:prstGeom>
          <a:noFill/>
          <a:ln>
            <a:noFill/>
          </a:ln>
        </p:spPr>
      </p:pic>
      <p:sp>
        <p:nvSpPr>
          <p:cNvPr id="3" name="Google Shape;115;p17">
            <a:extLst>
              <a:ext uri="{FF2B5EF4-FFF2-40B4-BE49-F238E27FC236}">
                <a16:creationId xmlns:a16="http://schemas.microsoft.com/office/drawing/2014/main" id="{8F4DF182-5E18-3708-E7C6-EB7B3C28EB28}"/>
              </a:ext>
            </a:extLst>
          </p:cNvPr>
          <p:cNvSpPr txBox="1"/>
          <p:nvPr/>
        </p:nvSpPr>
        <p:spPr>
          <a:xfrm>
            <a:off x="0" y="-1"/>
            <a:ext cx="9144000" cy="756653"/>
          </a:xfrm>
          <a:prstGeom prst="rect">
            <a:avLst/>
          </a:prstGeom>
          <a:noFill/>
          <a:ln>
            <a:noFill/>
          </a:ln>
        </p:spPr>
        <p:txBody>
          <a:bodyPr spcFirstLastPara="1" wrap="square" lIns="121900" tIns="121900" rIns="121900" bIns="121900" anchor="t" anchorCtr="0">
            <a:noAutofit/>
          </a:bodyPr>
          <a:lstStyle/>
          <a:p>
            <a:r>
              <a:rPr lang="en" sz="3733" dirty="0">
                <a:solidFill>
                  <a:srgbClr val="FFFFFF"/>
                </a:solidFill>
                <a:latin typeface="Calibri"/>
                <a:ea typeface="Calibri"/>
                <a:cs typeface="Calibri"/>
                <a:sym typeface="Calibri"/>
              </a:rPr>
              <a:t>System evaluation --&gt; real replication data</a:t>
            </a:r>
            <a:endParaRPr sz="3733"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122206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6E2A8-7C3B-A10F-7B64-62F2A68CA99C}"/>
            </a:ext>
          </a:extLst>
        </p:cNvPr>
        <p:cNvGrpSpPr/>
        <p:nvPr/>
      </p:nvGrpSpPr>
      <p:grpSpPr>
        <a:xfrm>
          <a:off x="0" y="0"/>
          <a:ext cx="0" cy="0"/>
          <a:chOff x="0" y="0"/>
          <a:chExt cx="0" cy="0"/>
        </a:xfrm>
      </p:grpSpPr>
      <p:pic>
        <p:nvPicPr>
          <p:cNvPr id="2" name="Google Shape;114;p17">
            <a:extLst>
              <a:ext uri="{FF2B5EF4-FFF2-40B4-BE49-F238E27FC236}">
                <a16:creationId xmlns:a16="http://schemas.microsoft.com/office/drawing/2014/main" id="{E308331B-656B-E73B-D9D6-2117FA7DC01A}"/>
              </a:ext>
            </a:extLst>
          </p:cNvPr>
          <p:cNvPicPr preferRelativeResize="0"/>
          <p:nvPr/>
        </p:nvPicPr>
        <p:blipFill rotWithShape="1">
          <a:blip r:embed="rId2">
            <a:alphaModFix/>
          </a:blip>
          <a:srcRect r="22185"/>
          <a:stretch/>
        </p:blipFill>
        <p:spPr>
          <a:xfrm>
            <a:off x="0" y="0"/>
            <a:ext cx="9144000" cy="763601"/>
          </a:xfrm>
          <a:prstGeom prst="rect">
            <a:avLst/>
          </a:prstGeom>
          <a:noFill/>
          <a:ln>
            <a:noFill/>
          </a:ln>
        </p:spPr>
      </p:pic>
      <p:sp>
        <p:nvSpPr>
          <p:cNvPr id="3" name="Google Shape;115;p17">
            <a:extLst>
              <a:ext uri="{FF2B5EF4-FFF2-40B4-BE49-F238E27FC236}">
                <a16:creationId xmlns:a16="http://schemas.microsoft.com/office/drawing/2014/main" id="{0AA20CA5-4074-137D-0BBF-6D63C2DD1130}"/>
              </a:ext>
            </a:extLst>
          </p:cNvPr>
          <p:cNvSpPr txBox="1"/>
          <p:nvPr/>
        </p:nvSpPr>
        <p:spPr>
          <a:xfrm>
            <a:off x="0" y="-1"/>
            <a:ext cx="9144000" cy="756653"/>
          </a:xfrm>
          <a:prstGeom prst="rect">
            <a:avLst/>
          </a:prstGeom>
          <a:noFill/>
          <a:ln>
            <a:noFill/>
          </a:ln>
        </p:spPr>
        <p:txBody>
          <a:bodyPr spcFirstLastPara="1" wrap="square" lIns="121900" tIns="121900" rIns="121900" bIns="121900" anchor="t" anchorCtr="0">
            <a:noAutofit/>
          </a:bodyPr>
          <a:lstStyle/>
          <a:p>
            <a:r>
              <a:rPr lang="en-US" sz="3733" dirty="0">
                <a:solidFill>
                  <a:srgbClr val="FFFFFF"/>
                </a:solidFill>
                <a:latin typeface="Calibri"/>
                <a:ea typeface="Calibri"/>
                <a:cs typeface="Calibri"/>
                <a:sym typeface="Calibri"/>
              </a:rPr>
              <a:t>National Academies of Science! 2022</a:t>
            </a:r>
          </a:p>
        </p:txBody>
      </p:sp>
      <p:pic>
        <p:nvPicPr>
          <p:cNvPr id="8" name="Picture 7">
            <a:extLst>
              <a:ext uri="{FF2B5EF4-FFF2-40B4-BE49-F238E27FC236}">
                <a16:creationId xmlns:a16="http://schemas.microsoft.com/office/drawing/2014/main" id="{AD3C3A0A-678C-6B2D-9FDD-978F9D5E07DB}"/>
              </a:ext>
            </a:extLst>
          </p:cNvPr>
          <p:cNvPicPr>
            <a:picLocks noChangeAspect="1"/>
          </p:cNvPicPr>
          <p:nvPr/>
        </p:nvPicPr>
        <p:blipFill>
          <a:blip r:embed="rId3"/>
          <a:stretch>
            <a:fillRect/>
          </a:stretch>
        </p:blipFill>
        <p:spPr>
          <a:xfrm>
            <a:off x="3244644" y="979393"/>
            <a:ext cx="5819615" cy="5819615"/>
          </a:xfrm>
          <a:prstGeom prst="rect">
            <a:avLst/>
          </a:prstGeom>
        </p:spPr>
      </p:pic>
      <p:sp>
        <p:nvSpPr>
          <p:cNvPr id="11" name="TextBox 10">
            <a:extLst>
              <a:ext uri="{FF2B5EF4-FFF2-40B4-BE49-F238E27FC236}">
                <a16:creationId xmlns:a16="http://schemas.microsoft.com/office/drawing/2014/main" id="{6E0F5593-AA12-5E20-164C-69D1C5B52A6C}"/>
              </a:ext>
            </a:extLst>
          </p:cNvPr>
          <p:cNvSpPr txBox="1"/>
          <p:nvPr/>
        </p:nvSpPr>
        <p:spPr>
          <a:xfrm>
            <a:off x="243349" y="4137892"/>
            <a:ext cx="3070122" cy="523220"/>
          </a:xfrm>
          <a:prstGeom prst="rect">
            <a:avLst/>
          </a:prstGeom>
          <a:noFill/>
        </p:spPr>
        <p:txBody>
          <a:bodyPr wrap="square">
            <a:spAutoFit/>
          </a:bodyPr>
          <a:lstStyle/>
          <a:p>
            <a:r>
              <a:rPr lang="en-US" sz="1400" dirty="0">
                <a:latin typeface="Tahoma" panose="020B0604030504040204" pitchFamily="34" charset="0"/>
                <a:ea typeface="Tahoma" panose="020B0604030504040204" pitchFamily="34" charset="0"/>
                <a:cs typeface="Tahoma" panose="020B0604030504040204" pitchFamily="34" charset="0"/>
              </a:rPr>
              <a:t>@The National Academy of Science in Washington, DC</a:t>
            </a:r>
          </a:p>
        </p:txBody>
      </p:sp>
    </p:spTree>
    <p:extLst>
      <p:ext uri="{BB962C8B-B14F-4D97-AF65-F5344CB8AC3E}">
        <p14:creationId xmlns:p14="http://schemas.microsoft.com/office/powerpoint/2010/main" val="4096477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CCAAB-0DF6-B9B0-06D1-34ED4CC92403}"/>
            </a:ext>
          </a:extLst>
        </p:cNvPr>
        <p:cNvGrpSpPr/>
        <p:nvPr/>
      </p:nvGrpSpPr>
      <p:grpSpPr>
        <a:xfrm>
          <a:off x="0" y="0"/>
          <a:ext cx="0" cy="0"/>
          <a:chOff x="0" y="0"/>
          <a:chExt cx="0" cy="0"/>
        </a:xfrm>
      </p:grpSpPr>
      <p:pic>
        <p:nvPicPr>
          <p:cNvPr id="2" name="Google Shape;114;p17">
            <a:extLst>
              <a:ext uri="{FF2B5EF4-FFF2-40B4-BE49-F238E27FC236}">
                <a16:creationId xmlns:a16="http://schemas.microsoft.com/office/drawing/2014/main" id="{416B33C4-5586-1591-05C7-8693AE29DA1A}"/>
              </a:ext>
            </a:extLst>
          </p:cNvPr>
          <p:cNvPicPr preferRelativeResize="0"/>
          <p:nvPr/>
        </p:nvPicPr>
        <p:blipFill rotWithShape="1">
          <a:blip r:embed="rId3">
            <a:alphaModFix/>
          </a:blip>
          <a:srcRect r="22185"/>
          <a:stretch/>
        </p:blipFill>
        <p:spPr>
          <a:xfrm>
            <a:off x="0" y="0"/>
            <a:ext cx="9144000" cy="763601"/>
          </a:xfrm>
          <a:prstGeom prst="rect">
            <a:avLst/>
          </a:prstGeom>
          <a:noFill/>
          <a:ln>
            <a:noFill/>
          </a:ln>
        </p:spPr>
      </p:pic>
      <p:sp>
        <p:nvSpPr>
          <p:cNvPr id="3" name="Google Shape;115;p17">
            <a:extLst>
              <a:ext uri="{FF2B5EF4-FFF2-40B4-BE49-F238E27FC236}">
                <a16:creationId xmlns:a16="http://schemas.microsoft.com/office/drawing/2014/main" id="{D071929A-FFFE-E1AD-62C2-3B94E431F24D}"/>
              </a:ext>
            </a:extLst>
          </p:cNvPr>
          <p:cNvSpPr txBox="1"/>
          <p:nvPr/>
        </p:nvSpPr>
        <p:spPr>
          <a:xfrm>
            <a:off x="81376" y="-1"/>
            <a:ext cx="8503823" cy="756653"/>
          </a:xfrm>
          <a:prstGeom prst="rect">
            <a:avLst/>
          </a:prstGeom>
          <a:noFill/>
          <a:ln>
            <a:noFill/>
          </a:ln>
        </p:spPr>
        <p:txBody>
          <a:bodyPr spcFirstLastPara="1" wrap="square" lIns="121900" tIns="121900" rIns="121900" bIns="121900" anchor="t" anchorCtr="0">
            <a:noAutofit/>
          </a:bodyPr>
          <a:lstStyle/>
          <a:p>
            <a:r>
              <a:rPr lang="en-US" sz="3733" dirty="0">
                <a:solidFill>
                  <a:srgbClr val="FFFFFF"/>
                </a:solidFill>
                <a:latin typeface="Calibri"/>
                <a:ea typeface="Calibri"/>
                <a:cs typeface="Calibri"/>
                <a:sym typeface="Calibri"/>
              </a:rPr>
              <a:t>Hybrid prediction markets</a:t>
            </a:r>
          </a:p>
        </p:txBody>
      </p:sp>
      <p:pic>
        <p:nvPicPr>
          <p:cNvPr id="5" name="Picture 4">
            <a:extLst>
              <a:ext uri="{FF2B5EF4-FFF2-40B4-BE49-F238E27FC236}">
                <a16:creationId xmlns:a16="http://schemas.microsoft.com/office/drawing/2014/main" id="{EF9E36A1-CB70-F5F5-292E-DAFE25E7F5D7}"/>
              </a:ext>
            </a:extLst>
          </p:cNvPr>
          <p:cNvPicPr>
            <a:picLocks noChangeAspect="1"/>
          </p:cNvPicPr>
          <p:nvPr/>
        </p:nvPicPr>
        <p:blipFill rotWithShape="1">
          <a:blip r:embed="rId4"/>
          <a:srcRect l="29935" t="22733" b="47322"/>
          <a:stretch/>
        </p:blipFill>
        <p:spPr>
          <a:xfrm>
            <a:off x="5938177" y="25895"/>
            <a:ext cx="3205823" cy="1370143"/>
          </a:xfrm>
          <a:prstGeom prst="rect">
            <a:avLst/>
          </a:prstGeom>
        </p:spPr>
      </p:pic>
      <p:pic>
        <p:nvPicPr>
          <p:cNvPr id="25" name="Picture 24">
            <a:extLst>
              <a:ext uri="{FF2B5EF4-FFF2-40B4-BE49-F238E27FC236}">
                <a16:creationId xmlns:a16="http://schemas.microsoft.com/office/drawing/2014/main" id="{B9B1C66A-6AD0-E09B-620B-8B7F925D3F48}"/>
              </a:ext>
            </a:extLst>
          </p:cNvPr>
          <p:cNvPicPr>
            <a:picLocks noChangeAspect="1"/>
          </p:cNvPicPr>
          <p:nvPr/>
        </p:nvPicPr>
        <p:blipFill rotWithShape="1">
          <a:blip r:embed="rId5"/>
          <a:srcRect t="37377" b="37268"/>
          <a:stretch/>
        </p:blipFill>
        <p:spPr>
          <a:xfrm>
            <a:off x="326154" y="829134"/>
            <a:ext cx="4096991" cy="2247498"/>
          </a:xfrm>
          <a:prstGeom prst="rect">
            <a:avLst/>
          </a:prstGeom>
        </p:spPr>
      </p:pic>
      <p:sp>
        <p:nvSpPr>
          <p:cNvPr id="26" name="Google Shape;306;p33">
            <a:extLst>
              <a:ext uri="{FF2B5EF4-FFF2-40B4-BE49-F238E27FC236}">
                <a16:creationId xmlns:a16="http://schemas.microsoft.com/office/drawing/2014/main" id="{99A7ED38-9CD7-1978-7BDB-691375A7CD63}"/>
              </a:ext>
            </a:extLst>
          </p:cNvPr>
          <p:cNvSpPr txBox="1">
            <a:spLocks/>
          </p:cNvSpPr>
          <p:nvPr/>
        </p:nvSpPr>
        <p:spPr>
          <a:xfrm>
            <a:off x="81376" y="3259236"/>
            <a:ext cx="3743430" cy="642392"/>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ea typeface="Arial"/>
                <a:cs typeface="Arial"/>
                <a:sym typeface="Wingdings" pitchFamily="2" charset="2"/>
              </a:rPr>
              <a:t>Initial takeaways:</a:t>
            </a:r>
          </a:p>
          <a:p>
            <a:endParaRPr lang="en-US" sz="2000" dirty="0">
              <a:ea typeface="Arial"/>
              <a:cs typeface="Arial"/>
              <a:sym typeface="Wingdings" pitchFamily="2" charset="2"/>
            </a:endParaRPr>
          </a:p>
          <a:p>
            <a:pPr marL="342900" indent="-342900">
              <a:buFont typeface="Wingdings" pitchFamily="2" charset="2"/>
              <a:buChar char="à"/>
            </a:pPr>
            <a:r>
              <a:rPr lang="en-US" sz="2000" dirty="0">
                <a:ea typeface="Arial"/>
                <a:cs typeface="Arial"/>
                <a:sym typeface="Wingdings" pitchFamily="2" charset="2"/>
              </a:rPr>
              <a:t>Major improvement in agent participation!</a:t>
            </a:r>
          </a:p>
          <a:p>
            <a:pPr marL="342900" indent="-342900">
              <a:buFont typeface="Wingdings" pitchFamily="2" charset="2"/>
              <a:buChar char="à"/>
            </a:pPr>
            <a:r>
              <a:rPr lang="en-US" sz="2000" dirty="0">
                <a:ea typeface="Arial"/>
                <a:cs typeface="Arial"/>
                <a:sym typeface="Wingdings" pitchFamily="2" charset="2"/>
              </a:rPr>
              <a:t>Change in individuals’ evals before/after market based on surveys</a:t>
            </a:r>
          </a:p>
          <a:p>
            <a:pPr marL="342900" indent="-342900">
              <a:buFont typeface="Wingdings" pitchFamily="2" charset="2"/>
              <a:buChar char="à"/>
            </a:pPr>
            <a:r>
              <a:rPr lang="en-US" sz="2000" dirty="0">
                <a:ea typeface="Arial"/>
                <a:cs typeface="Arial"/>
                <a:sym typeface="Wingdings" pitchFamily="2" charset="2"/>
              </a:rPr>
              <a:t>Need more work to understand the right “balance” of bots</a:t>
            </a:r>
          </a:p>
          <a:p>
            <a:pPr marL="342900" indent="-342900">
              <a:buFont typeface="Wingdings" pitchFamily="2" charset="2"/>
              <a:buChar char="à"/>
            </a:pPr>
            <a:endParaRPr lang="en-US" sz="2000" dirty="0">
              <a:ea typeface="Arial"/>
              <a:cs typeface="Arial"/>
              <a:sym typeface="Wingdings" pitchFamily="2" charset="2"/>
            </a:endParaRPr>
          </a:p>
          <a:p>
            <a:pPr marL="342900" indent="-342900">
              <a:buFont typeface="Wingdings" pitchFamily="2" charset="2"/>
              <a:buChar char="à"/>
            </a:pPr>
            <a:r>
              <a:rPr lang="en-US" sz="2000" b="1" dirty="0">
                <a:ea typeface="Arial"/>
                <a:cs typeface="Arial"/>
                <a:sym typeface="Wingdings" pitchFamily="2" charset="2"/>
              </a:rPr>
              <a:t>Hybrid performs better than synthetic</a:t>
            </a:r>
          </a:p>
          <a:p>
            <a:pPr marL="342900" indent="-342900">
              <a:buFont typeface="Wingdings" pitchFamily="2" charset="2"/>
              <a:buChar char="à"/>
            </a:pPr>
            <a:endParaRPr lang="en-US" sz="2000" dirty="0">
              <a:ea typeface="Arial"/>
              <a:cs typeface="Arial"/>
              <a:sym typeface="Wingdings" pitchFamily="2" charset="2"/>
            </a:endParaRPr>
          </a:p>
        </p:txBody>
      </p:sp>
      <p:sp>
        <p:nvSpPr>
          <p:cNvPr id="4" name="Google Shape;115;p17">
            <a:extLst>
              <a:ext uri="{FF2B5EF4-FFF2-40B4-BE49-F238E27FC236}">
                <a16:creationId xmlns:a16="http://schemas.microsoft.com/office/drawing/2014/main" id="{9AB02733-EEAC-2A20-328F-1C99DD807B84}"/>
              </a:ext>
            </a:extLst>
          </p:cNvPr>
          <p:cNvSpPr txBox="1"/>
          <p:nvPr/>
        </p:nvSpPr>
        <p:spPr>
          <a:xfrm>
            <a:off x="4639479" y="1842261"/>
            <a:ext cx="4423145" cy="1017317"/>
          </a:xfrm>
          <a:prstGeom prst="rect">
            <a:avLst/>
          </a:prstGeom>
          <a:noFill/>
        </p:spPr>
        <p:txBody>
          <a:bodyPr spcFirstLastPara="1" vert="horz" lIns="68580" tIns="34290" rIns="68580" bIns="34290" rtlCol="0" anchor="b" anchorCtr="0">
            <a:normAutofit/>
          </a:bodyPr>
          <a:lstStyle/>
          <a:p>
            <a:pPr defTabSz="685800">
              <a:lnSpc>
                <a:spcPct val="90000"/>
              </a:lnSpc>
              <a:spcBef>
                <a:spcPct val="0"/>
              </a:spcBef>
              <a:spcAft>
                <a:spcPts val="450"/>
              </a:spcAft>
            </a:pPr>
            <a:r>
              <a:rPr lang="en-US" sz="1800" kern="1200" dirty="0">
                <a:solidFill>
                  <a:schemeClr val="tx1"/>
                </a:solidFill>
                <a:latin typeface="+mj-lt"/>
                <a:ea typeface="+mj-ea"/>
                <a:cs typeface="+mj-cs"/>
                <a:sym typeface="Calibri"/>
              </a:rPr>
              <a:t>Virtual 2-hour long market events</a:t>
            </a:r>
          </a:p>
          <a:p>
            <a:pPr defTabSz="685800">
              <a:lnSpc>
                <a:spcPct val="90000"/>
              </a:lnSpc>
              <a:spcBef>
                <a:spcPct val="0"/>
              </a:spcBef>
              <a:spcAft>
                <a:spcPts val="450"/>
              </a:spcAft>
            </a:pPr>
            <a:r>
              <a:rPr lang="en-US" sz="1800" dirty="0">
                <a:latin typeface="+mj-lt"/>
                <a:ea typeface="+mj-ea"/>
                <a:cs typeface="+mj-cs"/>
                <a:sym typeface="Calibri"/>
              </a:rPr>
              <a:t>April and May 2023</a:t>
            </a:r>
          </a:p>
          <a:p>
            <a:pPr marL="342900" indent="-342900" defTabSz="685800">
              <a:lnSpc>
                <a:spcPct val="90000"/>
              </a:lnSpc>
              <a:spcBef>
                <a:spcPct val="0"/>
              </a:spcBef>
              <a:spcAft>
                <a:spcPts val="450"/>
              </a:spcAft>
              <a:buFontTx/>
              <a:buChar char="-"/>
            </a:pPr>
            <a:r>
              <a:rPr lang="en-US" sz="1800" kern="1200" dirty="0">
                <a:solidFill>
                  <a:schemeClr val="tx1"/>
                </a:solidFill>
                <a:latin typeface="+mj-lt"/>
                <a:ea typeface="+mj-ea"/>
                <a:cs typeface="+mj-cs"/>
                <a:sym typeface="Calibri"/>
              </a:rPr>
              <a:t>100+ participants</a:t>
            </a:r>
          </a:p>
        </p:txBody>
      </p:sp>
      <p:pic>
        <p:nvPicPr>
          <p:cNvPr id="6" name="Picture 5" descr="Graphical user interface, text, application, email&#10;&#10;Description automatically generated">
            <a:extLst>
              <a:ext uri="{FF2B5EF4-FFF2-40B4-BE49-F238E27FC236}">
                <a16:creationId xmlns:a16="http://schemas.microsoft.com/office/drawing/2014/main" id="{2A23EC97-F312-5355-6DD5-4AD6AE670C6C}"/>
              </a:ext>
            </a:extLst>
          </p:cNvPr>
          <p:cNvPicPr>
            <a:picLocks noChangeAspect="1"/>
          </p:cNvPicPr>
          <p:nvPr/>
        </p:nvPicPr>
        <p:blipFill rotWithShape="1">
          <a:blip r:embed="rId6"/>
          <a:srcRect b="28168"/>
          <a:stretch/>
        </p:blipFill>
        <p:spPr>
          <a:xfrm>
            <a:off x="3905008" y="3429000"/>
            <a:ext cx="5157615" cy="3288014"/>
          </a:xfrm>
          <a:prstGeom prst="rect">
            <a:avLst/>
          </a:prstGeom>
          <a:effectLst/>
        </p:spPr>
      </p:pic>
    </p:spTree>
    <p:extLst>
      <p:ext uri="{BB962C8B-B14F-4D97-AF65-F5344CB8AC3E}">
        <p14:creationId xmlns:p14="http://schemas.microsoft.com/office/powerpoint/2010/main" val="33656995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BB027-DCD3-B233-5FB1-6AF62CE93E5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12FA412-4E93-4B52-1DD7-9CF165EEA5A3}"/>
              </a:ext>
            </a:extLst>
          </p:cNvPr>
          <p:cNvPicPr>
            <a:picLocks noChangeAspect="1"/>
          </p:cNvPicPr>
          <p:nvPr/>
        </p:nvPicPr>
        <p:blipFill rotWithShape="1">
          <a:blip r:embed="rId3"/>
          <a:srcRect b="3780"/>
          <a:stretch/>
        </p:blipFill>
        <p:spPr>
          <a:xfrm>
            <a:off x="186611" y="161810"/>
            <a:ext cx="8656919" cy="6257651"/>
          </a:xfrm>
          <a:prstGeom prst="rect">
            <a:avLst/>
          </a:prstGeom>
        </p:spPr>
      </p:pic>
    </p:spTree>
    <p:extLst>
      <p:ext uri="{BB962C8B-B14F-4D97-AF65-F5344CB8AC3E}">
        <p14:creationId xmlns:p14="http://schemas.microsoft.com/office/powerpoint/2010/main" val="1848014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5985DF14-278E-936B-FAA1-0C0B0B6C284A}"/>
              </a:ext>
            </a:extLst>
          </p:cNvPr>
          <p:cNvSpPr>
            <a:spLocks noChangeArrowheads="1"/>
          </p:cNvSpPr>
          <p:nvPr/>
        </p:nvSpPr>
        <p:spPr bwMode="auto">
          <a:xfrm>
            <a:off x="4817422" y="548699"/>
            <a:ext cx="4137095"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E101A"/>
                </a:solidFill>
                <a:effectLst/>
                <a:latin typeface="Arial" panose="020B0604020202020204" pitchFamily="34" charset="0"/>
                <a:cs typeface="Arial" panose="020B0604020202020204" pitchFamily="34" charset="0"/>
              </a:rPr>
              <a:t>Texas A&amp;M’s RES System.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43F4F553-57BE-99E3-1A66-DDA03B17CE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511"/>
          <a:stretch>
            <a:fillRect/>
          </a:stretch>
        </p:blipFill>
        <p:spPr bwMode="auto">
          <a:xfrm>
            <a:off x="1" y="0"/>
            <a:ext cx="3406588" cy="44340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252356D5-B4AF-88B4-2EA8-5C0A87E217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30"/>
          <a:stretch>
            <a:fillRect/>
          </a:stretch>
        </p:blipFill>
        <p:spPr bwMode="auto">
          <a:xfrm>
            <a:off x="2357542" y="2390060"/>
            <a:ext cx="6759739"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304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3BCB8-8FC7-63BD-CAAF-8E80E8D70B00}"/>
            </a:ext>
          </a:extLst>
        </p:cNvPr>
        <p:cNvGrpSpPr/>
        <p:nvPr/>
      </p:nvGrpSpPr>
      <p:grpSpPr>
        <a:xfrm>
          <a:off x="0" y="0"/>
          <a:ext cx="0" cy="0"/>
          <a:chOff x="0" y="0"/>
          <a:chExt cx="0" cy="0"/>
        </a:xfrm>
      </p:grpSpPr>
      <p:pic>
        <p:nvPicPr>
          <p:cNvPr id="9" name="Picture 8" descr="A screenshot of a computer&#10;&#10;AI-generated content may be incorrect.">
            <a:extLst>
              <a:ext uri="{FF2B5EF4-FFF2-40B4-BE49-F238E27FC236}">
                <a16:creationId xmlns:a16="http://schemas.microsoft.com/office/drawing/2014/main" id="{FBD7D847-04BC-8997-8DBD-D7F629E15849}"/>
              </a:ext>
            </a:extLst>
          </p:cNvPr>
          <p:cNvPicPr>
            <a:picLocks noChangeAspect="1"/>
          </p:cNvPicPr>
          <p:nvPr/>
        </p:nvPicPr>
        <p:blipFill>
          <a:blip r:embed="rId3"/>
          <a:stretch>
            <a:fillRect/>
          </a:stretch>
        </p:blipFill>
        <p:spPr>
          <a:xfrm>
            <a:off x="0" y="64901"/>
            <a:ext cx="6568440" cy="4185842"/>
          </a:xfrm>
          <a:prstGeom prst="rect">
            <a:avLst/>
          </a:prstGeom>
        </p:spPr>
      </p:pic>
      <p:pic>
        <p:nvPicPr>
          <p:cNvPr id="5" name="Picture 4" descr="A diagram of a tree with different stages&#10;&#10;AI-generated content may be incorrect.">
            <a:extLst>
              <a:ext uri="{FF2B5EF4-FFF2-40B4-BE49-F238E27FC236}">
                <a16:creationId xmlns:a16="http://schemas.microsoft.com/office/drawing/2014/main" id="{92CF7D17-7F75-3D34-D352-D14FEB0E471E}"/>
              </a:ext>
            </a:extLst>
          </p:cNvPr>
          <p:cNvPicPr>
            <a:picLocks noChangeAspect="1"/>
          </p:cNvPicPr>
          <p:nvPr/>
        </p:nvPicPr>
        <p:blipFill>
          <a:blip r:embed="rId4"/>
          <a:srcRect l="3423" t="50000"/>
          <a:stretch>
            <a:fillRect/>
          </a:stretch>
        </p:blipFill>
        <p:spPr>
          <a:xfrm>
            <a:off x="2471388" y="3188826"/>
            <a:ext cx="6568440" cy="3669174"/>
          </a:xfrm>
          <a:prstGeom prst="rect">
            <a:avLst/>
          </a:prstGeom>
        </p:spPr>
      </p:pic>
    </p:spTree>
    <p:extLst>
      <p:ext uri="{BB962C8B-B14F-4D97-AF65-F5344CB8AC3E}">
        <p14:creationId xmlns:p14="http://schemas.microsoft.com/office/powerpoint/2010/main" val="1744225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DD4B8-8E31-69DF-D6B0-811F913EB4E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7159D88-D115-17C5-2F00-296B04F89F3A}"/>
              </a:ext>
            </a:extLst>
          </p:cNvPr>
          <p:cNvSpPr>
            <a:spLocks noChangeArrowheads="1"/>
          </p:cNvSpPr>
          <p:nvPr/>
        </p:nvSpPr>
        <p:spPr bwMode="auto">
          <a:xfrm>
            <a:off x="122141" y="5135066"/>
            <a:ext cx="34241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strike="noStrike" cap="none" normalizeH="0" baseline="0" dirty="0">
                <a:ln>
                  <a:noFill/>
                </a:ln>
                <a:solidFill>
                  <a:srgbClr val="000000"/>
                </a:solidFill>
                <a:effectLst/>
                <a:latin typeface="Arial" panose="020B0604020202020204" pitchFamily="34" charset="0"/>
                <a:cs typeface="Arial" panose="020B0604020202020204" pitchFamily="34" charset="0"/>
              </a:rPr>
              <a:t>USC’s MACROSCORE</a:t>
            </a:r>
            <a:endParaRPr kumimoji="0" lang="en-US" altLang="en-US" sz="2400" b="0" i="0" strike="noStrike" cap="none" normalizeH="0" baseline="0" dirty="0">
              <a:ln>
                <a:noFill/>
              </a:ln>
              <a:solidFill>
                <a:srgbClr val="000000"/>
              </a:solidFill>
              <a:effectLst/>
            </a:endParaRPr>
          </a:p>
        </p:txBody>
      </p:sp>
      <p:pic>
        <p:nvPicPr>
          <p:cNvPr id="2050" name="Picture 2">
            <a:extLst>
              <a:ext uri="{FF2B5EF4-FFF2-40B4-BE49-F238E27FC236}">
                <a16:creationId xmlns:a16="http://schemas.microsoft.com/office/drawing/2014/main" id="{AED5FFB9-9159-A5C2-08BF-D77D8854F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566" y="228600"/>
            <a:ext cx="7924800" cy="44577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92A13657-33EE-C395-D5C7-12703983E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6283" y="4263405"/>
            <a:ext cx="5351151" cy="2243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278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3E1B646-01F1-D0C9-C4EA-2FB7CB251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7426087" cy="423134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85D8C19B-B787-819C-7D3E-B98F0F4792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95" r="25218"/>
          <a:stretch>
            <a:fillRect/>
          </a:stretch>
        </p:blipFill>
        <p:spPr bwMode="auto">
          <a:xfrm>
            <a:off x="4400246" y="1954306"/>
            <a:ext cx="4743753" cy="49036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3E4CA0D-71FD-83D9-4C37-C40C57CB235E}"/>
              </a:ext>
            </a:extLst>
          </p:cNvPr>
          <p:cNvSpPr>
            <a:spLocks noChangeArrowheads="1"/>
          </p:cNvSpPr>
          <p:nvPr/>
        </p:nvSpPr>
        <p:spPr bwMode="auto">
          <a:xfrm>
            <a:off x="488052" y="4912667"/>
            <a:ext cx="20433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strike="noStrike" cap="none" normalizeH="0" baseline="0" dirty="0">
                <a:ln>
                  <a:noFill/>
                </a:ln>
                <a:solidFill>
                  <a:srgbClr val="000000"/>
                </a:solidFill>
                <a:effectLst/>
                <a:latin typeface="Arial" panose="020B0604020202020204" pitchFamily="34" charset="0"/>
                <a:cs typeface="Arial" panose="020B0604020202020204" pitchFamily="34" charset="0"/>
              </a:rPr>
              <a:t>Two Six’s A+</a:t>
            </a:r>
            <a:endParaRPr kumimoji="0" lang="en-US" altLang="en-US" sz="2400" b="0" i="0" strike="noStrike" cap="none" normalizeH="0" baseline="0" dirty="0">
              <a:ln>
                <a:noFill/>
              </a:ln>
              <a:solidFill>
                <a:srgbClr val="000000"/>
              </a:solidFill>
              <a:effectLst/>
            </a:endParaRPr>
          </a:p>
        </p:txBody>
      </p:sp>
    </p:spTree>
    <p:extLst>
      <p:ext uri="{BB962C8B-B14F-4D97-AF65-F5344CB8AC3E}">
        <p14:creationId xmlns:p14="http://schemas.microsoft.com/office/powerpoint/2010/main" val="2763787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C254C3F-C792-534E-8B91-24D0619C9CDB}"/>
              </a:ext>
            </a:extLst>
          </p:cNvPr>
          <p:cNvSpPr>
            <a:spLocks noChangeArrowheads="1"/>
          </p:cNvSpPr>
          <p:nvPr/>
        </p:nvSpPr>
        <p:spPr bwMode="auto">
          <a:xfrm>
            <a:off x="195914" y="1532375"/>
            <a:ext cx="8740954"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7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endParaRPr kumimoji="0" lang="en-US" altLang="en-US" sz="8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rgbClr val="000000"/>
                </a:solidFill>
                <a:effectLst/>
                <a:latin typeface="Arial" panose="020B0604020202020204" pitchFamily="34" charset="0"/>
              </a:rPr>
            </a:br>
            <a:endParaRPr kumimoji="0" lang="en-US" altLang="en-US" sz="1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RMSE score distribution for TA3 teams’ Sprint 3 CSs (TAMU represented as psu_06 and psu_07)</a:t>
            </a:r>
            <a:endParaRPr kumimoji="0" lang="en-US" altLang="en-US" sz="1400" b="1" i="0" u="none" strike="noStrike" cap="none" normalizeH="0" baseline="0" dirty="0">
              <a:ln>
                <a:noFill/>
              </a:ln>
              <a:solidFill>
                <a:srgbClr val="000000"/>
              </a:solidFill>
              <a:effectLst/>
            </a:endParaRPr>
          </a:p>
        </p:txBody>
      </p:sp>
      <p:pic>
        <p:nvPicPr>
          <p:cNvPr id="4098" name="Picture 2">
            <a:extLst>
              <a:ext uri="{FF2B5EF4-FFF2-40B4-BE49-F238E27FC236}">
                <a16:creationId xmlns:a16="http://schemas.microsoft.com/office/drawing/2014/main" id="{07CAD470-B7D2-B986-C272-F510F1D60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30" y="513752"/>
            <a:ext cx="8162693" cy="5830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642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CF4BFB-0B78-E378-8490-4343C09B839A}"/>
              </a:ext>
            </a:extLst>
          </p:cNvPr>
          <p:cNvSpPr>
            <a:spLocks noChangeArrowheads="1"/>
          </p:cNvSpPr>
          <p:nvPr/>
        </p:nvSpPr>
        <p:spPr bwMode="auto">
          <a:xfrm>
            <a:off x="39906" y="6133972"/>
            <a:ext cx="909742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Kendall’s tau-b score distribution for TA3 teams’ Sprint 3 CSs (TAMU represented as psu_06 and psu_07)</a:t>
            </a:r>
            <a:endParaRPr kumimoji="0" lang="en-US" altLang="en-US" sz="1400" b="1" i="0" u="none" strike="noStrike" cap="none" normalizeH="0" baseline="0" dirty="0">
              <a:ln>
                <a:noFill/>
              </a:ln>
              <a:solidFill>
                <a:schemeClr val="tx1"/>
              </a:solidFill>
              <a:effectLst/>
              <a:latin typeface="Arial" panose="020B0604020202020204" pitchFamily="34" charset="0"/>
            </a:endParaRPr>
          </a:p>
        </p:txBody>
      </p:sp>
      <p:pic>
        <p:nvPicPr>
          <p:cNvPr id="5123" name="Picture 3">
            <a:extLst>
              <a:ext uri="{FF2B5EF4-FFF2-40B4-BE49-F238E27FC236}">
                <a16:creationId xmlns:a16="http://schemas.microsoft.com/office/drawing/2014/main" id="{FBA5FD86-9997-173A-F965-4FACE344D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09" y="250608"/>
            <a:ext cx="8099503" cy="5783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662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AI-generated content may be incorrect.">
            <a:extLst>
              <a:ext uri="{FF2B5EF4-FFF2-40B4-BE49-F238E27FC236}">
                <a16:creationId xmlns:a16="http://schemas.microsoft.com/office/drawing/2014/main" id="{5C888D8E-7CB7-E8CB-05E4-43AD2CF319E1}"/>
              </a:ext>
            </a:extLst>
          </p:cNvPr>
          <p:cNvPicPr>
            <a:picLocks noChangeAspect="1"/>
          </p:cNvPicPr>
          <p:nvPr/>
        </p:nvPicPr>
        <p:blipFill>
          <a:blip r:embed="rId2"/>
          <a:stretch>
            <a:fillRect/>
          </a:stretch>
        </p:blipFill>
        <p:spPr>
          <a:xfrm>
            <a:off x="0" y="0"/>
            <a:ext cx="7772400" cy="3970202"/>
          </a:xfrm>
          <a:prstGeom prst="rect">
            <a:avLst/>
          </a:prstGeom>
        </p:spPr>
      </p:pic>
      <p:pic>
        <p:nvPicPr>
          <p:cNvPr id="5" name="Picture 4" descr="A screenshot of a test results&#10;&#10;AI-generated content may be incorrect.">
            <a:extLst>
              <a:ext uri="{FF2B5EF4-FFF2-40B4-BE49-F238E27FC236}">
                <a16:creationId xmlns:a16="http://schemas.microsoft.com/office/drawing/2014/main" id="{47C65C67-F732-9C5D-0C11-DE55F2078AF1}"/>
              </a:ext>
            </a:extLst>
          </p:cNvPr>
          <p:cNvPicPr>
            <a:picLocks noChangeAspect="1"/>
          </p:cNvPicPr>
          <p:nvPr/>
        </p:nvPicPr>
        <p:blipFill>
          <a:blip r:embed="rId3"/>
          <a:srcRect b="31593"/>
          <a:stretch>
            <a:fillRect/>
          </a:stretch>
        </p:blipFill>
        <p:spPr>
          <a:xfrm>
            <a:off x="4572000" y="3223954"/>
            <a:ext cx="4572000" cy="3552201"/>
          </a:xfrm>
          <a:prstGeom prst="rect">
            <a:avLst/>
          </a:prstGeom>
        </p:spPr>
      </p:pic>
      <p:pic>
        <p:nvPicPr>
          <p:cNvPr id="6" name="Picture 5" descr="A screenshot of a test results&#10;&#10;AI-generated content may be incorrect.">
            <a:extLst>
              <a:ext uri="{FF2B5EF4-FFF2-40B4-BE49-F238E27FC236}">
                <a16:creationId xmlns:a16="http://schemas.microsoft.com/office/drawing/2014/main" id="{44891153-1E1C-10B2-D7CF-D655E93C8451}"/>
              </a:ext>
            </a:extLst>
          </p:cNvPr>
          <p:cNvPicPr>
            <a:picLocks noChangeAspect="1"/>
          </p:cNvPicPr>
          <p:nvPr/>
        </p:nvPicPr>
        <p:blipFill>
          <a:blip r:embed="rId3"/>
          <a:srcRect t="66185"/>
          <a:stretch>
            <a:fillRect/>
          </a:stretch>
        </p:blipFill>
        <p:spPr>
          <a:xfrm>
            <a:off x="0" y="5020235"/>
            <a:ext cx="4572000" cy="1755920"/>
          </a:xfrm>
          <a:prstGeom prst="rect">
            <a:avLst/>
          </a:prstGeom>
        </p:spPr>
      </p:pic>
      <p:sp>
        <p:nvSpPr>
          <p:cNvPr id="7" name="TextBox 6">
            <a:extLst>
              <a:ext uri="{FF2B5EF4-FFF2-40B4-BE49-F238E27FC236}">
                <a16:creationId xmlns:a16="http://schemas.microsoft.com/office/drawing/2014/main" id="{21358B9B-596E-44FE-46CA-75406C8F021B}"/>
              </a:ext>
            </a:extLst>
          </p:cNvPr>
          <p:cNvSpPr txBox="1"/>
          <p:nvPr/>
        </p:nvSpPr>
        <p:spPr>
          <a:xfrm>
            <a:off x="1803909" y="739787"/>
            <a:ext cx="6309312" cy="461665"/>
          </a:xfrm>
          <a:prstGeom prst="rect">
            <a:avLst/>
          </a:prstGeom>
          <a:noFill/>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rPr>
              <a:t>Meanwhile (not related to SCORE), in 2020:</a:t>
            </a:r>
            <a:endParaRPr lang="en-US" sz="2400" b="1" dirty="0">
              <a:solidFill>
                <a:srgbClr val="FF0000"/>
              </a:solidFill>
            </a:endParaRPr>
          </a:p>
        </p:txBody>
      </p:sp>
    </p:spTree>
    <p:extLst>
      <p:ext uri="{BB962C8B-B14F-4D97-AF65-F5344CB8AC3E}">
        <p14:creationId xmlns:p14="http://schemas.microsoft.com/office/powerpoint/2010/main" val="8059137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2F184-9A61-9CC2-0FCF-501F68963069}"/>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3D959D3B-5550-2DBC-3974-4D2D2507D53E}"/>
              </a:ext>
            </a:extLst>
          </p:cNvPr>
          <p:cNvSpPr txBox="1">
            <a:spLocks/>
          </p:cNvSpPr>
          <p:nvPr/>
        </p:nvSpPr>
        <p:spPr>
          <a:xfrm>
            <a:off x="123865" y="145951"/>
            <a:ext cx="8542657" cy="47691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Tahoma" panose="020B0604030504040204" pitchFamily="34" charset="0"/>
                <a:ea typeface="Tahoma" panose="020B0604030504040204" pitchFamily="34" charset="0"/>
                <a:cs typeface="Tahoma" panose="020B0604030504040204" pitchFamily="34" charset="0"/>
              </a:rPr>
              <a:t>A First Look at the Reproducibility Crisis</a:t>
            </a:r>
          </a:p>
        </p:txBody>
      </p:sp>
      <p:cxnSp>
        <p:nvCxnSpPr>
          <p:cNvPr id="8" name="Straight Connector 7">
            <a:extLst>
              <a:ext uri="{FF2B5EF4-FFF2-40B4-BE49-F238E27FC236}">
                <a16:creationId xmlns:a16="http://schemas.microsoft.com/office/drawing/2014/main" id="{90CC428D-B330-0DFE-E399-7906A7F3585D}"/>
              </a:ext>
            </a:extLst>
          </p:cNvPr>
          <p:cNvCxnSpPr>
            <a:cxnSpLocks/>
          </p:cNvCxnSpPr>
          <p:nvPr/>
        </p:nvCxnSpPr>
        <p:spPr>
          <a:xfrm>
            <a:off x="183" y="564873"/>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Google Shape;114;p17">
            <a:extLst>
              <a:ext uri="{FF2B5EF4-FFF2-40B4-BE49-F238E27FC236}">
                <a16:creationId xmlns:a16="http://schemas.microsoft.com/office/drawing/2014/main" id="{A253BD73-5A4E-7A5C-6A6A-90A3B26C6AA3}"/>
              </a:ext>
            </a:extLst>
          </p:cNvPr>
          <p:cNvPicPr preferRelativeResize="0"/>
          <p:nvPr/>
        </p:nvPicPr>
        <p:blipFill rotWithShape="1">
          <a:blip r:embed="rId3">
            <a:alphaModFix/>
          </a:blip>
          <a:srcRect r="22185"/>
          <a:stretch/>
        </p:blipFill>
        <p:spPr>
          <a:xfrm>
            <a:off x="0" y="0"/>
            <a:ext cx="9144000" cy="1337300"/>
          </a:xfrm>
          <a:prstGeom prst="rect">
            <a:avLst/>
          </a:prstGeom>
          <a:noFill/>
          <a:ln>
            <a:noFill/>
          </a:ln>
        </p:spPr>
      </p:pic>
      <p:sp>
        <p:nvSpPr>
          <p:cNvPr id="3" name="Google Shape;115;p17">
            <a:extLst>
              <a:ext uri="{FF2B5EF4-FFF2-40B4-BE49-F238E27FC236}">
                <a16:creationId xmlns:a16="http://schemas.microsoft.com/office/drawing/2014/main" id="{6EEB5356-8D3B-8E80-08B8-BB1008894662}"/>
              </a:ext>
            </a:extLst>
          </p:cNvPr>
          <p:cNvSpPr txBox="1"/>
          <p:nvPr/>
        </p:nvSpPr>
        <p:spPr>
          <a:xfrm>
            <a:off x="81376" y="-1"/>
            <a:ext cx="8958452" cy="1226367"/>
          </a:xfrm>
          <a:prstGeom prst="rect">
            <a:avLst/>
          </a:prstGeom>
          <a:noFill/>
          <a:ln>
            <a:noFill/>
          </a:ln>
        </p:spPr>
        <p:txBody>
          <a:bodyPr spcFirstLastPara="1" wrap="square" lIns="121900" tIns="121900" rIns="121900" bIns="121900" anchor="ctr" anchorCtr="0">
            <a:noAutofit/>
          </a:bodyPr>
          <a:lstStyle/>
          <a:p>
            <a:pPr algn="ctr"/>
            <a:r>
              <a:rPr lang="en-US" sz="3600" dirty="0">
                <a:solidFill>
                  <a:srgbClr val="FFFFFF"/>
                </a:solidFill>
                <a:latin typeface="Calibri"/>
                <a:ea typeface="Calibri"/>
                <a:cs typeface="Calibri"/>
                <a:sym typeface="Calibri"/>
              </a:rPr>
              <a:t>Recently: LLMs to run </a:t>
            </a:r>
            <a:r>
              <a:rPr lang="en-US" sz="3600" i="1" dirty="0">
                <a:solidFill>
                  <a:srgbClr val="FFFFFF"/>
                </a:solidFill>
                <a:latin typeface="Calibri"/>
                <a:ea typeface="Calibri"/>
                <a:cs typeface="Calibri"/>
                <a:sym typeface="Calibri"/>
              </a:rPr>
              <a:t>reproductions</a:t>
            </a:r>
            <a:endParaRPr sz="3600" i="1" dirty="0">
              <a:solidFill>
                <a:srgbClr val="FFFFFF"/>
              </a:solidFill>
              <a:latin typeface="Calibri"/>
              <a:ea typeface="Calibri"/>
              <a:cs typeface="Calibri"/>
              <a:sym typeface="Calibri"/>
            </a:endParaRPr>
          </a:p>
        </p:txBody>
      </p:sp>
      <p:pic>
        <p:nvPicPr>
          <p:cNvPr id="5" name="Picture 4" descr="A screenshot of a computer&#10;&#10;AI-generated content may be incorrect.">
            <a:extLst>
              <a:ext uri="{FF2B5EF4-FFF2-40B4-BE49-F238E27FC236}">
                <a16:creationId xmlns:a16="http://schemas.microsoft.com/office/drawing/2014/main" id="{47E984BA-CF91-1D35-E198-F421369C2EED}"/>
              </a:ext>
            </a:extLst>
          </p:cNvPr>
          <p:cNvPicPr>
            <a:picLocks noChangeAspect="1"/>
          </p:cNvPicPr>
          <p:nvPr/>
        </p:nvPicPr>
        <p:blipFill>
          <a:blip r:embed="rId4"/>
          <a:stretch>
            <a:fillRect/>
          </a:stretch>
        </p:blipFill>
        <p:spPr>
          <a:xfrm>
            <a:off x="0" y="1337300"/>
            <a:ext cx="6592186" cy="4491241"/>
          </a:xfrm>
          <a:prstGeom prst="rect">
            <a:avLst/>
          </a:prstGeom>
        </p:spPr>
      </p:pic>
      <p:pic>
        <p:nvPicPr>
          <p:cNvPr id="9" name="Picture 8" descr="A graph of a graph of a graph&#10;&#10;AI-generated content may be incorrect.">
            <a:extLst>
              <a:ext uri="{FF2B5EF4-FFF2-40B4-BE49-F238E27FC236}">
                <a16:creationId xmlns:a16="http://schemas.microsoft.com/office/drawing/2014/main" id="{1B7E0EFE-873F-B3B6-ACB5-6202712AF6FA}"/>
              </a:ext>
            </a:extLst>
          </p:cNvPr>
          <p:cNvPicPr>
            <a:picLocks noChangeAspect="1"/>
          </p:cNvPicPr>
          <p:nvPr/>
        </p:nvPicPr>
        <p:blipFill>
          <a:blip r:embed="rId5"/>
          <a:stretch>
            <a:fillRect/>
          </a:stretch>
        </p:blipFill>
        <p:spPr>
          <a:xfrm>
            <a:off x="2809592" y="4252100"/>
            <a:ext cx="6230236" cy="2537200"/>
          </a:xfrm>
          <a:prstGeom prst="rect">
            <a:avLst/>
          </a:prstGeom>
        </p:spPr>
      </p:pic>
    </p:spTree>
    <p:extLst>
      <p:ext uri="{BB962C8B-B14F-4D97-AF65-F5344CB8AC3E}">
        <p14:creationId xmlns:p14="http://schemas.microsoft.com/office/powerpoint/2010/main" val="3520601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F57E0-6A46-C1CD-679A-3917F9B42848}"/>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165B586F-11CC-5EDC-48AE-88E402CA3B08}"/>
              </a:ext>
            </a:extLst>
          </p:cNvPr>
          <p:cNvSpPr txBox="1">
            <a:spLocks/>
          </p:cNvSpPr>
          <p:nvPr/>
        </p:nvSpPr>
        <p:spPr>
          <a:xfrm>
            <a:off x="123865" y="145951"/>
            <a:ext cx="8542657" cy="47691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Tahoma" panose="020B0604030504040204" pitchFamily="34" charset="0"/>
                <a:ea typeface="Tahoma" panose="020B0604030504040204" pitchFamily="34" charset="0"/>
                <a:cs typeface="Tahoma" panose="020B0604030504040204" pitchFamily="34" charset="0"/>
              </a:rPr>
              <a:t>A First Look at the Reproducibility Crisis</a:t>
            </a:r>
          </a:p>
        </p:txBody>
      </p:sp>
      <p:cxnSp>
        <p:nvCxnSpPr>
          <p:cNvPr id="8" name="Straight Connector 7">
            <a:extLst>
              <a:ext uri="{FF2B5EF4-FFF2-40B4-BE49-F238E27FC236}">
                <a16:creationId xmlns:a16="http://schemas.microsoft.com/office/drawing/2014/main" id="{89778717-2663-B856-7FEB-95EEC1C59102}"/>
              </a:ext>
            </a:extLst>
          </p:cNvPr>
          <p:cNvCxnSpPr>
            <a:cxnSpLocks/>
          </p:cNvCxnSpPr>
          <p:nvPr/>
        </p:nvCxnSpPr>
        <p:spPr>
          <a:xfrm>
            <a:off x="183" y="564873"/>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Google Shape;114;p17">
            <a:extLst>
              <a:ext uri="{FF2B5EF4-FFF2-40B4-BE49-F238E27FC236}">
                <a16:creationId xmlns:a16="http://schemas.microsoft.com/office/drawing/2014/main" id="{AE77D7A7-FAC4-B852-8606-8CE1AD4A6568}"/>
              </a:ext>
            </a:extLst>
          </p:cNvPr>
          <p:cNvPicPr preferRelativeResize="0"/>
          <p:nvPr/>
        </p:nvPicPr>
        <p:blipFill rotWithShape="1">
          <a:blip r:embed="rId3">
            <a:alphaModFix/>
          </a:blip>
          <a:srcRect r="22185"/>
          <a:stretch/>
        </p:blipFill>
        <p:spPr>
          <a:xfrm>
            <a:off x="0" y="0"/>
            <a:ext cx="9144000" cy="1337300"/>
          </a:xfrm>
          <a:prstGeom prst="rect">
            <a:avLst/>
          </a:prstGeom>
          <a:noFill/>
          <a:ln>
            <a:noFill/>
          </a:ln>
        </p:spPr>
      </p:pic>
      <p:sp>
        <p:nvSpPr>
          <p:cNvPr id="3" name="Google Shape;115;p17">
            <a:extLst>
              <a:ext uri="{FF2B5EF4-FFF2-40B4-BE49-F238E27FC236}">
                <a16:creationId xmlns:a16="http://schemas.microsoft.com/office/drawing/2014/main" id="{B2E04017-9E4B-C54E-C2A7-F220037B01CC}"/>
              </a:ext>
            </a:extLst>
          </p:cNvPr>
          <p:cNvSpPr txBox="1"/>
          <p:nvPr/>
        </p:nvSpPr>
        <p:spPr>
          <a:xfrm>
            <a:off x="81376" y="-1"/>
            <a:ext cx="8958452" cy="1226367"/>
          </a:xfrm>
          <a:prstGeom prst="rect">
            <a:avLst/>
          </a:prstGeom>
          <a:noFill/>
          <a:ln>
            <a:noFill/>
          </a:ln>
        </p:spPr>
        <p:txBody>
          <a:bodyPr spcFirstLastPara="1" wrap="square" lIns="121900" tIns="121900" rIns="121900" bIns="121900" anchor="ctr" anchorCtr="0">
            <a:noAutofit/>
          </a:bodyPr>
          <a:lstStyle/>
          <a:p>
            <a:pPr algn="ctr"/>
            <a:r>
              <a:rPr lang="en-US" sz="3600" dirty="0">
                <a:solidFill>
                  <a:srgbClr val="FFFFFF"/>
                </a:solidFill>
                <a:latin typeface="Calibri"/>
                <a:ea typeface="Calibri"/>
                <a:cs typeface="Calibri"/>
                <a:sym typeface="Calibri"/>
              </a:rPr>
              <a:t>Apple in our eye: LLMs to run </a:t>
            </a:r>
            <a:r>
              <a:rPr lang="en-US" sz="3600" i="1" dirty="0">
                <a:solidFill>
                  <a:srgbClr val="FFFFFF"/>
                </a:solidFill>
                <a:latin typeface="Calibri"/>
                <a:ea typeface="Calibri"/>
                <a:cs typeface="Calibri"/>
                <a:sym typeface="Calibri"/>
              </a:rPr>
              <a:t>replications</a:t>
            </a:r>
            <a:endParaRPr sz="3600" i="1" dirty="0">
              <a:solidFill>
                <a:srgbClr val="FFFFFF"/>
              </a:solidFill>
              <a:latin typeface="Calibri"/>
              <a:ea typeface="Calibri"/>
              <a:cs typeface="Calibri"/>
              <a:sym typeface="Calibri"/>
            </a:endParaRPr>
          </a:p>
        </p:txBody>
      </p:sp>
      <p:pic>
        <p:nvPicPr>
          <p:cNvPr id="9" name="Picture 8" descr="A group of people sitting at a table with colorful sticky notes&#10;&#10;AI-generated content may be incorrect.">
            <a:extLst>
              <a:ext uri="{FF2B5EF4-FFF2-40B4-BE49-F238E27FC236}">
                <a16:creationId xmlns:a16="http://schemas.microsoft.com/office/drawing/2014/main" id="{59346772-D924-3D5C-A449-C6F374FAA49B}"/>
              </a:ext>
            </a:extLst>
          </p:cNvPr>
          <p:cNvPicPr>
            <a:picLocks noChangeAspect="1"/>
          </p:cNvPicPr>
          <p:nvPr/>
        </p:nvPicPr>
        <p:blipFill>
          <a:blip r:embed="rId4"/>
          <a:stretch>
            <a:fillRect/>
          </a:stretch>
        </p:blipFill>
        <p:spPr>
          <a:xfrm>
            <a:off x="2420294" y="1557119"/>
            <a:ext cx="6021957" cy="5300881"/>
          </a:xfrm>
          <a:prstGeom prst="rect">
            <a:avLst/>
          </a:prstGeom>
        </p:spPr>
      </p:pic>
      <p:pic>
        <p:nvPicPr>
          <p:cNvPr id="11" name="Picture 10" descr="A black and blue text with a sun&#10;&#10;AI-generated content may be incorrect.">
            <a:extLst>
              <a:ext uri="{FF2B5EF4-FFF2-40B4-BE49-F238E27FC236}">
                <a16:creationId xmlns:a16="http://schemas.microsoft.com/office/drawing/2014/main" id="{1AD13AC7-82DF-0ED6-FDC3-788DF1E2AC32}"/>
              </a:ext>
            </a:extLst>
          </p:cNvPr>
          <p:cNvPicPr>
            <a:picLocks noChangeAspect="1"/>
          </p:cNvPicPr>
          <p:nvPr/>
        </p:nvPicPr>
        <p:blipFill>
          <a:blip r:embed="rId5"/>
          <a:stretch>
            <a:fillRect/>
          </a:stretch>
        </p:blipFill>
        <p:spPr>
          <a:xfrm>
            <a:off x="383952" y="1645288"/>
            <a:ext cx="2898363" cy="1055382"/>
          </a:xfrm>
          <a:prstGeom prst="rect">
            <a:avLst/>
          </a:prstGeom>
        </p:spPr>
      </p:pic>
    </p:spTree>
    <p:extLst>
      <p:ext uri="{BB962C8B-B14F-4D97-AF65-F5344CB8AC3E}">
        <p14:creationId xmlns:p14="http://schemas.microsoft.com/office/powerpoint/2010/main" val="2357715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95D563A-6AF3-674C-BF54-62823A633FDF}"/>
              </a:ext>
            </a:extLst>
          </p:cNvPr>
          <p:cNvSpPr>
            <a:spLocks noGrp="1"/>
          </p:cNvSpPr>
          <p:nvPr>
            <p:ph type="ctrTitle"/>
          </p:nvPr>
        </p:nvSpPr>
        <p:spPr>
          <a:xfrm>
            <a:off x="1423452" y="4098529"/>
            <a:ext cx="6297091" cy="1124429"/>
          </a:xfrm>
        </p:spPr>
        <p:txBody>
          <a:bodyPr>
            <a:normAutofit/>
          </a:bodyPr>
          <a:lstStyle/>
          <a:p>
            <a:r>
              <a:rPr lang="en-US" sz="2400" i="1" dirty="0">
                <a:solidFill>
                  <a:srgbClr val="0070C0"/>
                </a:solidFill>
                <a:latin typeface="Tahoma" panose="020B0604030504040204" pitchFamily="34" charset="0"/>
                <a:ea typeface="Tahoma" panose="020B0604030504040204" pitchFamily="34" charset="0"/>
                <a:cs typeface="Tahoma" panose="020B0604030504040204" pitchFamily="34" charset="0"/>
              </a:rPr>
              <a:t>Thank you for spending your hour with me!</a:t>
            </a:r>
          </a:p>
        </p:txBody>
      </p:sp>
      <p:sp>
        <p:nvSpPr>
          <p:cNvPr id="5" name="Text Placeholder 1">
            <a:extLst>
              <a:ext uri="{FF2B5EF4-FFF2-40B4-BE49-F238E27FC236}">
                <a16:creationId xmlns:a16="http://schemas.microsoft.com/office/drawing/2014/main" id="{9B97227C-C7D9-CA4D-8B52-D5C7CF2055BE}"/>
              </a:ext>
            </a:extLst>
          </p:cNvPr>
          <p:cNvSpPr txBox="1">
            <a:spLocks/>
          </p:cNvSpPr>
          <p:nvPr/>
        </p:nvSpPr>
        <p:spPr>
          <a:xfrm>
            <a:off x="398417" y="619875"/>
            <a:ext cx="8347165" cy="17405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t>A fundamental overhaul in the way we interpret and evaluate scholarship should make research more credible, more explainable, easier to synthesize, and more </a:t>
            </a:r>
            <a:r>
              <a:rPr lang="en-US" b="1" i="1" dirty="0"/>
              <a:t>efficient!</a:t>
            </a:r>
            <a:r>
              <a:rPr lang="en-US" i="1" dirty="0"/>
              <a:t> (time, cost, etc.).</a:t>
            </a:r>
          </a:p>
          <a:p>
            <a:endParaRPr lang="en-US" i="1" dirty="0"/>
          </a:p>
          <a:p>
            <a:r>
              <a:rPr lang="en-US" i="1" dirty="0"/>
              <a:t>These changes can and should leverage advances in big data and AI.</a:t>
            </a:r>
          </a:p>
        </p:txBody>
      </p:sp>
      <p:sp>
        <p:nvSpPr>
          <p:cNvPr id="2" name="TextBox 1">
            <a:extLst>
              <a:ext uri="{FF2B5EF4-FFF2-40B4-BE49-F238E27FC236}">
                <a16:creationId xmlns:a16="http://schemas.microsoft.com/office/drawing/2014/main" id="{85CB08AF-474D-7167-5E58-8B073119E5E9}"/>
              </a:ext>
            </a:extLst>
          </p:cNvPr>
          <p:cNvSpPr txBox="1"/>
          <p:nvPr/>
        </p:nvSpPr>
        <p:spPr>
          <a:xfrm>
            <a:off x="1273320" y="4905717"/>
            <a:ext cx="6597353" cy="954107"/>
          </a:xfrm>
          <a:prstGeom prst="rect">
            <a:avLst/>
          </a:prstGeom>
          <a:noFill/>
        </p:spPr>
        <p:txBody>
          <a:bodyPr wrap="square">
            <a:spAutoFit/>
          </a:bodyPr>
          <a:lstStyle/>
          <a:p>
            <a:pPr algn="ctr"/>
            <a:endParaRPr lang="en-US" sz="2800" dirty="0">
              <a:latin typeface="Helvetica" pitchFamily="2" charset="0"/>
              <a:hlinkClick r:id="rId2"/>
            </a:endParaRPr>
          </a:p>
          <a:p>
            <a:pPr algn="ctr"/>
            <a:r>
              <a:rPr lang="en-US" sz="2800" dirty="0">
                <a:latin typeface="Helvetica" pitchFamily="2" charset="0"/>
                <a:hlinkClick r:id="rId2"/>
              </a:rPr>
              <a:t>smr48@psu.edu</a:t>
            </a:r>
            <a:r>
              <a:rPr lang="en-US" sz="2800" dirty="0">
                <a:latin typeface="Helvetica" pitchFamily="2" charset="0"/>
              </a:rPr>
              <a:t> </a:t>
            </a:r>
            <a:endParaRPr lang="en-US" sz="2800" dirty="0"/>
          </a:p>
        </p:txBody>
      </p:sp>
    </p:spTree>
    <p:extLst>
      <p:ext uri="{BB962C8B-B14F-4D97-AF65-F5344CB8AC3E}">
        <p14:creationId xmlns:p14="http://schemas.microsoft.com/office/powerpoint/2010/main" val="4206863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A19BC-3A92-AF01-1DB1-5F52E7BBCA54}"/>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3AF95993-79B3-963E-2771-A19BDAD7E3BA}"/>
              </a:ext>
            </a:extLst>
          </p:cNvPr>
          <p:cNvSpPr txBox="1">
            <a:spLocks/>
          </p:cNvSpPr>
          <p:nvPr/>
        </p:nvSpPr>
        <p:spPr>
          <a:xfrm>
            <a:off x="123865" y="145951"/>
            <a:ext cx="8542657" cy="47691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Tahoma" panose="020B0604030504040204" pitchFamily="34" charset="0"/>
                <a:ea typeface="Tahoma" panose="020B0604030504040204" pitchFamily="34" charset="0"/>
                <a:cs typeface="Tahoma" panose="020B0604030504040204" pitchFamily="34" charset="0"/>
              </a:rPr>
              <a:t>A First Look at the Reproducibility Crisis</a:t>
            </a:r>
          </a:p>
        </p:txBody>
      </p:sp>
      <p:cxnSp>
        <p:nvCxnSpPr>
          <p:cNvPr id="8" name="Straight Connector 7">
            <a:extLst>
              <a:ext uri="{FF2B5EF4-FFF2-40B4-BE49-F238E27FC236}">
                <a16:creationId xmlns:a16="http://schemas.microsoft.com/office/drawing/2014/main" id="{1E08CD93-9B65-3C24-3516-7B42CD435BB1}"/>
              </a:ext>
            </a:extLst>
          </p:cNvPr>
          <p:cNvCxnSpPr>
            <a:cxnSpLocks/>
          </p:cNvCxnSpPr>
          <p:nvPr/>
        </p:nvCxnSpPr>
        <p:spPr>
          <a:xfrm>
            <a:off x="183" y="564873"/>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Google Shape;114;p17">
            <a:extLst>
              <a:ext uri="{FF2B5EF4-FFF2-40B4-BE49-F238E27FC236}">
                <a16:creationId xmlns:a16="http://schemas.microsoft.com/office/drawing/2014/main" id="{B3D4C437-05D8-0382-A970-1A2088559964}"/>
              </a:ext>
            </a:extLst>
          </p:cNvPr>
          <p:cNvPicPr preferRelativeResize="0"/>
          <p:nvPr/>
        </p:nvPicPr>
        <p:blipFill rotWithShape="1">
          <a:blip r:embed="rId3">
            <a:alphaModFix/>
          </a:blip>
          <a:srcRect r="22185"/>
          <a:stretch/>
        </p:blipFill>
        <p:spPr>
          <a:xfrm>
            <a:off x="0" y="0"/>
            <a:ext cx="9144000" cy="1337300"/>
          </a:xfrm>
          <a:prstGeom prst="rect">
            <a:avLst/>
          </a:prstGeom>
          <a:noFill/>
          <a:ln>
            <a:noFill/>
          </a:ln>
        </p:spPr>
      </p:pic>
      <p:sp>
        <p:nvSpPr>
          <p:cNvPr id="3" name="Google Shape;115;p17">
            <a:extLst>
              <a:ext uri="{FF2B5EF4-FFF2-40B4-BE49-F238E27FC236}">
                <a16:creationId xmlns:a16="http://schemas.microsoft.com/office/drawing/2014/main" id="{F1681837-C917-3D5A-FA0B-50D119CB9C24}"/>
              </a:ext>
            </a:extLst>
          </p:cNvPr>
          <p:cNvSpPr txBox="1"/>
          <p:nvPr/>
        </p:nvSpPr>
        <p:spPr>
          <a:xfrm>
            <a:off x="81376" y="-1"/>
            <a:ext cx="8958452" cy="1226367"/>
          </a:xfrm>
          <a:prstGeom prst="rect">
            <a:avLst/>
          </a:prstGeom>
          <a:noFill/>
          <a:ln>
            <a:noFill/>
          </a:ln>
        </p:spPr>
        <p:txBody>
          <a:bodyPr spcFirstLastPara="1" wrap="square" lIns="121900" tIns="121900" rIns="121900" bIns="121900" anchor="ctr" anchorCtr="0">
            <a:noAutofit/>
          </a:bodyPr>
          <a:lstStyle/>
          <a:p>
            <a:pPr algn="ctr"/>
            <a:r>
              <a:rPr lang="en-US" sz="3600" dirty="0">
                <a:solidFill>
                  <a:srgbClr val="FFFFFF"/>
                </a:solidFill>
                <a:latin typeface="Calibri"/>
                <a:ea typeface="Calibri"/>
                <a:cs typeface="Calibri"/>
                <a:sym typeface="Calibri"/>
              </a:rPr>
              <a:t>Making sense of the literature: today</a:t>
            </a:r>
            <a:endParaRPr sz="3600" dirty="0">
              <a:solidFill>
                <a:srgbClr val="FFFFFF"/>
              </a:solidFill>
              <a:latin typeface="Calibri"/>
              <a:ea typeface="Calibri"/>
              <a:cs typeface="Calibri"/>
              <a:sym typeface="Calibri"/>
            </a:endParaRPr>
          </a:p>
        </p:txBody>
      </p:sp>
      <p:pic>
        <p:nvPicPr>
          <p:cNvPr id="10" name="Picture 9" descr="A screenshot of a web page&#10;&#10;AI-generated content may be incorrect.">
            <a:extLst>
              <a:ext uri="{FF2B5EF4-FFF2-40B4-BE49-F238E27FC236}">
                <a16:creationId xmlns:a16="http://schemas.microsoft.com/office/drawing/2014/main" id="{8EF6D2E4-199B-25E9-7365-9D2099FDED38}"/>
              </a:ext>
            </a:extLst>
          </p:cNvPr>
          <p:cNvPicPr>
            <a:picLocks noChangeAspect="1"/>
          </p:cNvPicPr>
          <p:nvPr/>
        </p:nvPicPr>
        <p:blipFill>
          <a:blip r:embed="rId4"/>
          <a:stretch>
            <a:fillRect/>
          </a:stretch>
        </p:blipFill>
        <p:spPr>
          <a:xfrm>
            <a:off x="0" y="1483251"/>
            <a:ext cx="7772400" cy="4926463"/>
          </a:xfrm>
          <a:prstGeom prst="rect">
            <a:avLst/>
          </a:prstGeom>
        </p:spPr>
      </p:pic>
      <p:pic>
        <p:nvPicPr>
          <p:cNvPr id="12" name="Picture 11" descr="A screenshot of a web page&#10;&#10;AI-generated content may be incorrect.">
            <a:extLst>
              <a:ext uri="{FF2B5EF4-FFF2-40B4-BE49-F238E27FC236}">
                <a16:creationId xmlns:a16="http://schemas.microsoft.com/office/drawing/2014/main" id="{756D6005-3520-476F-7D77-ADEE920E7019}"/>
              </a:ext>
            </a:extLst>
          </p:cNvPr>
          <p:cNvPicPr>
            <a:picLocks noChangeAspect="1"/>
          </p:cNvPicPr>
          <p:nvPr/>
        </p:nvPicPr>
        <p:blipFill>
          <a:blip r:embed="rId5"/>
          <a:stretch>
            <a:fillRect/>
          </a:stretch>
        </p:blipFill>
        <p:spPr>
          <a:xfrm>
            <a:off x="2934654" y="1902173"/>
            <a:ext cx="6105174" cy="4867731"/>
          </a:xfrm>
          <a:prstGeom prst="rect">
            <a:avLst/>
          </a:prstGeom>
        </p:spPr>
      </p:pic>
    </p:spTree>
    <p:extLst>
      <p:ext uri="{BB962C8B-B14F-4D97-AF65-F5344CB8AC3E}">
        <p14:creationId xmlns:p14="http://schemas.microsoft.com/office/powerpoint/2010/main" val="335048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9DE9C-0BB4-8EAC-2F90-B5D42C1B0ECF}"/>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D20E322B-99EE-D944-9E69-E607BA080D39}"/>
              </a:ext>
            </a:extLst>
          </p:cNvPr>
          <p:cNvSpPr txBox="1">
            <a:spLocks/>
          </p:cNvSpPr>
          <p:nvPr/>
        </p:nvSpPr>
        <p:spPr>
          <a:xfrm>
            <a:off x="123865" y="145951"/>
            <a:ext cx="8542657" cy="47691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Tahoma" panose="020B0604030504040204" pitchFamily="34" charset="0"/>
                <a:ea typeface="Tahoma" panose="020B0604030504040204" pitchFamily="34" charset="0"/>
                <a:cs typeface="Tahoma" panose="020B0604030504040204" pitchFamily="34" charset="0"/>
              </a:rPr>
              <a:t>A First Look at the Reproducibility Crisis</a:t>
            </a:r>
          </a:p>
        </p:txBody>
      </p:sp>
      <p:cxnSp>
        <p:nvCxnSpPr>
          <p:cNvPr id="8" name="Straight Connector 7">
            <a:extLst>
              <a:ext uri="{FF2B5EF4-FFF2-40B4-BE49-F238E27FC236}">
                <a16:creationId xmlns:a16="http://schemas.microsoft.com/office/drawing/2014/main" id="{C6B9BF67-7BA1-BD22-04CE-AE6C383BD12B}"/>
              </a:ext>
            </a:extLst>
          </p:cNvPr>
          <p:cNvCxnSpPr>
            <a:cxnSpLocks/>
          </p:cNvCxnSpPr>
          <p:nvPr/>
        </p:nvCxnSpPr>
        <p:spPr>
          <a:xfrm>
            <a:off x="183" y="564873"/>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Google Shape;114;p17">
            <a:extLst>
              <a:ext uri="{FF2B5EF4-FFF2-40B4-BE49-F238E27FC236}">
                <a16:creationId xmlns:a16="http://schemas.microsoft.com/office/drawing/2014/main" id="{4A73C447-6E73-20FA-9583-0932C6A6495B}"/>
              </a:ext>
            </a:extLst>
          </p:cNvPr>
          <p:cNvPicPr preferRelativeResize="0"/>
          <p:nvPr/>
        </p:nvPicPr>
        <p:blipFill rotWithShape="1">
          <a:blip r:embed="rId3">
            <a:alphaModFix/>
          </a:blip>
          <a:srcRect r="22185"/>
          <a:stretch/>
        </p:blipFill>
        <p:spPr>
          <a:xfrm>
            <a:off x="0" y="0"/>
            <a:ext cx="9144000" cy="1337300"/>
          </a:xfrm>
          <a:prstGeom prst="rect">
            <a:avLst/>
          </a:prstGeom>
          <a:noFill/>
          <a:ln>
            <a:noFill/>
          </a:ln>
        </p:spPr>
      </p:pic>
      <p:sp>
        <p:nvSpPr>
          <p:cNvPr id="3" name="Google Shape;115;p17">
            <a:extLst>
              <a:ext uri="{FF2B5EF4-FFF2-40B4-BE49-F238E27FC236}">
                <a16:creationId xmlns:a16="http://schemas.microsoft.com/office/drawing/2014/main" id="{869C7B8B-DD70-FC82-A397-4CBA3CB1F740}"/>
              </a:ext>
            </a:extLst>
          </p:cNvPr>
          <p:cNvSpPr txBox="1"/>
          <p:nvPr/>
        </p:nvSpPr>
        <p:spPr>
          <a:xfrm>
            <a:off x="81376" y="-1"/>
            <a:ext cx="8958452" cy="1226367"/>
          </a:xfrm>
          <a:prstGeom prst="rect">
            <a:avLst/>
          </a:prstGeom>
          <a:noFill/>
          <a:ln>
            <a:noFill/>
          </a:ln>
        </p:spPr>
        <p:txBody>
          <a:bodyPr spcFirstLastPara="1" wrap="square" lIns="121900" tIns="121900" rIns="121900" bIns="121900" anchor="ctr" anchorCtr="0">
            <a:noAutofit/>
          </a:bodyPr>
          <a:lstStyle/>
          <a:p>
            <a:pPr algn="ctr"/>
            <a:r>
              <a:rPr lang="en-US" sz="3600" dirty="0">
                <a:solidFill>
                  <a:srgbClr val="FFFFFF"/>
                </a:solidFill>
                <a:latin typeface="Calibri"/>
                <a:ea typeface="Calibri"/>
                <a:cs typeface="Calibri"/>
                <a:sym typeface="Calibri"/>
              </a:rPr>
              <a:t>Making sense of the literature: the vision</a:t>
            </a:r>
            <a:endParaRPr sz="3600" dirty="0">
              <a:solidFill>
                <a:srgbClr val="FFFFFF"/>
              </a:solidFill>
              <a:latin typeface="Calibri"/>
              <a:ea typeface="Calibri"/>
              <a:cs typeface="Calibri"/>
              <a:sym typeface="Calibri"/>
            </a:endParaRPr>
          </a:p>
        </p:txBody>
      </p:sp>
      <p:sp>
        <p:nvSpPr>
          <p:cNvPr id="4" name="Title 1">
            <a:extLst>
              <a:ext uri="{FF2B5EF4-FFF2-40B4-BE49-F238E27FC236}">
                <a16:creationId xmlns:a16="http://schemas.microsoft.com/office/drawing/2014/main" id="{738DEBC4-54D6-C41D-EF43-77C75A3CF433}"/>
              </a:ext>
            </a:extLst>
          </p:cNvPr>
          <p:cNvSpPr txBox="1">
            <a:spLocks/>
          </p:cNvSpPr>
          <p:nvPr/>
        </p:nvSpPr>
        <p:spPr>
          <a:xfrm>
            <a:off x="123864" y="1645288"/>
            <a:ext cx="891596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latin typeface="Times New Roman" panose="02020603050405020304" pitchFamily="18" charset="0"/>
                <a:cs typeface="Times New Roman" panose="02020603050405020304" pitchFamily="18" charset="0"/>
              </a:rPr>
              <a:t>A machine-readable (+ computable, as appropriate) 			scholarly record</a:t>
            </a:r>
          </a:p>
        </p:txBody>
      </p:sp>
      <p:sp>
        <p:nvSpPr>
          <p:cNvPr id="6" name="TextBox 5">
            <a:extLst>
              <a:ext uri="{FF2B5EF4-FFF2-40B4-BE49-F238E27FC236}">
                <a16:creationId xmlns:a16="http://schemas.microsoft.com/office/drawing/2014/main" id="{45C514E7-FE27-AD88-64AA-842E6BD8688B}"/>
              </a:ext>
            </a:extLst>
          </p:cNvPr>
          <p:cNvSpPr txBox="1"/>
          <p:nvPr/>
        </p:nvSpPr>
        <p:spPr>
          <a:xfrm>
            <a:off x="243841" y="2862361"/>
            <a:ext cx="8656318" cy="3108543"/>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I’m interested in social media and mental health…</a:t>
            </a:r>
          </a:p>
          <a:p>
            <a:r>
              <a:rPr lang="en-US" sz="2800" dirty="0">
                <a:latin typeface="Times New Roman" panose="02020603050405020304" pitchFamily="18" charset="0"/>
                <a:cs typeface="Times New Roman" panose="02020603050405020304" pitchFamily="18" charset="0"/>
              </a:rPr>
              <a:t>	-Is social media bad for mental health (consensus!?)</a:t>
            </a:r>
          </a:p>
          <a:p>
            <a:r>
              <a:rPr lang="en-US" sz="2800" dirty="0">
                <a:latin typeface="Times New Roman" panose="02020603050405020304" pitchFamily="18" charset="0"/>
                <a:cs typeface="Times New Roman" panose="02020603050405020304" pitchFamily="18" charset="0"/>
              </a:rPr>
              <a:t>	-Do studies of teenagers say different things than studies of adults and older people?</a:t>
            </a:r>
          </a:p>
          <a:p>
            <a:r>
              <a:rPr lang="en-US" sz="2800" dirty="0">
                <a:latin typeface="Times New Roman" panose="02020603050405020304" pitchFamily="18" charset="0"/>
                <a:cs typeface="Times New Roman" panose="02020603050405020304" pitchFamily="18" charset="0"/>
              </a:rPr>
              <a:t>	-Do studies look at gender as a variable? </a:t>
            </a:r>
          </a:p>
          <a:p>
            <a:r>
              <a:rPr lang="en-US" sz="2800" dirty="0">
                <a:latin typeface="Times New Roman" panose="02020603050405020304" pitchFamily="18" charset="0"/>
                <a:cs typeface="Times New Roman" panose="02020603050405020304" pitchFamily="18" charset="0"/>
              </a:rPr>
              <a:t>	-Does the specific social media/platform matter?</a:t>
            </a:r>
          </a:p>
          <a:p>
            <a:r>
              <a:rPr lang="en-US" sz="2800" dirty="0">
                <a:latin typeface="Times New Roman" panose="02020603050405020304" pitchFamily="18" charset="0"/>
                <a:cs typeface="Times New Roman" panose="02020603050405020304" pitchFamily="18" charset="0"/>
              </a:rPr>
              <a:t>			etc. etc. </a:t>
            </a:r>
            <a:r>
              <a:rPr lang="en-US" sz="2800" dirty="0" err="1">
                <a:latin typeface="Times New Roman" panose="02020603050405020304" pitchFamily="18" charset="0"/>
                <a:cs typeface="Times New Roman" panose="02020603050405020304" pitchFamily="18" charset="0"/>
              </a:rPr>
              <a:t>etc</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74065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8479-048F-B449-9348-33A302005DD9}"/>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D099E06A-0FCA-13A1-F9B6-5763ECBB56C7}"/>
              </a:ext>
            </a:extLst>
          </p:cNvPr>
          <p:cNvSpPr txBox="1">
            <a:spLocks/>
          </p:cNvSpPr>
          <p:nvPr/>
        </p:nvSpPr>
        <p:spPr>
          <a:xfrm>
            <a:off x="123865" y="145951"/>
            <a:ext cx="8542657" cy="47691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Tahoma" panose="020B0604030504040204" pitchFamily="34" charset="0"/>
                <a:ea typeface="Tahoma" panose="020B0604030504040204" pitchFamily="34" charset="0"/>
                <a:cs typeface="Tahoma" panose="020B0604030504040204" pitchFamily="34" charset="0"/>
              </a:rPr>
              <a:t>A First Look at the Reproducibility Crisis</a:t>
            </a:r>
          </a:p>
        </p:txBody>
      </p:sp>
      <p:cxnSp>
        <p:nvCxnSpPr>
          <p:cNvPr id="8" name="Straight Connector 7">
            <a:extLst>
              <a:ext uri="{FF2B5EF4-FFF2-40B4-BE49-F238E27FC236}">
                <a16:creationId xmlns:a16="http://schemas.microsoft.com/office/drawing/2014/main" id="{C6F32C55-1245-B27E-3182-F5BC0ECBECA0}"/>
              </a:ext>
            </a:extLst>
          </p:cNvPr>
          <p:cNvCxnSpPr>
            <a:cxnSpLocks/>
          </p:cNvCxnSpPr>
          <p:nvPr/>
        </p:nvCxnSpPr>
        <p:spPr>
          <a:xfrm>
            <a:off x="183" y="564873"/>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Google Shape;114;p17">
            <a:extLst>
              <a:ext uri="{FF2B5EF4-FFF2-40B4-BE49-F238E27FC236}">
                <a16:creationId xmlns:a16="http://schemas.microsoft.com/office/drawing/2014/main" id="{2C566DF1-E1A3-E4D6-D9D0-B26E1F369F33}"/>
              </a:ext>
            </a:extLst>
          </p:cNvPr>
          <p:cNvPicPr preferRelativeResize="0"/>
          <p:nvPr/>
        </p:nvPicPr>
        <p:blipFill rotWithShape="1">
          <a:blip r:embed="rId3">
            <a:alphaModFix/>
          </a:blip>
          <a:srcRect r="22185"/>
          <a:stretch/>
        </p:blipFill>
        <p:spPr>
          <a:xfrm>
            <a:off x="0" y="0"/>
            <a:ext cx="9144000" cy="1337300"/>
          </a:xfrm>
          <a:prstGeom prst="rect">
            <a:avLst/>
          </a:prstGeom>
          <a:noFill/>
          <a:ln>
            <a:noFill/>
          </a:ln>
        </p:spPr>
      </p:pic>
      <p:sp>
        <p:nvSpPr>
          <p:cNvPr id="3" name="Google Shape;115;p17">
            <a:extLst>
              <a:ext uri="{FF2B5EF4-FFF2-40B4-BE49-F238E27FC236}">
                <a16:creationId xmlns:a16="http://schemas.microsoft.com/office/drawing/2014/main" id="{FA23BD2C-07F9-5289-0ED6-B1B740313E0C}"/>
              </a:ext>
            </a:extLst>
          </p:cNvPr>
          <p:cNvSpPr txBox="1"/>
          <p:nvPr/>
        </p:nvSpPr>
        <p:spPr>
          <a:xfrm>
            <a:off x="81376" y="-1"/>
            <a:ext cx="8958452" cy="1226367"/>
          </a:xfrm>
          <a:prstGeom prst="rect">
            <a:avLst/>
          </a:prstGeom>
          <a:noFill/>
          <a:ln>
            <a:noFill/>
          </a:ln>
        </p:spPr>
        <p:txBody>
          <a:bodyPr spcFirstLastPara="1" wrap="square" lIns="121900" tIns="121900" rIns="121900" bIns="121900" anchor="ctr" anchorCtr="0">
            <a:noAutofit/>
          </a:bodyPr>
          <a:lstStyle/>
          <a:p>
            <a:pPr algn="ctr"/>
            <a:r>
              <a:rPr lang="en-US" sz="3600" dirty="0">
                <a:solidFill>
                  <a:srgbClr val="FFFFFF"/>
                </a:solidFill>
                <a:latin typeface="Calibri"/>
                <a:ea typeface="Calibri"/>
                <a:cs typeface="Calibri"/>
                <a:sym typeface="Calibri"/>
              </a:rPr>
              <a:t>What would we need to enable this vision?</a:t>
            </a:r>
            <a:endParaRPr sz="3600" dirty="0">
              <a:solidFill>
                <a:srgbClr val="FFFFFF"/>
              </a:solidFill>
              <a:latin typeface="Calibri"/>
              <a:ea typeface="Calibri"/>
              <a:cs typeface="Calibri"/>
              <a:sym typeface="Calibri"/>
            </a:endParaRPr>
          </a:p>
        </p:txBody>
      </p:sp>
      <p:sp>
        <p:nvSpPr>
          <p:cNvPr id="6" name="TextBox 5">
            <a:extLst>
              <a:ext uri="{FF2B5EF4-FFF2-40B4-BE49-F238E27FC236}">
                <a16:creationId xmlns:a16="http://schemas.microsoft.com/office/drawing/2014/main" id="{43109634-CA2E-9482-495A-F69B16C02426}"/>
              </a:ext>
            </a:extLst>
          </p:cNvPr>
          <p:cNvSpPr txBox="1"/>
          <p:nvPr/>
        </p:nvSpPr>
        <p:spPr>
          <a:xfrm>
            <a:off x="81376" y="1483251"/>
            <a:ext cx="8958452" cy="5262979"/>
          </a:xfrm>
          <a:prstGeom prst="rect">
            <a:avLst/>
          </a:prstGeom>
          <a:noFill/>
          <a:ln>
            <a:solidFill>
              <a:schemeClr val="bg2">
                <a:lumMod val="90000"/>
              </a:schemeClr>
            </a:solidFill>
          </a:ln>
        </p:spPr>
        <p:txBody>
          <a:bodyPr wrap="square">
            <a:spAutoFit/>
          </a:bodyPr>
          <a:lstStyle/>
          <a:p>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Extract key information from papers in an automated fashion (from narrative text, usually PDFs) and store it efficiently (can be queried)</a:t>
            </a:r>
          </a:p>
          <a:p>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Synthesize key information in ways that are useful and can be built upon to answer questions that matter.</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Figure out how “credible” stated findings are at the individual level (reproducible, replicable, robust, generalizable)… (automatically reproduce/replicate?)</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6511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3AFA9-1B2F-E748-A50E-878E76AC66CF}"/>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610E73E9-FA6D-8171-C107-96044380FB5A}"/>
              </a:ext>
            </a:extLst>
          </p:cNvPr>
          <p:cNvSpPr txBox="1">
            <a:spLocks/>
          </p:cNvSpPr>
          <p:nvPr/>
        </p:nvSpPr>
        <p:spPr>
          <a:xfrm>
            <a:off x="123865" y="145951"/>
            <a:ext cx="8542657" cy="47691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Tahoma" panose="020B0604030504040204" pitchFamily="34" charset="0"/>
                <a:ea typeface="Tahoma" panose="020B0604030504040204" pitchFamily="34" charset="0"/>
                <a:cs typeface="Tahoma" panose="020B0604030504040204" pitchFamily="34" charset="0"/>
              </a:rPr>
              <a:t>A First Look at the Reproducibility Crisis</a:t>
            </a:r>
          </a:p>
        </p:txBody>
      </p:sp>
      <p:cxnSp>
        <p:nvCxnSpPr>
          <p:cNvPr id="8" name="Straight Connector 7">
            <a:extLst>
              <a:ext uri="{FF2B5EF4-FFF2-40B4-BE49-F238E27FC236}">
                <a16:creationId xmlns:a16="http://schemas.microsoft.com/office/drawing/2014/main" id="{9DFAFF4A-57E6-5EF9-EB5C-162B8ACBE604}"/>
              </a:ext>
            </a:extLst>
          </p:cNvPr>
          <p:cNvCxnSpPr>
            <a:cxnSpLocks/>
          </p:cNvCxnSpPr>
          <p:nvPr/>
        </p:nvCxnSpPr>
        <p:spPr>
          <a:xfrm>
            <a:off x="183" y="564873"/>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Google Shape;114;p17">
            <a:extLst>
              <a:ext uri="{FF2B5EF4-FFF2-40B4-BE49-F238E27FC236}">
                <a16:creationId xmlns:a16="http://schemas.microsoft.com/office/drawing/2014/main" id="{6EFA3B6C-B0C0-AFE9-D502-DFFDB01FE8BD}"/>
              </a:ext>
            </a:extLst>
          </p:cNvPr>
          <p:cNvPicPr preferRelativeResize="0"/>
          <p:nvPr/>
        </p:nvPicPr>
        <p:blipFill rotWithShape="1">
          <a:blip r:embed="rId3">
            <a:alphaModFix/>
          </a:blip>
          <a:srcRect r="22185"/>
          <a:stretch/>
        </p:blipFill>
        <p:spPr>
          <a:xfrm>
            <a:off x="0" y="0"/>
            <a:ext cx="9144000" cy="1337300"/>
          </a:xfrm>
          <a:prstGeom prst="rect">
            <a:avLst/>
          </a:prstGeom>
          <a:noFill/>
          <a:ln>
            <a:noFill/>
          </a:ln>
        </p:spPr>
      </p:pic>
      <p:sp>
        <p:nvSpPr>
          <p:cNvPr id="3" name="Google Shape;115;p17">
            <a:extLst>
              <a:ext uri="{FF2B5EF4-FFF2-40B4-BE49-F238E27FC236}">
                <a16:creationId xmlns:a16="http://schemas.microsoft.com/office/drawing/2014/main" id="{4629EB4C-0C83-5931-655E-CE2FE3CAB3A9}"/>
              </a:ext>
            </a:extLst>
          </p:cNvPr>
          <p:cNvSpPr txBox="1"/>
          <p:nvPr/>
        </p:nvSpPr>
        <p:spPr>
          <a:xfrm>
            <a:off x="81376" y="-1"/>
            <a:ext cx="8958452" cy="1226367"/>
          </a:xfrm>
          <a:prstGeom prst="rect">
            <a:avLst/>
          </a:prstGeom>
          <a:noFill/>
          <a:ln>
            <a:noFill/>
          </a:ln>
        </p:spPr>
        <p:txBody>
          <a:bodyPr spcFirstLastPara="1" wrap="square" lIns="121900" tIns="121900" rIns="121900" bIns="121900" anchor="ctr" anchorCtr="0">
            <a:noAutofit/>
          </a:bodyPr>
          <a:lstStyle/>
          <a:p>
            <a:pPr algn="ctr"/>
            <a:r>
              <a:rPr lang="en-US" sz="3600" dirty="0">
                <a:solidFill>
                  <a:srgbClr val="FFFFFF"/>
                </a:solidFill>
                <a:latin typeface="Calibri"/>
                <a:ea typeface="Calibri"/>
                <a:cs typeface="Calibri"/>
                <a:sym typeface="Calibri"/>
              </a:rPr>
              <a:t>What would we need to enable this vision?</a:t>
            </a:r>
            <a:endParaRPr sz="3600" dirty="0">
              <a:solidFill>
                <a:srgbClr val="FFFFFF"/>
              </a:solidFill>
              <a:latin typeface="Calibri"/>
              <a:ea typeface="Calibri"/>
              <a:cs typeface="Calibri"/>
              <a:sym typeface="Calibri"/>
            </a:endParaRPr>
          </a:p>
        </p:txBody>
      </p:sp>
      <p:sp>
        <p:nvSpPr>
          <p:cNvPr id="4" name="TextBox 3">
            <a:extLst>
              <a:ext uri="{FF2B5EF4-FFF2-40B4-BE49-F238E27FC236}">
                <a16:creationId xmlns:a16="http://schemas.microsoft.com/office/drawing/2014/main" id="{7A4E352B-DDD6-DCF3-D1C9-441B641F0D15}"/>
              </a:ext>
            </a:extLst>
          </p:cNvPr>
          <p:cNvSpPr txBox="1"/>
          <p:nvPr/>
        </p:nvSpPr>
        <p:spPr>
          <a:xfrm>
            <a:off x="81376" y="1483251"/>
            <a:ext cx="8958452" cy="5262979"/>
          </a:xfrm>
          <a:prstGeom prst="rect">
            <a:avLst/>
          </a:prstGeom>
          <a:noFill/>
          <a:ln>
            <a:solidFill>
              <a:schemeClr val="bg2">
                <a:lumMod val="90000"/>
              </a:schemeClr>
            </a:solidFill>
          </a:ln>
        </p:spPr>
        <p:txBody>
          <a:bodyPr wrap="square">
            <a:spAutoFit/>
          </a:bodyPr>
          <a:lstStyle/>
          <a:p>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Extract key information from papers in an automated fashion (from narrative text, usually PDFs) and store it efficiently (can be queried)</a:t>
            </a:r>
          </a:p>
          <a:p>
            <a:endParaRPr lang="en-US" sz="2800" dirty="0">
              <a:solidFill>
                <a:schemeClr val="bg2">
                  <a:lumMod val="90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solidFill>
                  <a:schemeClr val="bg2">
                    <a:lumMod val="90000"/>
                  </a:schemeClr>
                </a:solidFill>
                <a:latin typeface="Times New Roman" panose="02020603050405020304" pitchFamily="18" charset="0"/>
                <a:cs typeface="Times New Roman" panose="02020603050405020304" pitchFamily="18" charset="0"/>
              </a:rPr>
              <a:t>Synthesize key information in ways that are useful and can be built upon to answer questions that matter.</a:t>
            </a:r>
          </a:p>
          <a:p>
            <a:pPr marL="285750" indent="-285750">
              <a:buFont typeface="Arial" panose="020B0604020202020204" pitchFamily="34" charset="0"/>
              <a:buChar char="•"/>
            </a:pPr>
            <a:endParaRPr lang="en-US" sz="2800" dirty="0">
              <a:solidFill>
                <a:schemeClr val="bg2">
                  <a:lumMod val="90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solidFill>
                  <a:schemeClr val="bg2">
                    <a:lumMod val="90000"/>
                  </a:schemeClr>
                </a:solidFill>
                <a:latin typeface="Times New Roman" panose="02020603050405020304" pitchFamily="18" charset="0"/>
                <a:cs typeface="Times New Roman" panose="02020603050405020304" pitchFamily="18" charset="0"/>
              </a:rPr>
              <a:t>Figure out how “credible” stated findings are at the individual level (reproducible, replicable, robust, generalizable)… (automatically reproduce/replicate?)</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2283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B2648-53AB-49C3-1CE8-2E8A40177B6C}"/>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B9806079-1A75-ED23-35EE-DB8D779AD5A5}"/>
              </a:ext>
            </a:extLst>
          </p:cNvPr>
          <p:cNvSpPr txBox="1">
            <a:spLocks/>
          </p:cNvSpPr>
          <p:nvPr/>
        </p:nvSpPr>
        <p:spPr>
          <a:xfrm>
            <a:off x="123865" y="145951"/>
            <a:ext cx="8542657" cy="47691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Tahoma" panose="020B0604030504040204" pitchFamily="34" charset="0"/>
                <a:ea typeface="Tahoma" panose="020B0604030504040204" pitchFamily="34" charset="0"/>
                <a:cs typeface="Tahoma" panose="020B0604030504040204" pitchFamily="34" charset="0"/>
              </a:rPr>
              <a:t>A First Look at the Reproducibility Crisis</a:t>
            </a:r>
          </a:p>
        </p:txBody>
      </p:sp>
      <p:cxnSp>
        <p:nvCxnSpPr>
          <p:cNvPr id="8" name="Straight Connector 7">
            <a:extLst>
              <a:ext uri="{FF2B5EF4-FFF2-40B4-BE49-F238E27FC236}">
                <a16:creationId xmlns:a16="http://schemas.microsoft.com/office/drawing/2014/main" id="{346511D4-CB6E-F702-CE54-E0FF7DEEC0E1}"/>
              </a:ext>
            </a:extLst>
          </p:cNvPr>
          <p:cNvCxnSpPr>
            <a:cxnSpLocks/>
          </p:cNvCxnSpPr>
          <p:nvPr/>
        </p:nvCxnSpPr>
        <p:spPr>
          <a:xfrm>
            <a:off x="183" y="564873"/>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Google Shape;114;p17">
            <a:extLst>
              <a:ext uri="{FF2B5EF4-FFF2-40B4-BE49-F238E27FC236}">
                <a16:creationId xmlns:a16="http://schemas.microsoft.com/office/drawing/2014/main" id="{0DFCC127-B2A9-E420-3F84-54D8F9BD655E}"/>
              </a:ext>
            </a:extLst>
          </p:cNvPr>
          <p:cNvPicPr preferRelativeResize="0"/>
          <p:nvPr/>
        </p:nvPicPr>
        <p:blipFill rotWithShape="1">
          <a:blip r:embed="rId3">
            <a:alphaModFix/>
          </a:blip>
          <a:srcRect r="22185"/>
          <a:stretch/>
        </p:blipFill>
        <p:spPr>
          <a:xfrm>
            <a:off x="0" y="0"/>
            <a:ext cx="9144000" cy="1337300"/>
          </a:xfrm>
          <a:prstGeom prst="rect">
            <a:avLst/>
          </a:prstGeom>
          <a:noFill/>
          <a:ln>
            <a:noFill/>
          </a:ln>
        </p:spPr>
      </p:pic>
      <p:sp>
        <p:nvSpPr>
          <p:cNvPr id="3" name="Google Shape;115;p17">
            <a:extLst>
              <a:ext uri="{FF2B5EF4-FFF2-40B4-BE49-F238E27FC236}">
                <a16:creationId xmlns:a16="http://schemas.microsoft.com/office/drawing/2014/main" id="{6E18EDE5-FB19-0CFC-5E0C-D789A3E63CE2}"/>
              </a:ext>
            </a:extLst>
          </p:cNvPr>
          <p:cNvSpPr txBox="1"/>
          <p:nvPr/>
        </p:nvSpPr>
        <p:spPr>
          <a:xfrm>
            <a:off x="81376" y="-1"/>
            <a:ext cx="8958452" cy="1226367"/>
          </a:xfrm>
          <a:prstGeom prst="rect">
            <a:avLst/>
          </a:prstGeom>
          <a:noFill/>
          <a:ln>
            <a:noFill/>
          </a:ln>
        </p:spPr>
        <p:txBody>
          <a:bodyPr spcFirstLastPara="1" wrap="square" lIns="121900" tIns="121900" rIns="121900" bIns="121900" anchor="ctr" anchorCtr="0">
            <a:noAutofit/>
          </a:bodyPr>
          <a:lstStyle/>
          <a:p>
            <a:pPr algn="ctr"/>
            <a:r>
              <a:rPr lang="en-US" sz="3600" dirty="0">
                <a:solidFill>
                  <a:srgbClr val="FFFFFF"/>
                </a:solidFill>
                <a:latin typeface="Calibri"/>
                <a:ea typeface="Calibri"/>
                <a:cs typeface="Calibri"/>
                <a:sym typeface="Calibri"/>
              </a:rPr>
              <a:t>“Information extraction” is really hard.</a:t>
            </a:r>
            <a:endParaRPr sz="3600" dirty="0">
              <a:solidFill>
                <a:srgbClr val="FFFFFF"/>
              </a:solidFill>
              <a:latin typeface="Calibri"/>
              <a:ea typeface="Calibri"/>
              <a:cs typeface="Calibri"/>
              <a:sym typeface="Calibri"/>
            </a:endParaRPr>
          </a:p>
        </p:txBody>
      </p:sp>
      <p:sp>
        <p:nvSpPr>
          <p:cNvPr id="4" name="TextBox 3">
            <a:extLst>
              <a:ext uri="{FF2B5EF4-FFF2-40B4-BE49-F238E27FC236}">
                <a16:creationId xmlns:a16="http://schemas.microsoft.com/office/drawing/2014/main" id="{E3C5B7AE-5B2F-9D58-5D3C-BBBCDC4FE3C1}"/>
              </a:ext>
            </a:extLst>
          </p:cNvPr>
          <p:cNvSpPr txBox="1"/>
          <p:nvPr/>
        </p:nvSpPr>
        <p:spPr>
          <a:xfrm>
            <a:off x="1974303" y="1645288"/>
            <a:ext cx="6692219" cy="954107"/>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Natural language processing (NLP)</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A638F01-AA6B-3167-FC36-3B71D236DC58}"/>
              </a:ext>
            </a:extLst>
          </p:cNvPr>
          <p:cNvSpPr txBox="1"/>
          <p:nvPr/>
        </p:nvSpPr>
        <p:spPr>
          <a:xfrm>
            <a:off x="400699" y="2305615"/>
            <a:ext cx="6312335" cy="2246769"/>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Information Extraction (IE)</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-Named Entity Recognition (NER)</a:t>
            </a:r>
          </a:p>
          <a:p>
            <a:r>
              <a:rPr lang="en-US" sz="2800" dirty="0">
                <a:latin typeface="Times New Roman" panose="02020603050405020304" pitchFamily="18" charset="0"/>
                <a:cs typeface="Times New Roman" panose="02020603050405020304" pitchFamily="18" charset="0"/>
              </a:rPr>
              <a:t>-Relationship Extraction</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4AC700D-E093-2564-AACB-8E0A0DF479C0}"/>
              </a:ext>
            </a:extLst>
          </p:cNvPr>
          <p:cNvSpPr txBox="1"/>
          <p:nvPr/>
        </p:nvSpPr>
        <p:spPr>
          <a:xfrm>
            <a:off x="3050704" y="4682349"/>
            <a:ext cx="6692219" cy="954107"/>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Natural language understanding (NLU)</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B1C3FE4-9E19-7F3F-B88B-EA46DC891B64}"/>
              </a:ext>
            </a:extLst>
          </p:cNvPr>
          <p:cNvSpPr txBox="1"/>
          <p:nvPr/>
        </p:nvSpPr>
        <p:spPr>
          <a:xfrm>
            <a:off x="3296027" y="5343841"/>
            <a:ext cx="5300009" cy="954107"/>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-Semantic parsing</a:t>
            </a:r>
          </a:p>
          <a:p>
            <a:r>
              <a:rPr lang="en-US" sz="2800" dirty="0">
                <a:latin typeface="Times New Roman" panose="02020603050405020304" pitchFamily="18" charset="0"/>
                <a:cs typeface="Times New Roman" panose="02020603050405020304" pitchFamily="18" charset="0"/>
              </a:rPr>
              <a:t>-Semantic role labeling</a:t>
            </a:r>
          </a:p>
        </p:txBody>
      </p:sp>
    </p:spTree>
    <p:extLst>
      <p:ext uri="{BB962C8B-B14F-4D97-AF65-F5344CB8AC3E}">
        <p14:creationId xmlns:p14="http://schemas.microsoft.com/office/powerpoint/2010/main" val="268061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1858</TotalTime>
  <Words>2069</Words>
  <Application>Microsoft Office PowerPoint</Application>
  <PresentationFormat>On-screen Show (4:3)</PresentationFormat>
  <Paragraphs>261</Paragraphs>
  <Slides>47</Slides>
  <Notes>22</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Harnessing AI for Scientific Integrity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Synthetic Prediction Markets with Algorithm Traders for Determining Experimental Reproducibility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spending your hour with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sarah.rajtmajer@gmail.com</dc:creator>
  <cp:lastModifiedBy>Rajtmajer, Sarah Michele</cp:lastModifiedBy>
  <cp:revision>112</cp:revision>
  <dcterms:created xsi:type="dcterms:W3CDTF">2019-08-06T20:27:00Z</dcterms:created>
  <dcterms:modified xsi:type="dcterms:W3CDTF">2025-08-13T14:44:41Z</dcterms:modified>
</cp:coreProperties>
</file>