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7"/>
  </p:notesMasterIdLst>
  <p:sldIdLst>
    <p:sldId id="256" r:id="rId5"/>
    <p:sldId id="299" r:id="rId6"/>
    <p:sldId id="257" r:id="rId7"/>
    <p:sldId id="258" r:id="rId8"/>
    <p:sldId id="259" r:id="rId9"/>
    <p:sldId id="260" r:id="rId10"/>
    <p:sldId id="262" r:id="rId11"/>
    <p:sldId id="263" r:id="rId12"/>
    <p:sldId id="265" r:id="rId13"/>
    <p:sldId id="266" r:id="rId14"/>
    <p:sldId id="267"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00" r:id="rId44"/>
    <p:sldId id="298" r:id="rId45"/>
    <p:sldId id="297"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modifyVerifier cryptProviderType="rsaAES" cryptAlgorithmClass="hash" cryptAlgorithmType="typeAny" cryptAlgorithmSid="14" spinCount="100000" saltData="/htm6dq/MXTsirYmA+uw7w==" hashData="gOuY3Vr83n7p3ML0czbBNjf9mztnCjVCi20HppgH+AQjSa1yyUgPDVo4lTK6Rg4Jvy9vVTbZG/QeLWn5DzIDk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6"/>
    <p:restoredTop sz="94658"/>
  </p:normalViewPr>
  <p:slideViewPr>
    <p:cSldViewPr snapToGrid="0">
      <p:cViewPr varScale="1">
        <p:scale>
          <a:sx n="58" d="100"/>
          <a:sy n="58" d="100"/>
        </p:scale>
        <p:origin x="560" y="208"/>
      </p:cViewPr>
      <p:guideLst/>
    </p:cSldViewPr>
  </p:slideViewPr>
  <p:outlineViewPr>
    <p:cViewPr>
      <p:scale>
        <a:sx n="33" d="100"/>
        <a:sy n="33" d="100"/>
      </p:scale>
      <p:origin x="0" y="-2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rce, Alaina" userId="bbccda53-755b-4bf9-a49c-df3c78a066d1" providerId="ADAL" clId="{9D4356E4-FC98-5386-A878-61B61EF8D17F}"/>
    <pc:docChg chg="modSld">
      <pc:chgData name="Pearce, Alaina" userId="bbccda53-755b-4bf9-a49c-df3c78a066d1" providerId="ADAL" clId="{9D4356E4-FC98-5386-A878-61B61EF8D17F}" dt="2026-05-08T20:06:56.705" v="2" actId="18331"/>
      <pc:docMkLst>
        <pc:docMk/>
      </pc:docMkLst>
      <pc:sldChg chg="modSp">
        <pc:chgData name="Pearce, Alaina" userId="bbccda53-755b-4bf9-a49c-df3c78a066d1" providerId="ADAL" clId="{9D4356E4-FC98-5386-A878-61B61EF8D17F}" dt="2026-05-08T20:06:56.705" v="2" actId="18331"/>
        <pc:sldMkLst>
          <pc:docMk/>
          <pc:sldMk cId="0" sldId="299"/>
        </pc:sldMkLst>
        <pc:picChg chg="mod">
          <ac:chgData name="Pearce, Alaina" userId="bbccda53-755b-4bf9-a49c-df3c78a066d1" providerId="ADAL" clId="{9D4356E4-FC98-5386-A878-61B61EF8D17F}" dt="2026-05-08T20:06:56.705" v="2" actId="18331"/>
          <ac:picMkLst>
            <pc:docMk/>
            <pc:sldMk cId="0" sldId="299"/>
            <ac:picMk id="13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548062" y="2875359"/>
            <a:ext cx="17287876" cy="4554141"/>
          </a:xfrm>
          <a:prstGeom prst="rect">
            <a:avLst/>
          </a:prstGeom>
        </p:spPr>
        <p:txBody>
          <a:bodyPr anchor="b"/>
          <a:lstStyle/>
          <a:p>
            <a:r>
              <a:t>Title Text</a:t>
            </a:r>
          </a:p>
        </p:txBody>
      </p:sp>
      <p:sp>
        <p:nvSpPr>
          <p:cNvPr id="12" name="Body Level One…"/>
          <p:cNvSpPr txBox="1">
            <a:spLocks noGrp="1"/>
          </p:cNvSpPr>
          <p:nvPr>
            <p:ph type="body" sz="quarter" idx="1"/>
          </p:nvPr>
        </p:nvSpPr>
        <p:spPr>
          <a:xfrm>
            <a:off x="3548062" y="7411640"/>
            <a:ext cx="17287876" cy="1821657"/>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4833937" y="8001000"/>
            <a:ext cx="14716126" cy="714375"/>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Type a quote here.”"/>
          <p:cNvSpPr txBox="1">
            <a:spLocks noGrp="1"/>
          </p:cNvSpPr>
          <p:nvPr>
            <p:ph type="body" sz="quarter" idx="22"/>
          </p:nvPr>
        </p:nvSpPr>
        <p:spPr>
          <a:xfrm>
            <a:off x="4833937" y="5838229"/>
            <a:ext cx="14716126" cy="914401"/>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Front view of a red Ducati motorcycle against a black background"/>
          <p:cNvSpPr>
            <a:spLocks noGrp="1"/>
          </p:cNvSpPr>
          <p:nvPr>
            <p:ph type="pic" idx="21"/>
          </p:nvPr>
        </p:nvSpPr>
        <p:spPr>
          <a:xfrm>
            <a:off x="-541735" y="0"/>
            <a:ext cx="24384001" cy="13716002"/>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833937" y="2303859"/>
            <a:ext cx="14716126" cy="4643438"/>
          </a:xfrm>
          <a:prstGeom prst="rect">
            <a:avLst/>
          </a:prstGeom>
        </p:spPr>
        <p:txBody>
          <a:bodyPr anchor="b"/>
          <a:lstStyle>
            <a:lvl1pPr>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a:solidFill>
                  <a:srgbClr val="000000"/>
                </a:solidFill>
                <a:latin typeface="Helvetica Neue"/>
                <a:ea typeface="Helvetica Neue"/>
                <a:cs typeface="Helvetica Neue"/>
                <a:sym typeface="Helvetica Neue"/>
              </a:defRPr>
            </a:lvl1pPr>
            <a:lvl2pPr marL="0" indent="0" algn="ctr">
              <a:spcBef>
                <a:spcPts val="0"/>
              </a:spcBef>
              <a:buSzTx/>
              <a:buNone/>
              <a:defRPr>
                <a:solidFill>
                  <a:srgbClr val="000000"/>
                </a:solidFill>
                <a:latin typeface="Helvetica Neue"/>
                <a:ea typeface="Helvetica Neue"/>
                <a:cs typeface="Helvetica Neue"/>
                <a:sym typeface="Helvetica Neue"/>
              </a:defRPr>
            </a:lvl2pPr>
            <a:lvl3pPr marL="0" indent="0" algn="ctr">
              <a:spcBef>
                <a:spcPts val="0"/>
              </a:spcBef>
              <a:buSzTx/>
              <a:buNone/>
              <a:defRPr>
                <a:solidFill>
                  <a:srgbClr val="000000"/>
                </a:solidFill>
                <a:latin typeface="Helvetica Neue"/>
                <a:ea typeface="Helvetica Neue"/>
                <a:cs typeface="Helvetica Neue"/>
                <a:sym typeface="Helvetica Neue"/>
              </a:defRPr>
            </a:lvl3pPr>
            <a:lvl4pPr marL="0" indent="0" algn="ctr">
              <a:spcBef>
                <a:spcPts val="0"/>
              </a:spcBef>
              <a:buSzTx/>
              <a:buNone/>
              <a:defRPr>
                <a:solidFill>
                  <a:srgbClr val="000000"/>
                </a:solidFill>
                <a:latin typeface="Helvetica Neue"/>
                <a:ea typeface="Helvetica Neue"/>
                <a:cs typeface="Helvetica Neue"/>
                <a:sym typeface="Helvetica Neue"/>
              </a:defRPr>
            </a:lvl4pPr>
            <a:lvl5pPr marL="0" indent="0" algn="ctr">
              <a:spcBef>
                <a:spcPts val="0"/>
              </a:spcBef>
              <a:buSzTx/>
              <a:buNone/>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4103" y="13073062"/>
            <a:ext cx="466269" cy="477671"/>
          </a:xfrm>
          <a:prstGeom prst="rect">
            <a:avLst/>
          </a:prstGeom>
        </p:spPr>
        <p:txBody>
          <a:bodyPr anchor="t"/>
          <a:lstStyle>
            <a:lvl1pPr>
              <a:defRPr sz="2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Profile view of a red Ducati motorcycle"/>
          <p:cNvSpPr>
            <a:spLocks noGrp="1"/>
          </p:cNvSpPr>
          <p:nvPr>
            <p:ph type="pic" idx="21"/>
          </p:nvPr>
        </p:nvSpPr>
        <p:spPr>
          <a:xfrm>
            <a:off x="4818107" y="-946547"/>
            <a:ext cx="14611141" cy="1093685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715500"/>
            <a:ext cx="14716126" cy="1803797"/>
          </a:xfrm>
          <a:prstGeom prst="rect">
            <a:avLst/>
          </a:prstGeom>
        </p:spPr>
        <p:txBody>
          <a:bodyPr/>
          <a:lstStyle/>
          <a:p>
            <a:r>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22627508" y="853558"/>
            <a:ext cx="460376" cy="4984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548062" y="4572000"/>
            <a:ext cx="17287876" cy="455414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Front view of a red Ducati motorcycle"/>
          <p:cNvSpPr>
            <a:spLocks noGrp="1"/>
          </p:cNvSpPr>
          <p:nvPr>
            <p:ph type="pic" sz="half" idx="21"/>
          </p:nvPr>
        </p:nvSpPr>
        <p:spPr>
          <a:xfrm>
            <a:off x="10573650" y="1946671"/>
            <a:ext cx="11070581" cy="984051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548062" y="1428750"/>
            <a:ext cx="8286751" cy="5464969"/>
          </a:xfrm>
          <a:prstGeom prst="rect">
            <a:avLst/>
          </a:prstGeom>
        </p:spPr>
        <p:txBody>
          <a:bodyPr anchor="b"/>
          <a:lstStyle/>
          <a:p>
            <a:r>
              <a:t>Title Text</a:t>
            </a:r>
          </a:p>
        </p:txBody>
      </p:sp>
      <p:sp>
        <p:nvSpPr>
          <p:cNvPr id="40" name="Body Level One…"/>
          <p:cNvSpPr txBox="1">
            <a:spLocks noGrp="1"/>
          </p:cNvSpPr>
          <p:nvPr>
            <p:ph type="body" sz="quarter" idx="1"/>
          </p:nvPr>
        </p:nvSpPr>
        <p:spPr>
          <a:xfrm>
            <a:off x="3548062" y="6875859"/>
            <a:ext cx="8286751" cy="546497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Front view of a red Ducati motorcycle"/>
          <p:cNvSpPr>
            <a:spLocks noGrp="1"/>
          </p:cNvSpPr>
          <p:nvPr>
            <p:ph type="pic" sz="half" idx="21"/>
          </p:nvPr>
        </p:nvSpPr>
        <p:spPr>
          <a:xfrm>
            <a:off x="10772754" y="3857625"/>
            <a:ext cx="11094757" cy="986200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3548062" y="3839765"/>
            <a:ext cx="8286751" cy="8858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19562" y="1071562"/>
            <a:ext cx="16127017" cy="11555017"/>
          </a:xfrm>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lose-up of Ducati motorcycle engine components"/>
          <p:cNvSpPr>
            <a:spLocks noGrp="1"/>
          </p:cNvSpPr>
          <p:nvPr>
            <p:ph type="pic" sz="quarter" idx="21"/>
          </p:nvPr>
        </p:nvSpPr>
        <p:spPr>
          <a:xfrm>
            <a:off x="12420112" y="6983015"/>
            <a:ext cx="8161735" cy="6111899"/>
          </a:xfrm>
          <a:prstGeom prst="rect">
            <a:avLst/>
          </a:prstGeom>
        </p:spPr>
        <p:txBody>
          <a:bodyPr lIns="91439" tIns="45719" rIns="91439" bIns="45719" anchor="t">
            <a:noAutofit/>
          </a:bodyPr>
          <a:lstStyle/>
          <a:p>
            <a:endParaRPr/>
          </a:p>
        </p:txBody>
      </p:sp>
      <p:sp>
        <p:nvSpPr>
          <p:cNvPr id="84" name="Close-up of Ducati motorcycle gas cap"/>
          <p:cNvSpPr>
            <a:spLocks noGrp="1"/>
          </p:cNvSpPr>
          <p:nvPr>
            <p:ph type="pic" sz="quarter" idx="22"/>
          </p:nvPr>
        </p:nvSpPr>
        <p:spPr>
          <a:xfrm>
            <a:off x="12424171" y="625078"/>
            <a:ext cx="8161736" cy="6111898"/>
          </a:xfrm>
          <a:prstGeom prst="rect">
            <a:avLst/>
          </a:prstGeom>
        </p:spPr>
        <p:txBody>
          <a:bodyPr lIns="91439" tIns="45719" rIns="91439" bIns="45719" anchor="t">
            <a:noAutofit/>
          </a:bodyPr>
          <a:lstStyle/>
          <a:p>
            <a:endParaRPr/>
          </a:p>
        </p:txBody>
      </p:sp>
      <p:sp>
        <p:nvSpPr>
          <p:cNvPr id="85" name="Black and white photo of Ducati motorcycle engine components"/>
          <p:cNvSpPr>
            <a:spLocks noGrp="1"/>
          </p:cNvSpPr>
          <p:nvPr>
            <p:ph type="pic" idx="23"/>
          </p:nvPr>
        </p:nvSpPr>
        <p:spPr>
          <a:xfrm>
            <a:off x="1726743" y="678656"/>
            <a:ext cx="11243383" cy="1502104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hf hdr="0" ftr="0" dt="0"/>
  <p:txStyles>
    <p:titleStyle>
      <a:lvl1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1pPr>
      <a:lvl2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2pPr>
      <a:lvl3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3pPr>
      <a:lvl4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4pPr>
      <a:lvl5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5pPr>
      <a:lvl6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6pPr>
      <a:lvl7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7pPr>
      <a:lvl8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8pPr>
      <a:lvl9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9pPr>
    </p:titleStyle>
    <p:bodyStyle>
      <a:lvl1pPr marL="5908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0226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4544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18862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3180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27498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31816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36134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40452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5281/zenodo.3332807" TargetMode="External"/><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outlook.office.com/book/ResearchDataStewardshipServices@PennStateOffice365.onmicrosoft.com/?ismsaljsauthenabled"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5281/zenodo.3332807"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oi.org/10.5281/zenodo.333280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Good enough” data Practices: Prepare Your Data for Publication &amp; Sharing"/>
          <p:cNvSpPr txBox="1">
            <a:spLocks noGrp="1"/>
          </p:cNvSpPr>
          <p:nvPr>
            <p:ph type="ctrTitle"/>
          </p:nvPr>
        </p:nvSpPr>
        <p:spPr>
          <a:xfrm>
            <a:off x="1600589" y="2946858"/>
            <a:ext cx="21182822" cy="4409197"/>
          </a:xfrm>
          <a:prstGeom prst="rect">
            <a:avLst/>
          </a:prstGeom>
        </p:spPr>
        <p:txBody>
          <a:bodyPr/>
          <a:lstStyle>
            <a:lvl1pPr defTabSz="755808">
              <a:defRPr sz="9200"/>
            </a:lvl1pPr>
          </a:lstStyle>
          <a:p>
            <a:r>
              <a:rPr lang="en-US" dirty="0"/>
              <a:t>Getting Credit (Part I): </a:t>
            </a:r>
            <a:r>
              <a:rPr dirty="0"/>
              <a:t>“Good enough” </a:t>
            </a:r>
            <a:r>
              <a:rPr lang="en-US" dirty="0"/>
              <a:t>D</a:t>
            </a:r>
            <a:r>
              <a:rPr dirty="0"/>
              <a:t>ata </a:t>
            </a:r>
            <a:r>
              <a:rPr lang="en-US" dirty="0"/>
              <a:t>Management </a:t>
            </a:r>
            <a:r>
              <a:rPr dirty="0"/>
              <a:t>Practices</a:t>
            </a:r>
          </a:p>
        </p:txBody>
      </p:sp>
      <p:sp>
        <p:nvSpPr>
          <p:cNvPr id="129" name="Alaina Pearce"/>
          <p:cNvSpPr txBox="1">
            <a:spLocks noGrp="1"/>
          </p:cNvSpPr>
          <p:nvPr>
            <p:ph type="subTitle" sz="quarter" idx="1"/>
          </p:nvPr>
        </p:nvSpPr>
        <p:spPr>
          <a:prstGeom prst="rect">
            <a:avLst/>
          </a:prstGeom>
        </p:spPr>
        <p:txBody>
          <a:bodyPr/>
          <a:lstStyle/>
          <a:p>
            <a:r>
              <a:t>Alaina Pearce</a:t>
            </a:r>
          </a:p>
        </p:txBody>
      </p:sp>
      <p:sp>
        <p:nvSpPr>
          <p:cNvPr id="130" name="Office of Postdoc Affairs…"/>
          <p:cNvSpPr txBox="1"/>
          <p:nvPr/>
        </p:nvSpPr>
        <p:spPr>
          <a:xfrm>
            <a:off x="18063381" y="12450453"/>
            <a:ext cx="6278063" cy="1194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pPr algn="r">
              <a:buClr>
                <a:srgbClr val="535353"/>
              </a:buClr>
              <a:defRPr sz="3000"/>
            </a:pPr>
            <a:r>
              <a:rPr lang="en-US" dirty="0"/>
              <a:t>Open Scholarship Bootcamp</a:t>
            </a:r>
            <a:endParaRPr dirty="0"/>
          </a:p>
          <a:p>
            <a:pPr algn="r">
              <a:buClr>
                <a:srgbClr val="535353"/>
              </a:buClr>
              <a:defRPr sz="3000"/>
            </a:pPr>
            <a:r>
              <a:rPr lang="en-US" dirty="0"/>
              <a:t>5</a:t>
            </a:r>
            <a:r>
              <a:rPr dirty="0"/>
              <a:t>/</a:t>
            </a:r>
            <a:r>
              <a:rPr lang="en-US" dirty="0"/>
              <a:t>11</a:t>
            </a:r>
            <a:r>
              <a:rPr dirty="0"/>
              <a:t>/2026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2. Create a Central Hub"/>
          <p:cNvSpPr txBox="1">
            <a:spLocks noGrp="1"/>
          </p:cNvSpPr>
          <p:nvPr>
            <p:ph type="title"/>
          </p:nvPr>
        </p:nvSpPr>
        <p:spPr>
          <a:xfrm>
            <a:off x="4833937" y="802815"/>
            <a:ext cx="14716126" cy="1803797"/>
          </a:xfrm>
          <a:prstGeom prst="rect">
            <a:avLst/>
          </a:prstGeom>
        </p:spPr>
        <p:txBody>
          <a:bodyPr/>
          <a:lstStyle>
            <a:lvl1pPr defTabSz="788669">
              <a:defRPr sz="9600"/>
            </a:lvl1pPr>
          </a:lstStyle>
          <a:p>
            <a:r>
              <a:t>2. Create a Central Hub</a:t>
            </a:r>
          </a:p>
        </p:txBody>
      </p:sp>
      <p:sp>
        <p:nvSpPr>
          <p:cNvPr id="2" name="Slide Number Placeholder 1">
            <a:extLst>
              <a:ext uri="{FF2B5EF4-FFF2-40B4-BE49-F238E27FC236}">
                <a16:creationId xmlns:a16="http://schemas.microsoft.com/office/drawing/2014/main" id="{A5FB9692-2334-15B4-D48B-7FF6AD84EB84}"/>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196" name="Goals:…"/>
          <p:cNvSpPr txBox="1"/>
          <p:nvPr/>
        </p:nvSpPr>
        <p:spPr>
          <a:xfrm>
            <a:off x="804996" y="3406599"/>
            <a:ext cx="13170650" cy="376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r>
              <a:t>Goals:</a:t>
            </a:r>
          </a:p>
          <a:p>
            <a:pPr marL="1607378" lvl="2" indent="-565978" algn="l">
              <a:buClr>
                <a:srgbClr val="535353"/>
              </a:buClr>
              <a:buSzPct val="82000"/>
              <a:buChar char="•"/>
            </a:pPr>
            <a:r>
              <a:t>Identify file/contents in a clear way</a:t>
            </a:r>
          </a:p>
          <a:p>
            <a:pPr marL="1607378" lvl="2" indent="-565978" algn="l">
              <a:buClr>
                <a:srgbClr val="535353"/>
              </a:buClr>
              <a:buSzPct val="82000"/>
              <a:buChar char="•"/>
            </a:pPr>
            <a:r>
              <a:t>Have a consistent approach across projects and collaborators </a:t>
            </a:r>
          </a:p>
          <a:p>
            <a:pPr marL="1607378" lvl="2" indent="-565978" algn="l">
              <a:buClr>
                <a:srgbClr val="535353"/>
              </a:buClr>
              <a:buSzPct val="82000"/>
              <a:buChar char="•"/>
            </a:pPr>
            <a:r>
              <a:t>Should be meaningful but brief</a:t>
            </a:r>
          </a:p>
        </p:txBody>
      </p:sp>
      <p:pic>
        <p:nvPicPr>
          <p:cNvPr id="193" name="Image" descr="Text centered at top says: structuring a repository. Underneath text is a cartoon boy and girl dress in a purple sweater and jeans and a purple dress, respectively, standing by a filing cabinet. 3 Cabinet drawers are labeled from top down: data, analysis, and results. girl is holding a sign that says README."/>
          <p:cNvPicPr>
            <a:picLocks noChangeAspect="1"/>
          </p:cNvPicPr>
          <p:nvPr/>
        </p:nvPicPr>
        <p:blipFill>
          <a:blip r:embed="rId2"/>
          <a:stretch>
            <a:fillRect/>
          </a:stretch>
        </p:blipFill>
        <p:spPr>
          <a:xfrm>
            <a:off x="12285746" y="6102759"/>
            <a:ext cx="11381999" cy="6402375"/>
          </a:xfrm>
          <a:prstGeom prst="rect">
            <a:avLst/>
          </a:prstGeom>
          <a:ln w="12700">
            <a:miter lim="400000"/>
          </a:ln>
        </p:spPr>
      </p:pic>
      <p:sp>
        <p:nvSpPr>
          <p:cNvPr id="194" name="The Turing Way project illustration by Scriberia. Used under a CC-BY 4.0 license. DOI: 10.5281/zenodo.3332807."/>
          <p:cNvSpPr txBox="1"/>
          <p:nvPr/>
        </p:nvSpPr>
        <p:spPr>
          <a:xfrm>
            <a:off x="12150811" y="12765266"/>
            <a:ext cx="11651870" cy="41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642937">
              <a:defRPr sz="1800">
                <a:solidFill>
                  <a:srgbClr val="333333"/>
                </a:solidFill>
                <a:latin typeface="Helvetica Neue"/>
                <a:ea typeface="Helvetica Neue"/>
                <a:cs typeface="Helvetica Neue"/>
                <a:sym typeface="Helvetica Neue"/>
              </a:defRPr>
            </a:pPr>
            <a:r>
              <a:rPr i="1"/>
              <a:t>The Turing Way</a:t>
            </a:r>
            <a:r>
              <a:t> project illustration by Scriberia. Used under a CC-BY 4.0 license. DOI: </a:t>
            </a:r>
            <a:r>
              <a:rPr>
                <a:solidFill>
                  <a:srgbClr val="0071BC"/>
                </a:solidFill>
                <a:hlinkClick r:id="rId3"/>
              </a:rPr>
              <a:t>10.5281/zenodo.3332807</a:t>
            </a:r>
            <a:r>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2. Create a Central Hub"/>
          <p:cNvSpPr txBox="1">
            <a:spLocks noGrp="1"/>
          </p:cNvSpPr>
          <p:nvPr>
            <p:ph type="title"/>
          </p:nvPr>
        </p:nvSpPr>
        <p:spPr>
          <a:xfrm>
            <a:off x="4833937" y="802815"/>
            <a:ext cx="14716126" cy="1803797"/>
          </a:xfrm>
          <a:prstGeom prst="rect">
            <a:avLst/>
          </a:prstGeom>
        </p:spPr>
        <p:txBody>
          <a:bodyPr/>
          <a:lstStyle>
            <a:lvl1pPr defTabSz="788669">
              <a:defRPr sz="9600"/>
            </a:lvl1pPr>
          </a:lstStyle>
          <a:p>
            <a:r>
              <a:t>2. Create a Central Hub</a:t>
            </a:r>
          </a:p>
        </p:txBody>
      </p:sp>
      <p:sp>
        <p:nvSpPr>
          <p:cNvPr id="2" name="Slide Number Placeholder 1">
            <a:extLst>
              <a:ext uri="{FF2B5EF4-FFF2-40B4-BE49-F238E27FC236}">
                <a16:creationId xmlns:a16="http://schemas.microsoft.com/office/drawing/2014/main" id="{ADEBF00E-D277-F0F4-3DA1-FC761CBA242E}"/>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200" name="Create a directory for each project…"/>
          <p:cNvSpPr txBox="1"/>
          <p:nvPr/>
        </p:nvSpPr>
        <p:spPr>
          <a:xfrm>
            <a:off x="1076415" y="4976812"/>
            <a:ext cx="12007359" cy="448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Create a directory for each project</a:t>
            </a:r>
          </a:p>
          <a:p>
            <a:pPr marL="1086678" lvl="1" indent="-565978" algn="l">
              <a:buClr>
                <a:srgbClr val="535353"/>
              </a:buClr>
              <a:buSzPct val="82000"/>
              <a:buChar char="•"/>
            </a:pPr>
            <a:r>
              <a:t>Use a consistent structure </a:t>
            </a:r>
          </a:p>
          <a:p>
            <a:pPr marL="1086678" lvl="1" indent="-565978" algn="l">
              <a:buClr>
                <a:srgbClr val="535353"/>
              </a:buClr>
              <a:buSzPct val="82000"/>
              <a:buChar char="•"/>
            </a:pPr>
            <a:r>
              <a:t>Separate data management from project management</a:t>
            </a:r>
          </a:p>
          <a:p>
            <a:pPr marL="1086678" lvl="1" indent="-565978" algn="l">
              <a:buClr>
                <a:srgbClr val="535353"/>
              </a:buClr>
              <a:buSzPct val="82000"/>
              <a:buChar char="•"/>
            </a:pPr>
            <a:r>
              <a:t>Keep subfolder categories narrow to limit number of files in each one</a:t>
            </a:r>
          </a:p>
        </p:txBody>
      </p:sp>
      <p:sp>
        <p:nvSpPr>
          <p:cNvPr id="201" name="Directory Structures: organization of files into a hierarchical structure"/>
          <p:cNvSpPr txBox="1"/>
          <p:nvPr/>
        </p:nvSpPr>
        <p:spPr>
          <a:xfrm>
            <a:off x="3510396" y="3266094"/>
            <a:ext cx="17363208"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Directory Structures: organization of files into a hierarchical structure</a:t>
            </a:r>
          </a:p>
        </p:txBody>
      </p:sp>
      <p:pic>
        <p:nvPicPr>
          <p:cNvPr id="198" name="Image" descr="screenshot of a computer finder window with the directory structure of Project, subdirectories Folder 1, Folder 2, and Folder 3. Folder 2 is also opened to show further sub directories subfolder 1 and subfolder 2. next to each directory is a grey arrow and a blue folder image."/>
          <p:cNvPicPr>
            <a:picLocks noChangeAspect="1"/>
          </p:cNvPicPr>
          <p:nvPr/>
        </p:nvPicPr>
        <p:blipFill>
          <a:blip r:embed="rId2"/>
          <a:stretch>
            <a:fillRect/>
          </a:stretch>
        </p:blipFill>
        <p:spPr>
          <a:xfrm>
            <a:off x="13463265" y="5238750"/>
            <a:ext cx="4610101" cy="3238500"/>
          </a:xfrm>
          <a:prstGeom prst="rect">
            <a:avLst/>
          </a:prstGeom>
          <a:ln w="12700">
            <a:miter lim="400000"/>
          </a:ln>
        </p:spPr>
      </p:pic>
      <p:pic>
        <p:nvPicPr>
          <p:cNvPr id="199" name="Image" descr="screen shot of a finder window to show project directory. Top folder named Project has subdirectory Folder 1. In folder 1, there is a list of 19 files with random letters for names and no file extensions."/>
          <p:cNvPicPr>
            <a:picLocks noChangeAspect="1"/>
          </p:cNvPicPr>
          <p:nvPr/>
        </p:nvPicPr>
        <p:blipFill>
          <a:blip r:embed="rId3"/>
          <a:stretch>
            <a:fillRect/>
          </a:stretch>
        </p:blipFill>
        <p:spPr>
          <a:xfrm>
            <a:off x="19611857" y="4535866"/>
            <a:ext cx="4191001" cy="71882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2. Create a Central Hub"/>
          <p:cNvSpPr txBox="1">
            <a:spLocks noGrp="1"/>
          </p:cNvSpPr>
          <p:nvPr>
            <p:ph type="title"/>
          </p:nvPr>
        </p:nvSpPr>
        <p:spPr>
          <a:xfrm>
            <a:off x="4833937" y="802815"/>
            <a:ext cx="14716126" cy="1803797"/>
          </a:xfrm>
          <a:prstGeom prst="rect">
            <a:avLst/>
          </a:prstGeom>
        </p:spPr>
        <p:txBody>
          <a:bodyPr/>
          <a:lstStyle>
            <a:lvl1pPr defTabSz="788669">
              <a:defRPr sz="9600"/>
            </a:lvl1pPr>
          </a:lstStyle>
          <a:p>
            <a:r>
              <a:t>2. Create a Central Hub</a:t>
            </a:r>
          </a:p>
        </p:txBody>
      </p:sp>
      <p:sp>
        <p:nvSpPr>
          <p:cNvPr id="206" name="Directory Structures: organization of files into a hierarchical structure"/>
          <p:cNvSpPr txBox="1"/>
          <p:nvPr/>
        </p:nvSpPr>
        <p:spPr>
          <a:xfrm>
            <a:off x="3510396" y="3266094"/>
            <a:ext cx="17363208"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Directory Structures: organization of files into a hierarchical structure</a:t>
            </a:r>
          </a:p>
        </p:txBody>
      </p:sp>
      <p:sp>
        <p:nvSpPr>
          <p:cNvPr id="2" name="Slide Number Placeholder 1">
            <a:extLst>
              <a:ext uri="{FF2B5EF4-FFF2-40B4-BE49-F238E27FC236}">
                <a16:creationId xmlns:a16="http://schemas.microsoft.com/office/drawing/2014/main" id="{D6B000B1-0004-3759-7EF6-0E7427F743A0}"/>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205" name="Image" descr="screenshot of finder with black background/dark mode. Each folder has a blue folder icon next to it and there are 3 colums to show directory structure. First column has 2 directories: project_1 and project_2. second column shows subdirectories in project_1: subdirectories admin, analyses, data, protocol, and a file called README.me. 3rd column shows context of project_1/data: subdirectories databases, derivatives, raw_data"/>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241256" y="4792351"/>
            <a:ext cx="11901667" cy="2961649"/>
          </a:xfrm>
          <a:prstGeom prst="rect">
            <a:avLst/>
          </a:prstGeom>
          <a:ln w="12700">
            <a:miter lim="400000"/>
          </a:ln>
        </p:spPr>
      </p:pic>
      <p:sp>
        <p:nvSpPr>
          <p:cNvPr id="3" name="What makes this ‘Open’?…">
            <a:extLst>
              <a:ext uri="{FF2B5EF4-FFF2-40B4-BE49-F238E27FC236}">
                <a16:creationId xmlns:a16="http://schemas.microsoft.com/office/drawing/2014/main" id="{8793ABB3-CE4D-5FFA-10C8-F77E295812AD}"/>
              </a:ext>
            </a:extLst>
          </p:cNvPr>
          <p:cNvSpPr txBox="1"/>
          <p:nvPr/>
        </p:nvSpPr>
        <p:spPr>
          <a:xfrm>
            <a:off x="6806154" y="8413315"/>
            <a:ext cx="10771691" cy="41433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rPr dirty="0"/>
              <a:t>What makes this ‘Open’?</a:t>
            </a:r>
          </a:p>
          <a:p>
            <a:pPr marL="1086678" lvl="1" indent="-565978" algn="l">
              <a:buClr>
                <a:srgbClr val="535353"/>
              </a:buClr>
              <a:buSzPct val="82000"/>
              <a:buChar char="•"/>
            </a:pPr>
            <a:r>
              <a:rPr dirty="0"/>
              <a:t>Easy to find data, code, protocol</a:t>
            </a:r>
          </a:p>
          <a:p>
            <a:pPr marL="1086678" lvl="1" indent="-565978" algn="l">
              <a:buClr>
                <a:srgbClr val="535353"/>
              </a:buClr>
              <a:buSzPct val="82000"/>
              <a:buChar char="•"/>
            </a:pPr>
            <a:r>
              <a:rPr dirty="0"/>
              <a:t>Consistent (at least within lab)</a:t>
            </a:r>
          </a:p>
          <a:p>
            <a:pPr marL="1086678" lvl="1" indent="-565978" algn="l">
              <a:buClr>
                <a:srgbClr val="535353"/>
              </a:buClr>
              <a:buSzPct val="82000"/>
              <a:buChar char="•"/>
            </a:pPr>
            <a:r>
              <a:rPr dirty="0"/>
              <a:t>Bigger Lift: match field standards (e.g. , BIDS, </a:t>
            </a:r>
            <a:r>
              <a:rPr dirty="0" err="1"/>
              <a:t>MIxS</a:t>
            </a:r>
            <a:r>
              <a:rPr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3. Use Meaningful Names"/>
          <p:cNvSpPr txBox="1">
            <a:spLocks noGrp="1"/>
          </p:cNvSpPr>
          <p:nvPr>
            <p:ph type="title"/>
          </p:nvPr>
        </p:nvSpPr>
        <p:spPr>
          <a:xfrm>
            <a:off x="4833937" y="802815"/>
            <a:ext cx="14716126" cy="1803797"/>
          </a:xfrm>
          <a:prstGeom prst="rect">
            <a:avLst/>
          </a:prstGeom>
        </p:spPr>
        <p:txBody>
          <a:bodyPr/>
          <a:lstStyle>
            <a:lvl1pPr defTabSz="788669">
              <a:defRPr sz="9600"/>
            </a:lvl1pPr>
          </a:lstStyle>
          <a:p>
            <a:r>
              <a:t>3. Use Meaningful Names</a:t>
            </a:r>
          </a:p>
        </p:txBody>
      </p:sp>
      <p:sp>
        <p:nvSpPr>
          <p:cNvPr id="2" name="Slide Number Placeholder 1">
            <a:extLst>
              <a:ext uri="{FF2B5EF4-FFF2-40B4-BE49-F238E27FC236}">
                <a16:creationId xmlns:a16="http://schemas.microsoft.com/office/drawing/2014/main" id="{D96A2A57-501B-729B-CB68-CABFFCF5ABB6}"/>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214" name="Goals:…"/>
          <p:cNvSpPr txBox="1"/>
          <p:nvPr/>
        </p:nvSpPr>
        <p:spPr>
          <a:xfrm>
            <a:off x="1724333" y="3382117"/>
            <a:ext cx="13170649" cy="376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r>
              <a:t>Goals:</a:t>
            </a:r>
          </a:p>
          <a:p>
            <a:pPr marL="1607378" lvl="2" indent="-565978" algn="l">
              <a:buClr>
                <a:srgbClr val="535353"/>
              </a:buClr>
              <a:buSzPct val="82000"/>
              <a:buChar char="•"/>
            </a:pPr>
            <a:r>
              <a:t>Identify file/contents in a clear way</a:t>
            </a:r>
          </a:p>
          <a:p>
            <a:pPr marL="1607378" lvl="2" indent="-565978" algn="l">
              <a:buClr>
                <a:srgbClr val="535353"/>
              </a:buClr>
              <a:buSzPct val="82000"/>
              <a:buChar char="•"/>
            </a:pPr>
            <a:r>
              <a:t>Have a consistent approach across projects and collaborators </a:t>
            </a:r>
          </a:p>
          <a:p>
            <a:pPr marL="1607378" lvl="2" indent="-565978" algn="l">
              <a:buClr>
                <a:srgbClr val="535353"/>
              </a:buClr>
              <a:buSzPct val="82000"/>
              <a:buChar char="•"/>
            </a:pPr>
            <a:r>
              <a:t>Should be meaningful but brief</a:t>
            </a:r>
          </a:p>
        </p:txBody>
      </p:sp>
      <p:pic>
        <p:nvPicPr>
          <p:cNvPr id="3" name="Image" descr="cartoon that has text: “protip: never look in someone else’s docuemnts folder” at the bottom. Above text is a black outllined square. In square a stick figure person sits at desk typing at a computer and a stick figure person says ‘Oh my god” while standing behind the person at the desk. A thought bubble coming from the computer shows list of file names all starting with ‘Untitled’ and random numbers">
            <a:extLst>
              <a:ext uri="{FF2B5EF4-FFF2-40B4-BE49-F238E27FC236}">
                <a16:creationId xmlns:a16="http://schemas.microsoft.com/office/drawing/2014/main" id="{60A4F213-6C74-BE4C-752B-2B8BE117DFD3}"/>
              </a:ext>
            </a:extLst>
          </p:cNvPr>
          <p:cNvPicPr>
            <a:picLocks noChangeAspect="1"/>
          </p:cNvPicPr>
          <p:nvPr/>
        </p:nvPicPr>
        <p:blipFill>
          <a:blip r:embed="rId2"/>
          <a:stretch>
            <a:fillRect/>
          </a:stretch>
        </p:blipFill>
        <p:spPr>
          <a:xfrm>
            <a:off x="17467491" y="4156267"/>
            <a:ext cx="5778196" cy="880798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3. Use Meaningful Names"/>
          <p:cNvSpPr txBox="1">
            <a:spLocks noGrp="1"/>
          </p:cNvSpPr>
          <p:nvPr>
            <p:ph type="title"/>
          </p:nvPr>
        </p:nvSpPr>
        <p:spPr>
          <a:xfrm>
            <a:off x="4833937" y="802815"/>
            <a:ext cx="14716126" cy="1803797"/>
          </a:xfrm>
          <a:prstGeom prst="rect">
            <a:avLst/>
          </a:prstGeom>
        </p:spPr>
        <p:txBody>
          <a:bodyPr/>
          <a:lstStyle>
            <a:lvl1pPr defTabSz="788669">
              <a:defRPr sz="9600"/>
            </a:lvl1pPr>
          </a:lstStyle>
          <a:p>
            <a:r>
              <a:t>3. Use Meaningful Names</a:t>
            </a:r>
          </a:p>
        </p:txBody>
      </p:sp>
      <p:sp>
        <p:nvSpPr>
          <p:cNvPr id="2" name="Slide Number Placeholder 1">
            <a:extLst>
              <a:ext uri="{FF2B5EF4-FFF2-40B4-BE49-F238E27FC236}">
                <a16:creationId xmlns:a16="http://schemas.microsoft.com/office/drawing/2014/main" id="{13942445-3C26-21EE-2355-BF831FDE3264}"/>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220" name="Leverage filenames to help you manage complex projects"/>
          <p:cNvSpPr txBox="1"/>
          <p:nvPr/>
        </p:nvSpPr>
        <p:spPr>
          <a:xfrm>
            <a:off x="5047356" y="2825157"/>
            <a:ext cx="145140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projects</a:t>
            </a:r>
          </a:p>
        </p:txBody>
      </p:sp>
      <p:sp>
        <p:nvSpPr>
          <p:cNvPr id="219" name="Human Readable: names should clearly describe content in the simplest way possible (e.g., ‘code’,  ‘data’)…"/>
          <p:cNvSpPr txBox="1"/>
          <p:nvPr/>
        </p:nvSpPr>
        <p:spPr>
          <a:xfrm>
            <a:off x="874057" y="4296674"/>
            <a:ext cx="14074246" cy="550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Human Readable: names should clearly describe content in the simplest way possible (e.g., ‘code’,  ‘data’)</a:t>
            </a:r>
          </a:p>
          <a:p>
            <a:pPr algn="l">
              <a:defRPr sz="2000"/>
            </a:pPr>
            <a:endParaRPr/>
          </a:p>
          <a:p>
            <a:pPr marL="1086678" lvl="1" indent="-565978" algn="l">
              <a:buClr>
                <a:srgbClr val="535353"/>
              </a:buClr>
              <a:buSzPct val="82000"/>
              <a:buChar char="•"/>
            </a:pPr>
            <a:r>
              <a:t>Computer Readable: ability of a computer to parse a name</a:t>
            </a:r>
          </a:p>
          <a:p>
            <a:pPr marL="1607378" lvl="2" indent="-565978" algn="l">
              <a:buClr>
                <a:srgbClr val="535353"/>
              </a:buClr>
              <a:buSzPct val="82000"/>
              <a:buChar char="•"/>
            </a:pPr>
            <a:r>
              <a:t>Use ‘-‘ or ‘_’ in place of spaces</a:t>
            </a:r>
          </a:p>
          <a:p>
            <a:pPr marL="1607378" lvl="2" indent="-565978" algn="l">
              <a:buClr>
                <a:srgbClr val="535353"/>
              </a:buClr>
              <a:buSzPct val="82000"/>
              <a:buChar char="•"/>
            </a:pPr>
            <a:r>
              <a:t>No special characters (e.g, ‘&amp;’, ‘#’, ‘^’, etc)</a:t>
            </a:r>
          </a:p>
        </p:txBody>
      </p:sp>
      <p:pic>
        <p:nvPicPr>
          <p:cNvPr id="217" name="Image" descr="cartoon that has text: “protip: never look in someone else’s docuemnts folder” at the bottom. Above text is a black outllined square. In square a stick figure person sits at desk typing at a computer and a stick figure person says ‘Oh my god” while standing behind the person at the desk. A thought bubble coming from the computer shows list of file names all starting with ‘Untitled’ and random numbers"/>
          <p:cNvPicPr>
            <a:picLocks noChangeAspect="1"/>
          </p:cNvPicPr>
          <p:nvPr/>
        </p:nvPicPr>
        <p:blipFill>
          <a:blip r:embed="rId2"/>
          <a:stretch>
            <a:fillRect/>
          </a:stretch>
        </p:blipFill>
        <p:spPr>
          <a:xfrm>
            <a:off x="17467491" y="4156267"/>
            <a:ext cx="5778196" cy="880798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3. Use Meaningful Names"/>
          <p:cNvSpPr txBox="1">
            <a:spLocks noGrp="1"/>
          </p:cNvSpPr>
          <p:nvPr>
            <p:ph type="title"/>
          </p:nvPr>
        </p:nvSpPr>
        <p:spPr>
          <a:xfrm>
            <a:off x="4833937" y="802815"/>
            <a:ext cx="14716126" cy="1803797"/>
          </a:xfrm>
          <a:prstGeom prst="rect">
            <a:avLst/>
          </a:prstGeom>
        </p:spPr>
        <p:txBody>
          <a:bodyPr/>
          <a:lstStyle>
            <a:lvl1pPr defTabSz="788669">
              <a:defRPr sz="9600"/>
            </a:lvl1pPr>
          </a:lstStyle>
          <a:p>
            <a:r>
              <a:t>3. Use Meaningful Names</a:t>
            </a:r>
          </a:p>
        </p:txBody>
      </p:sp>
      <p:sp>
        <p:nvSpPr>
          <p:cNvPr id="2" name="Slide Number Placeholder 1">
            <a:extLst>
              <a:ext uri="{FF2B5EF4-FFF2-40B4-BE49-F238E27FC236}">
                <a16:creationId xmlns:a16="http://schemas.microsoft.com/office/drawing/2014/main" id="{925983A1-565F-E200-531D-B976FEC1C33B}"/>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223" name="Human Readable: names should clearly describe content in the simplest way possible (e.g., ‘code’,  ‘data’)…"/>
          <p:cNvSpPr txBox="1"/>
          <p:nvPr/>
        </p:nvSpPr>
        <p:spPr>
          <a:xfrm>
            <a:off x="874057" y="4296674"/>
            <a:ext cx="14074246" cy="796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Human Readable: names should clearly describe content in the simplest way possible (e.g., ‘code’,  ‘data’)</a:t>
            </a:r>
          </a:p>
          <a:p>
            <a:pPr algn="l">
              <a:defRPr sz="2000"/>
            </a:pPr>
            <a:endParaRPr/>
          </a:p>
          <a:p>
            <a:pPr marL="1086678" lvl="1" indent="-565978" algn="l">
              <a:buClr>
                <a:srgbClr val="535353"/>
              </a:buClr>
              <a:buSzPct val="82000"/>
              <a:buChar char="•"/>
            </a:pPr>
            <a:r>
              <a:t>Computer Readable: ability of a computer to parse a name</a:t>
            </a:r>
          </a:p>
          <a:p>
            <a:pPr marL="1607378" lvl="2" indent="-565978" algn="l">
              <a:buClr>
                <a:srgbClr val="535353"/>
              </a:buClr>
              <a:buSzPct val="82000"/>
              <a:buChar char="•"/>
            </a:pPr>
            <a:r>
              <a:t>Use ‘-‘ or ‘_’ in place of spaces</a:t>
            </a:r>
          </a:p>
          <a:p>
            <a:pPr marL="1607378" lvl="2" indent="-565978" algn="l">
              <a:buClr>
                <a:srgbClr val="535353"/>
              </a:buClr>
              <a:buSzPct val="82000"/>
              <a:buChar char="•"/>
            </a:pPr>
            <a:r>
              <a:t>No special characters (e.g, ‘&amp;’, ‘#’, ‘^’, etc)</a:t>
            </a:r>
          </a:p>
          <a:p>
            <a:pPr algn="l">
              <a:defRPr sz="2000"/>
            </a:pPr>
            <a:endParaRPr/>
          </a:p>
          <a:p>
            <a:pPr marL="1086678" lvl="1" indent="-565978" algn="l">
              <a:buClr>
                <a:srgbClr val="535353"/>
              </a:buClr>
              <a:buSzPct val="82000"/>
              <a:buChar char="•"/>
            </a:pPr>
            <a:r>
              <a:t>Sortable: help you find what you need in the future</a:t>
            </a:r>
          </a:p>
          <a:p>
            <a:pPr marL="1607378" lvl="2" indent="-565978" algn="l">
              <a:buClr>
                <a:srgbClr val="535353"/>
              </a:buClr>
              <a:buSzPct val="82000"/>
              <a:buChar char="•"/>
            </a:pPr>
            <a:r>
              <a:t>Dates:  YYYY-MM-DD</a:t>
            </a:r>
          </a:p>
          <a:p>
            <a:pPr marL="1607378" lvl="2" indent="-565978" algn="l">
              <a:buClr>
                <a:srgbClr val="535353"/>
              </a:buClr>
              <a:buSzPct val="82000"/>
              <a:buChar char="•"/>
            </a:pPr>
            <a:r>
              <a:t>Study IDs: Pad with zeros</a:t>
            </a:r>
          </a:p>
        </p:txBody>
      </p:sp>
      <p:sp>
        <p:nvSpPr>
          <p:cNvPr id="224" name="Leverage filenames to help you manage complex projects"/>
          <p:cNvSpPr txBox="1"/>
          <p:nvPr/>
        </p:nvSpPr>
        <p:spPr>
          <a:xfrm>
            <a:off x="5047356" y="2825157"/>
            <a:ext cx="145140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projects</a:t>
            </a:r>
          </a:p>
        </p:txBody>
      </p:sp>
      <p:pic>
        <p:nvPicPr>
          <p:cNvPr id="225" name="Image" descr="black rectangle with white text symbolizing a list of file names. File names are ‘fig_1’ through ‘fig_12’ with a file for each accending number. files are sorted in order according to first digit (1, 10, 11, 12, 2…)"/>
          <p:cNvPicPr>
            <a:picLocks noChangeAspect="1"/>
          </p:cNvPicPr>
          <p:nvPr/>
        </p:nvPicPr>
        <p:blipFill>
          <a:blip r:embed="rId2"/>
          <a:stretch>
            <a:fillRect/>
          </a:stretch>
        </p:blipFill>
        <p:spPr>
          <a:xfrm>
            <a:off x="16504873" y="6591300"/>
            <a:ext cx="2146301" cy="4343400"/>
          </a:xfrm>
          <a:prstGeom prst="rect">
            <a:avLst/>
          </a:prstGeom>
          <a:ln w="12700">
            <a:miter lim="400000"/>
          </a:ln>
        </p:spPr>
      </p:pic>
      <p:pic>
        <p:nvPicPr>
          <p:cNvPr id="226" name="Image" descr="black rectangle with white text symbolizing a list of file names. File names are ‘fig_01’ through ‘fig_12’ with a file for each accending number. Zeros pad files with single digit numbers so files are sorted correctly when using the first digit (01, 02, 03, 04, …)"/>
          <p:cNvPicPr>
            <a:picLocks noChangeAspect="1"/>
          </p:cNvPicPr>
          <p:nvPr/>
        </p:nvPicPr>
        <p:blipFill>
          <a:blip r:embed="rId3"/>
          <a:stretch>
            <a:fillRect/>
          </a:stretch>
        </p:blipFill>
        <p:spPr>
          <a:xfrm>
            <a:off x="20777429" y="6546850"/>
            <a:ext cx="2120901" cy="4432300"/>
          </a:xfrm>
          <a:prstGeom prst="rect">
            <a:avLst/>
          </a:prstGeom>
          <a:ln w="12700">
            <a:miter lim="400000"/>
          </a:ln>
        </p:spPr>
      </p:pic>
      <p:sp>
        <p:nvSpPr>
          <p:cNvPr id="227" name="Line" descr="arrow pointing to the right to show going from bad sorting to good sorting using zero to pad numbers in file names">
            <a:extLst>
              <a:ext uri="{C183D7F6-B498-43B3-948B-1728B52AA6E4}">
                <adec:decorative xmlns:adec="http://schemas.microsoft.com/office/drawing/2017/decorative" val="0"/>
              </a:ext>
            </a:extLst>
          </p:cNvPr>
          <p:cNvSpPr/>
          <p:nvPr/>
        </p:nvSpPr>
        <p:spPr>
          <a:xfrm>
            <a:off x="18913586" y="8763000"/>
            <a:ext cx="1601431" cy="0"/>
          </a:xfrm>
          <a:prstGeom prst="line">
            <a:avLst/>
          </a:prstGeom>
          <a:ln w="101600">
            <a:solidFill>
              <a:srgbClr val="5A5F5E"/>
            </a:solidFill>
            <a:miter lim="400000"/>
            <a:tailEnd type="triangle"/>
          </a:ln>
        </p:spPr>
        <p:txBody>
          <a:bodyPr lIns="71437" tIns="71437" rIns="71437" bIns="71437" anchor="ct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3. Use Meaningful Names"/>
          <p:cNvSpPr txBox="1">
            <a:spLocks noGrp="1"/>
          </p:cNvSpPr>
          <p:nvPr>
            <p:ph type="title"/>
          </p:nvPr>
        </p:nvSpPr>
        <p:spPr>
          <a:xfrm>
            <a:off x="4833937" y="802815"/>
            <a:ext cx="14716126" cy="1803797"/>
          </a:xfrm>
          <a:prstGeom prst="rect">
            <a:avLst/>
          </a:prstGeom>
        </p:spPr>
        <p:txBody>
          <a:bodyPr/>
          <a:lstStyle>
            <a:lvl1pPr defTabSz="788669">
              <a:defRPr sz="9600"/>
            </a:lvl1pPr>
          </a:lstStyle>
          <a:p>
            <a:r>
              <a:t>3. Use Meaningful Names</a:t>
            </a:r>
          </a:p>
        </p:txBody>
      </p:sp>
      <p:sp>
        <p:nvSpPr>
          <p:cNvPr id="2" name="Slide Number Placeholder 1">
            <a:extLst>
              <a:ext uri="{FF2B5EF4-FFF2-40B4-BE49-F238E27FC236}">
                <a16:creationId xmlns:a16="http://schemas.microsoft.com/office/drawing/2014/main" id="{BB5EF102-EC87-AA3C-8B69-24C2D75EFEAD}"/>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232" name="Leverage filenames to help you manage complex projects"/>
          <p:cNvSpPr txBox="1"/>
          <p:nvPr/>
        </p:nvSpPr>
        <p:spPr>
          <a:xfrm>
            <a:off x="5047356" y="2825157"/>
            <a:ext cx="145140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projects</a:t>
            </a:r>
          </a:p>
        </p:txBody>
      </p:sp>
      <p:sp>
        <p:nvSpPr>
          <p:cNvPr id="230" name="DO Use…"/>
          <p:cNvSpPr txBox="1"/>
          <p:nvPr/>
        </p:nvSpPr>
        <p:spPr>
          <a:xfrm>
            <a:off x="12657794" y="4943977"/>
            <a:ext cx="10060258" cy="450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r>
              <a:rPr b="1">
                <a:latin typeface="Gill Sans"/>
                <a:ea typeface="Gill Sans"/>
                <a:cs typeface="Gill Sans"/>
                <a:sym typeface="Gill Sans"/>
              </a:rPr>
              <a:t>DO</a:t>
            </a:r>
            <a:r>
              <a:t> Use</a:t>
            </a:r>
          </a:p>
          <a:p>
            <a:pPr lvl="1"/>
            <a:endParaRPr/>
          </a:p>
          <a:p>
            <a:pPr marL="1086678" lvl="1" indent="-565978" algn="l">
              <a:buClr>
                <a:srgbClr val="535353"/>
              </a:buClr>
              <a:buSzPct val="82000"/>
              <a:buChar char="•"/>
            </a:pPr>
            <a:r>
              <a:rPr u="sng"/>
              <a:t>C</a:t>
            </a:r>
            <a:r>
              <a:t>amel</a:t>
            </a:r>
            <a:r>
              <a:rPr u="sng"/>
              <a:t>C</a:t>
            </a:r>
            <a:r>
              <a:t>ase</a:t>
            </a:r>
          </a:p>
          <a:p>
            <a:pPr marL="1086678" lvl="1" indent="-565978" algn="l">
              <a:buClr>
                <a:srgbClr val="535353"/>
              </a:buClr>
              <a:buSzPct val="82000"/>
              <a:buChar char="•"/>
            </a:pPr>
            <a:r>
              <a:t>snake_case</a:t>
            </a:r>
          </a:p>
          <a:p>
            <a:pPr marL="1086678" lvl="1" indent="-565978" algn="l">
              <a:buClr>
                <a:srgbClr val="535353"/>
              </a:buClr>
              <a:buSzPct val="82000"/>
              <a:buChar char="•"/>
            </a:pPr>
            <a:r>
              <a:t>YYYYMMDD date format</a:t>
            </a:r>
          </a:p>
          <a:p>
            <a:pPr marL="1086678" lvl="1" indent="-565978" algn="l">
              <a:buClr>
                <a:srgbClr val="535353"/>
              </a:buClr>
              <a:buSzPct val="82000"/>
              <a:buChar char="•"/>
            </a:pPr>
            <a:r>
              <a:t>Pad numbers with zeros (e.g., 001)</a:t>
            </a:r>
          </a:p>
        </p:txBody>
      </p:sp>
      <p:sp>
        <p:nvSpPr>
          <p:cNvPr id="229" name="Do NOT Use…"/>
          <p:cNvSpPr txBox="1"/>
          <p:nvPr/>
        </p:nvSpPr>
        <p:spPr>
          <a:xfrm>
            <a:off x="1665949" y="4947654"/>
            <a:ext cx="10058401" cy="450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r>
              <a:t> Do </a:t>
            </a:r>
            <a:r>
              <a:rPr b="1">
                <a:latin typeface="Gill Sans"/>
                <a:ea typeface="Gill Sans"/>
                <a:cs typeface="Gill Sans"/>
                <a:sym typeface="Gill Sans"/>
              </a:rPr>
              <a:t>NOT</a:t>
            </a:r>
            <a:r>
              <a:t> Use</a:t>
            </a:r>
          </a:p>
          <a:p>
            <a:pPr lvl="1"/>
            <a:endParaRPr/>
          </a:p>
          <a:p>
            <a:pPr marL="1086678" lvl="1" indent="-565978" algn="l">
              <a:buClr>
                <a:srgbClr val="535353"/>
              </a:buClr>
              <a:buSzPct val="82000"/>
              <a:buChar char="•"/>
            </a:pPr>
            <a:r>
              <a:t>Spaces</a:t>
            </a:r>
          </a:p>
          <a:p>
            <a:pPr marL="1086678" lvl="1" indent="-565978" algn="l">
              <a:buClr>
                <a:srgbClr val="535353"/>
              </a:buClr>
              <a:buSzPct val="82000"/>
              <a:buChar char="•"/>
            </a:pPr>
            <a:r>
              <a:t>Periods (except for file extensions)</a:t>
            </a:r>
          </a:p>
          <a:p>
            <a:pPr marL="1086678" lvl="1" indent="-565978" algn="l">
              <a:buClr>
                <a:srgbClr val="535353"/>
              </a:buClr>
              <a:buSzPct val="82000"/>
              <a:buChar char="•"/>
            </a:pPr>
            <a:r>
              <a:t>Other special characters (&amp;, *, ^, etc)</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3. Use Meaningful Names"/>
          <p:cNvSpPr txBox="1"/>
          <p:nvPr/>
        </p:nvSpPr>
        <p:spPr>
          <a:xfrm>
            <a:off x="4833937" y="802815"/>
            <a:ext cx="14716126" cy="1803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defTabSz="788669">
              <a:defRPr sz="9600">
                <a:latin typeface="+mj-lt"/>
                <a:ea typeface="+mj-ea"/>
                <a:cs typeface="+mj-cs"/>
                <a:sym typeface="Avenir Next Regular"/>
              </a:defRPr>
            </a:lvl1pPr>
          </a:lstStyle>
          <a:p>
            <a:r>
              <a:t>3. Use Meaningful Names</a:t>
            </a:r>
          </a:p>
        </p:txBody>
      </p:sp>
      <p:sp>
        <p:nvSpPr>
          <p:cNvPr id="238" name="Leverage filenames to help you manage complex projects"/>
          <p:cNvSpPr txBox="1"/>
          <p:nvPr/>
        </p:nvSpPr>
        <p:spPr>
          <a:xfrm>
            <a:off x="5047356" y="2825157"/>
            <a:ext cx="145140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projects</a:t>
            </a:r>
          </a:p>
        </p:txBody>
      </p:sp>
      <p:sp>
        <p:nvSpPr>
          <p:cNvPr id="2" name="Slide Number Placeholder 1">
            <a:extLst>
              <a:ext uri="{FF2B5EF4-FFF2-40B4-BE49-F238E27FC236}">
                <a16:creationId xmlns:a16="http://schemas.microsoft.com/office/drawing/2014/main" id="{B1800DEE-9641-ED03-0753-7773893390DA}"/>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234" name="Key-Value Pairs in the Brain Imaging Data Structure (BIDS):…"/>
          <p:cNvSpPr txBox="1">
            <a:spLocks noGrp="1"/>
          </p:cNvSpPr>
          <p:nvPr>
            <p:ph type="title"/>
          </p:nvPr>
        </p:nvSpPr>
        <p:spPr>
          <a:xfrm>
            <a:off x="627236" y="5699509"/>
            <a:ext cx="10591782" cy="4483985"/>
          </a:xfrm>
          <a:prstGeom prst="rect">
            <a:avLst/>
          </a:prstGeom>
        </p:spPr>
        <p:txBody>
          <a:bodyPr/>
          <a:lstStyle/>
          <a:p>
            <a:pPr>
              <a:defRPr sz="5000">
                <a:latin typeface="+mn-lt"/>
                <a:ea typeface="+mn-ea"/>
                <a:cs typeface="+mn-cs"/>
                <a:sym typeface="Gill Sans Light"/>
              </a:defRPr>
            </a:pPr>
            <a:r>
              <a:t>Key-Value Pairs in the Brain Imaging Data Structure (BIDS):</a:t>
            </a:r>
          </a:p>
          <a:p>
            <a:pPr>
              <a:defRPr sz="5000">
                <a:latin typeface="+mn-lt"/>
                <a:ea typeface="+mn-ea"/>
                <a:cs typeface="+mn-cs"/>
                <a:sym typeface="Gill Sans Light"/>
              </a:defRPr>
            </a:pPr>
            <a:endParaRPr/>
          </a:p>
          <a:p>
            <a:pPr marL="533400" lvl="1" indent="-533400" algn="l">
              <a:buSzPct val="100000"/>
              <a:defRPr sz="4000">
                <a:latin typeface="+mn-lt"/>
                <a:ea typeface="+mn-ea"/>
                <a:cs typeface="+mn-cs"/>
                <a:sym typeface="Gill Sans Light"/>
              </a:defRPr>
            </a:pPr>
            <a:r>
              <a:t>sub-035_task-memory_events.txt</a:t>
            </a:r>
          </a:p>
          <a:p>
            <a:pPr marL="533400" lvl="1" indent="-533400" algn="l">
              <a:buSzPct val="100000"/>
              <a:defRPr sz="4000">
                <a:latin typeface="+mn-lt"/>
                <a:ea typeface="+mn-ea"/>
                <a:cs typeface="+mn-cs"/>
                <a:sym typeface="Gill Sans Light"/>
              </a:defRPr>
            </a:pPr>
            <a:r>
              <a:t>sub-035_ses-2_task-memory_events.txt</a:t>
            </a:r>
          </a:p>
        </p:txBody>
      </p:sp>
      <p:sp>
        <p:nvSpPr>
          <p:cNvPr id="236" name="https://bids-standard.github.io/bids-starter-kit/folders_and_files/files.html"/>
          <p:cNvSpPr txBox="1"/>
          <p:nvPr/>
        </p:nvSpPr>
        <p:spPr>
          <a:xfrm>
            <a:off x="211514" y="13018755"/>
            <a:ext cx="13335815" cy="574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defRPr sz="3000"/>
            </a:pPr>
            <a:r>
              <a:t>https://bids-standard.github.io/bids-starter-kit/folders_and_files/files.html</a:t>
            </a:r>
          </a:p>
        </p:txBody>
      </p:sp>
      <p:pic>
        <p:nvPicPr>
          <p:cNvPr id="235" name="Image" descr="black square outline at the top. Inside the black outline is text showing example of key value pairs: ‘key1-value1_key2-value2_suffix.extension’. the words ‘key1’ and ‘key2’ are in red, ‘value1’ and ‘value2’ are in blue, ‘suffix’ is in green, and ‘extension’ is in purple. underscores are shown in organge"/>
          <p:cNvPicPr>
            <a:picLocks noChangeAspect="1"/>
          </p:cNvPicPr>
          <p:nvPr/>
        </p:nvPicPr>
        <p:blipFill>
          <a:blip r:embed="rId2"/>
          <a:stretch>
            <a:fillRect/>
          </a:stretch>
        </p:blipFill>
        <p:spPr>
          <a:xfrm>
            <a:off x="11315895" y="5371798"/>
            <a:ext cx="12634375" cy="513940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3. Use Meaningful Names"/>
          <p:cNvSpPr txBox="1"/>
          <p:nvPr/>
        </p:nvSpPr>
        <p:spPr>
          <a:xfrm>
            <a:off x="4833937" y="802815"/>
            <a:ext cx="14716126" cy="1803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defTabSz="788669">
              <a:defRPr sz="9600">
                <a:latin typeface="+mj-lt"/>
                <a:ea typeface="+mj-ea"/>
                <a:cs typeface="+mj-cs"/>
                <a:sym typeface="Avenir Next Regular"/>
              </a:defRPr>
            </a:lvl1pPr>
          </a:lstStyle>
          <a:p>
            <a:r>
              <a:t>3. Use Meaningful Names</a:t>
            </a:r>
          </a:p>
        </p:txBody>
      </p:sp>
      <p:sp>
        <p:nvSpPr>
          <p:cNvPr id="2" name="Slide Number Placeholder 1">
            <a:extLst>
              <a:ext uri="{FF2B5EF4-FFF2-40B4-BE49-F238E27FC236}">
                <a16:creationId xmlns:a16="http://schemas.microsoft.com/office/drawing/2014/main" id="{E602DDFA-46F9-F628-21A1-ED83668B13A2}"/>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243" name="Leverage filenames to help you manage complex projects"/>
          <p:cNvSpPr txBox="1"/>
          <p:nvPr/>
        </p:nvSpPr>
        <p:spPr>
          <a:xfrm>
            <a:off x="5047356" y="2825157"/>
            <a:ext cx="145140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projects</a:t>
            </a:r>
          </a:p>
        </p:txBody>
      </p:sp>
      <p:sp>
        <p:nvSpPr>
          <p:cNvPr id="240" name="Psych-DS…"/>
          <p:cNvSpPr txBox="1">
            <a:spLocks noGrp="1"/>
          </p:cNvSpPr>
          <p:nvPr>
            <p:ph type="title"/>
          </p:nvPr>
        </p:nvSpPr>
        <p:spPr>
          <a:xfrm>
            <a:off x="627236" y="5699509"/>
            <a:ext cx="10591782" cy="4483985"/>
          </a:xfrm>
          <a:prstGeom prst="rect">
            <a:avLst/>
          </a:prstGeom>
        </p:spPr>
        <p:txBody>
          <a:bodyPr>
            <a:normAutofit fontScale="90000"/>
          </a:bodyPr>
          <a:lstStyle/>
          <a:p>
            <a:pPr defTabSz="805100">
              <a:defRPr sz="4900">
                <a:latin typeface="+mn-lt"/>
                <a:ea typeface="+mn-ea"/>
                <a:cs typeface="+mn-cs"/>
                <a:sym typeface="Gill Sans Light"/>
              </a:defRPr>
            </a:pPr>
            <a:r>
              <a:t>Psych-DS</a:t>
            </a:r>
          </a:p>
          <a:p>
            <a:pPr defTabSz="805100">
              <a:defRPr sz="4900">
                <a:latin typeface="+mn-lt"/>
                <a:ea typeface="+mn-ea"/>
                <a:cs typeface="+mn-cs"/>
                <a:sym typeface="Gill Sans Light"/>
              </a:defRPr>
            </a:pPr>
            <a:endParaRPr/>
          </a:p>
          <a:p>
            <a:pPr marL="522731" lvl="1" indent="-522731" algn="l" defTabSz="805100">
              <a:buSzPct val="100000"/>
              <a:defRPr sz="3920">
                <a:latin typeface="+mn-lt"/>
                <a:ea typeface="+mn-ea"/>
                <a:cs typeface="+mn-cs"/>
                <a:sym typeface="Gill Sans Light"/>
              </a:defRPr>
            </a:pPr>
            <a:r>
              <a:t>Relatively simple, general data that can be used for data that does not fall under other data standards.</a:t>
            </a:r>
          </a:p>
          <a:p>
            <a:pPr marL="522731" lvl="1" indent="-522731" algn="l" defTabSz="805100">
              <a:buSzPct val="100000"/>
              <a:defRPr sz="3920">
                <a:latin typeface="+mn-lt"/>
                <a:ea typeface="+mn-ea"/>
                <a:cs typeface="+mn-cs"/>
                <a:sym typeface="Gill Sans Light"/>
              </a:defRPr>
            </a:pPr>
            <a:r>
              <a:t>Has online validator</a:t>
            </a:r>
          </a:p>
          <a:p>
            <a:pPr marL="522731" lvl="1" indent="-522731" algn="l" defTabSz="805100">
              <a:buSzPct val="100000"/>
              <a:defRPr sz="3920">
                <a:latin typeface="+mn-lt"/>
                <a:ea typeface="+mn-ea"/>
                <a:cs typeface="+mn-cs"/>
                <a:sym typeface="Gill Sans Light"/>
              </a:defRPr>
            </a:pPr>
            <a:r>
              <a:t>Has R shiny app to help build documentation via a GUI</a:t>
            </a:r>
          </a:p>
        </p:txBody>
      </p:sp>
      <p:pic>
        <p:nvPicPr>
          <p:cNvPr id="244" name="pasted-movie.png" descr="shows option in psychds r package including a  purple square next to ‘Create Dataset”, green square next to ‘Validate Dataset’, pink squre next to ‘Update Dictionary’, blue square by ‘Dataset Explorer’, and orange quare by ‘Upload to OSF’. Subtext for each are too small to be readalbe, just for illustrive purpose"/>
          <p:cNvPicPr>
            <a:picLocks noChangeAspect="1"/>
          </p:cNvPicPr>
          <p:nvPr/>
        </p:nvPicPr>
        <p:blipFill>
          <a:blip r:embed="rId2"/>
          <a:stretch>
            <a:fillRect/>
          </a:stretch>
        </p:blipFill>
        <p:spPr>
          <a:xfrm>
            <a:off x="14453288" y="3910477"/>
            <a:ext cx="8077595" cy="9275593"/>
          </a:xfrm>
          <a:prstGeom prst="rect">
            <a:avLst/>
          </a:prstGeom>
          <a:ln w="12700">
            <a:miter lim="400000"/>
          </a:ln>
        </p:spPr>
      </p:pic>
      <p:sp>
        <p:nvSpPr>
          <p:cNvPr id="241" name="https://psych-ds.github.io/psychds-r/"/>
          <p:cNvSpPr txBox="1"/>
          <p:nvPr/>
        </p:nvSpPr>
        <p:spPr>
          <a:xfrm>
            <a:off x="211514" y="13018755"/>
            <a:ext cx="13335815" cy="574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defRPr sz="3000"/>
            </a:pPr>
            <a:r>
              <a:t>https://psych-ds.github.io/psychds-r/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3. Use Meaningful Names"/>
          <p:cNvSpPr txBox="1">
            <a:spLocks noGrp="1"/>
          </p:cNvSpPr>
          <p:nvPr>
            <p:ph type="title"/>
          </p:nvPr>
        </p:nvSpPr>
        <p:spPr>
          <a:xfrm>
            <a:off x="4833937" y="802815"/>
            <a:ext cx="14716126" cy="1803797"/>
          </a:xfrm>
          <a:prstGeom prst="rect">
            <a:avLst/>
          </a:prstGeom>
        </p:spPr>
        <p:txBody>
          <a:bodyPr/>
          <a:lstStyle>
            <a:lvl1pPr defTabSz="788669">
              <a:defRPr sz="9600"/>
            </a:lvl1pPr>
          </a:lstStyle>
          <a:p>
            <a:r>
              <a:t>3. Use Meaningful Names</a:t>
            </a:r>
          </a:p>
        </p:txBody>
      </p:sp>
      <p:sp>
        <p:nvSpPr>
          <p:cNvPr id="2" name="Slide Number Placeholder 1">
            <a:extLst>
              <a:ext uri="{FF2B5EF4-FFF2-40B4-BE49-F238E27FC236}">
                <a16:creationId xmlns:a16="http://schemas.microsoft.com/office/drawing/2014/main" id="{F2D7E9EF-8F35-A145-ECDB-259797470DDF}"/>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248" name="Leverage filenames to help you manage complex project"/>
          <p:cNvSpPr txBox="1"/>
          <p:nvPr/>
        </p:nvSpPr>
        <p:spPr>
          <a:xfrm>
            <a:off x="5047356" y="2825157"/>
            <a:ext cx="1428928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Leverage filenames to help you manage complex project</a:t>
            </a:r>
          </a:p>
        </p:txBody>
      </p:sp>
      <p:sp>
        <p:nvSpPr>
          <p:cNvPr id="247" name="Human Readable: names should clearly describe content in the simplest way possible (e.g., ‘code’,  ‘data’)…"/>
          <p:cNvSpPr txBox="1"/>
          <p:nvPr/>
        </p:nvSpPr>
        <p:spPr>
          <a:xfrm>
            <a:off x="874057" y="4296674"/>
            <a:ext cx="14074246" cy="796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Human Readable: names should clearly describe content in the simplest way possible (e.g., ‘code’,  ‘data’)</a:t>
            </a:r>
          </a:p>
          <a:p>
            <a:pPr algn="l">
              <a:defRPr sz="2000"/>
            </a:pPr>
            <a:endParaRPr/>
          </a:p>
          <a:p>
            <a:pPr marL="1086678" lvl="1" indent="-565978" algn="l">
              <a:buClr>
                <a:srgbClr val="535353"/>
              </a:buClr>
              <a:buSzPct val="82000"/>
              <a:buChar char="•"/>
            </a:pPr>
            <a:r>
              <a:t>Computer Readable: ability of a computer to parse a name</a:t>
            </a:r>
          </a:p>
          <a:p>
            <a:pPr marL="1607378" lvl="2" indent="-565978" algn="l">
              <a:buClr>
                <a:srgbClr val="535353"/>
              </a:buClr>
              <a:buSzPct val="82000"/>
              <a:buChar char="•"/>
            </a:pPr>
            <a:r>
              <a:t>Use ‘-‘ or ‘_’ in place of spaces</a:t>
            </a:r>
          </a:p>
          <a:p>
            <a:pPr marL="1607378" lvl="2" indent="-565978" algn="l">
              <a:buClr>
                <a:srgbClr val="535353"/>
              </a:buClr>
              <a:buSzPct val="82000"/>
              <a:buChar char="•"/>
            </a:pPr>
            <a:r>
              <a:t>No special characters (e.g, ‘&amp;’, ‘#’, ‘^’, etc)</a:t>
            </a:r>
          </a:p>
          <a:p>
            <a:pPr algn="l">
              <a:defRPr sz="2000"/>
            </a:pPr>
            <a:endParaRPr/>
          </a:p>
          <a:p>
            <a:pPr marL="1086678" lvl="1" indent="-565978" algn="l">
              <a:buClr>
                <a:srgbClr val="535353"/>
              </a:buClr>
              <a:buSzPct val="82000"/>
              <a:buChar char="•"/>
            </a:pPr>
            <a:r>
              <a:t>Sortable: help you find what you need in the future</a:t>
            </a:r>
          </a:p>
          <a:p>
            <a:pPr marL="1607378" lvl="2" indent="-565978" algn="l">
              <a:buClr>
                <a:srgbClr val="535353"/>
              </a:buClr>
              <a:buSzPct val="82000"/>
              <a:buChar char="•"/>
            </a:pPr>
            <a:r>
              <a:t>Dates:  YYYY-MM-DD</a:t>
            </a:r>
          </a:p>
          <a:p>
            <a:pPr marL="1607378" lvl="2" indent="-565978" algn="l">
              <a:buClr>
                <a:srgbClr val="535353"/>
              </a:buClr>
              <a:buSzPct val="82000"/>
              <a:buChar char="•"/>
            </a:pPr>
            <a:r>
              <a:t>Study IDs: Pad with zeros</a:t>
            </a:r>
          </a:p>
        </p:txBody>
      </p:sp>
      <p:sp>
        <p:nvSpPr>
          <p:cNvPr id="249" name="What makes this ‘Open’?…"/>
          <p:cNvSpPr txBox="1"/>
          <p:nvPr/>
        </p:nvSpPr>
        <p:spPr>
          <a:xfrm>
            <a:off x="15237637" y="6208024"/>
            <a:ext cx="9008318" cy="41433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t>What makes this ‘Open’?</a:t>
            </a:r>
          </a:p>
          <a:p>
            <a:pPr marL="1086678" lvl="1" indent="-565978" algn="l">
              <a:buClr>
                <a:srgbClr val="535353"/>
              </a:buClr>
              <a:buSzPct val="82000"/>
              <a:buChar char="•"/>
            </a:pPr>
            <a:r>
              <a:t>Makes data more findable</a:t>
            </a:r>
          </a:p>
          <a:p>
            <a:pPr marL="1086678" lvl="1" indent="-565978" algn="l">
              <a:buClr>
                <a:srgbClr val="535353"/>
              </a:buClr>
              <a:buSzPct val="82000"/>
              <a:buChar char="•"/>
            </a:pPr>
            <a:r>
              <a:t>Can be a form of metadata</a:t>
            </a:r>
          </a:p>
          <a:p>
            <a:pPr marL="1086678" lvl="1" indent="-565978" algn="l">
              <a:buClr>
                <a:srgbClr val="535353"/>
              </a:buClr>
              <a:buSzPct val="82000"/>
              <a:buChar char="•"/>
            </a:pPr>
            <a:r>
              <a:t>Bigger Lift: adopt field standards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rovost Endorsement:…"/>
          <p:cNvSpPr txBox="1">
            <a:spLocks noGrp="1"/>
          </p:cNvSpPr>
          <p:nvPr>
            <p:ph type="title"/>
          </p:nvPr>
        </p:nvSpPr>
        <p:spPr>
          <a:xfrm>
            <a:off x="4833937" y="802815"/>
            <a:ext cx="15975224" cy="3910582"/>
          </a:xfrm>
          <a:prstGeom prst="rect">
            <a:avLst/>
          </a:prstGeom>
        </p:spPr>
        <p:txBody>
          <a:bodyPr/>
          <a:lstStyle/>
          <a:p>
            <a:r>
              <a:t>Provost Endorsement:</a:t>
            </a:r>
          </a:p>
          <a:p>
            <a:r>
              <a:t>Research Data Stewardship</a:t>
            </a:r>
          </a:p>
        </p:txBody>
      </p:sp>
      <p:sp>
        <p:nvSpPr>
          <p:cNvPr id="133" name="Workshops:…"/>
          <p:cNvSpPr txBox="1"/>
          <p:nvPr/>
        </p:nvSpPr>
        <p:spPr>
          <a:xfrm>
            <a:off x="1073666" y="5079636"/>
            <a:ext cx="11895398" cy="6200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1086678" lvl="1" indent="-565978" algn="l">
              <a:buClr>
                <a:srgbClr val="535353"/>
              </a:buClr>
              <a:buSzPct val="82000"/>
              <a:buChar char="•"/>
              <a:defRPr sz="4700"/>
            </a:pPr>
            <a:r>
              <a:t>Workshops:</a:t>
            </a:r>
          </a:p>
          <a:p>
            <a:pPr marL="1607378" lvl="2" indent="-565978" algn="l">
              <a:buClr>
                <a:srgbClr val="535353"/>
              </a:buClr>
              <a:buSzPct val="82000"/>
              <a:buChar char="•"/>
              <a:defRPr sz="4700"/>
            </a:pPr>
            <a:r>
              <a:t>Research Data Management (this one)</a:t>
            </a:r>
          </a:p>
          <a:p>
            <a:pPr marL="1607378" lvl="2" indent="-565978" algn="l">
              <a:buClr>
                <a:srgbClr val="535353"/>
              </a:buClr>
              <a:buSzPct val="82000"/>
              <a:buChar char="•"/>
              <a:defRPr sz="4700"/>
            </a:pPr>
            <a:r>
              <a:t>Data Documentation (later this afternoon)</a:t>
            </a:r>
          </a:p>
          <a:p>
            <a:pPr marL="1607378" lvl="2" indent="-565978" algn="l">
              <a:buClr>
                <a:srgbClr val="535353"/>
              </a:buClr>
              <a:buSzPct val="82000"/>
              <a:buChar char="•"/>
              <a:defRPr sz="4700"/>
            </a:pPr>
            <a:r>
              <a:t>Research Data Policy (at least once a semester on zoom)</a:t>
            </a:r>
          </a:p>
          <a:p>
            <a:pPr marL="1086678" lvl="1" indent="-565978" algn="l">
              <a:buClr>
                <a:srgbClr val="535353"/>
              </a:buClr>
              <a:buSzPct val="82000"/>
              <a:buChar char="•"/>
              <a:defRPr sz="4700"/>
            </a:pPr>
            <a:r>
              <a:t>Activities:</a:t>
            </a:r>
          </a:p>
          <a:p>
            <a:pPr marL="1607378" lvl="2" indent="-565978" algn="l">
              <a:buClr>
                <a:srgbClr val="535353"/>
              </a:buClr>
              <a:buSzPct val="82000"/>
              <a:buChar char="•"/>
              <a:defRPr sz="4700"/>
            </a:pPr>
            <a:r>
              <a:t>Document a dataset</a:t>
            </a:r>
          </a:p>
          <a:p>
            <a:pPr marL="1607378" lvl="2" indent="-565978" algn="l">
              <a:buClr>
                <a:srgbClr val="535353"/>
              </a:buClr>
              <a:buSzPct val="82000"/>
              <a:buChar char="•"/>
              <a:defRPr sz="4700"/>
            </a:pPr>
            <a:r>
              <a:t>Create a Research Data Strategy (like an SOP for data)</a:t>
            </a:r>
          </a:p>
        </p:txBody>
      </p:sp>
      <p:pic>
        <p:nvPicPr>
          <p:cNvPr id="134" name="pasted-movie.png" descr="QR code"/>
          <p:cNvPicPr>
            <a:picLocks noChangeAspect="1"/>
          </p:cNvPicPr>
          <p:nvPr/>
        </p:nvPicPr>
        <p:blipFill>
          <a:blip r:embed="rId2"/>
          <a:stretch>
            <a:fillRect/>
          </a:stretch>
        </p:blipFill>
        <p:spPr>
          <a:xfrm>
            <a:off x="15279630" y="4928030"/>
            <a:ext cx="6503988" cy="6503988"/>
          </a:xfrm>
          <a:prstGeom prst="rect">
            <a:avLst/>
          </a:prstGeom>
          <a:ln w="12700">
            <a:miter lim="400000"/>
          </a:ln>
        </p:spPr>
      </p:pic>
      <p:sp>
        <p:nvSpPr>
          <p:cNvPr id="135" name="Register"/>
          <p:cNvSpPr txBox="1"/>
          <p:nvPr/>
        </p:nvSpPr>
        <p:spPr>
          <a:xfrm>
            <a:off x="17458548" y="11646651"/>
            <a:ext cx="2146152"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Register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Hands On - Directory Structures and File Naming"/>
          <p:cNvSpPr txBox="1">
            <a:spLocks noGrp="1"/>
          </p:cNvSpPr>
          <p:nvPr>
            <p:ph type="title" idx="4294967295"/>
          </p:nvPr>
        </p:nvSpPr>
        <p:spPr>
          <a:xfrm>
            <a:off x="4833938" y="4776788"/>
            <a:ext cx="14716125" cy="3038475"/>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71437" tIns="71437" rIns="71437" bIns="71437" numCol="1" spcCol="0" rtlCol="0" fromWordArt="0" anchor="ctr" anchorCtr="0" forceAA="0" compatLnSpc="1">
            <a:prstTxWarp prst="textNoShape">
              <a:avLst/>
            </a:prstTxWarp>
            <a:spAutoFit/>
          </a:bodyPr>
          <a:lstStyle>
            <a:lvl1pPr>
              <a:defRPr sz="10000"/>
            </a:lvl1pPr>
          </a:lstStyle>
          <a:p>
            <a:pPr marL="0" marR="0" lvl="0" indent="0" algn="ctr" defTabSz="821531"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535353"/>
                </a:solidFill>
                <a:effectLst/>
                <a:uLnTx/>
                <a:uFillTx/>
                <a:latin typeface="+mn-lt"/>
                <a:ea typeface="+mn-ea"/>
                <a:cs typeface="+mn-cs"/>
                <a:sym typeface="Gill Sans Light"/>
              </a:rPr>
              <a:t>Hands On - Directory Structures and File Naming</a:t>
            </a:r>
          </a:p>
        </p:txBody>
      </p:sp>
      <p:sp>
        <p:nvSpPr>
          <p:cNvPr id="2" name="Slide Number Placeholder 1">
            <a:extLst>
              <a:ext uri="{FF2B5EF4-FFF2-40B4-BE49-F238E27FC236}">
                <a16:creationId xmlns:a16="http://schemas.microsoft.com/office/drawing/2014/main" id="{D74B274C-03EC-6894-09CE-54045648AF2A}"/>
              </a:ext>
            </a:extLst>
          </p:cNvPr>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a:extLst>
              <a:ext uri="{C183D7F6-B498-43B3-948B-1728B52AA6E4}">
                <adec:decorative xmlns:adec="http://schemas.microsoft.com/office/drawing/2017/decorative" val="1"/>
              </a:ext>
            </a:extLst>
          </p:cNvPr>
          <p:cNvSpPr/>
          <p:nvPr/>
        </p:nvSpPr>
        <p:spPr>
          <a:xfrm>
            <a:off x="1764228" y="4506204"/>
            <a:ext cx="8046179" cy="8666450"/>
          </a:xfrm>
          <a:prstGeom prst="rect">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254" name="4. Preserve the Journey"/>
          <p:cNvSpPr txBox="1">
            <a:spLocks noGrp="1"/>
          </p:cNvSpPr>
          <p:nvPr>
            <p:ph type="title"/>
          </p:nvPr>
        </p:nvSpPr>
        <p:spPr>
          <a:xfrm>
            <a:off x="2387473" y="800100"/>
            <a:ext cx="19609054" cy="2143015"/>
          </a:xfrm>
          <a:prstGeom prst="rect">
            <a:avLst/>
          </a:prstGeom>
        </p:spPr>
        <p:txBody>
          <a:bodyPr/>
          <a:lstStyle/>
          <a:p>
            <a:r>
              <a:t>4. Preserve the Journey</a:t>
            </a:r>
          </a:p>
        </p:txBody>
      </p:sp>
      <p:sp>
        <p:nvSpPr>
          <p:cNvPr id="2" name="Slide Number Placeholder 1">
            <a:extLst>
              <a:ext uri="{FF2B5EF4-FFF2-40B4-BE49-F238E27FC236}">
                <a16:creationId xmlns:a16="http://schemas.microsoft.com/office/drawing/2014/main" id="{7A679237-58E6-7BDA-DED4-AB2415D4770A}"/>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255" name="Version control: tracking and managing changes to documents or code"/>
          <p:cNvSpPr txBox="1"/>
          <p:nvPr/>
        </p:nvSpPr>
        <p:spPr>
          <a:xfrm>
            <a:off x="3358932" y="2825157"/>
            <a:ext cx="17666135"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Version control: tracking and managing changes to documents or code</a:t>
            </a:r>
          </a:p>
        </p:txBody>
      </p:sp>
      <p:pic>
        <p:nvPicPr>
          <p:cNvPr id="256" name="Image" descr="4 black outlined squares. top rleft shows text “FIRE! Everyone to the exit” with 3 stick figure people  and red outline of flames. top right show stick person saying “this way” with sign on wall “Exit_v2.0” and a brick wall blocking a door with “exit” sign. Bottom left shows stick figure saying “this way” with sign that says “Exit_v2.5_rev1_RFedits” and a door that says exit that is boarded up. bottom righ shows stick figures gather with one saying “we’re going to die, are we?” with red outline flames. there are 2 signs on the wall: “Exit_v8.0_rev10_final” pointing right and “Exit_v8.0_rev7_reallyfinal” pointing left. Under the 4 comic squares text reads: Stop, Drop, and Use a Versioning System @redpenblackpen”"/>
          <p:cNvPicPr>
            <a:picLocks noChangeAspect="1"/>
          </p:cNvPicPr>
          <p:nvPr/>
        </p:nvPicPr>
        <p:blipFill>
          <a:blip r:embed="rId2"/>
          <a:stretch>
            <a:fillRect/>
          </a:stretch>
        </p:blipFill>
        <p:spPr>
          <a:xfrm>
            <a:off x="1847782" y="4570738"/>
            <a:ext cx="7761978" cy="838452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a:extLst>
              <a:ext uri="{C183D7F6-B498-43B3-948B-1728B52AA6E4}">
                <adec:decorative xmlns:adec="http://schemas.microsoft.com/office/drawing/2017/decorative" val="1"/>
              </a:ext>
            </a:extLst>
          </p:cNvPr>
          <p:cNvSpPr/>
          <p:nvPr/>
        </p:nvSpPr>
        <p:spPr>
          <a:xfrm>
            <a:off x="1764228" y="4506204"/>
            <a:ext cx="8046179" cy="8666450"/>
          </a:xfrm>
          <a:prstGeom prst="rect">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259" name="4. Preserve the Journey"/>
          <p:cNvSpPr txBox="1">
            <a:spLocks noGrp="1"/>
          </p:cNvSpPr>
          <p:nvPr>
            <p:ph type="title"/>
          </p:nvPr>
        </p:nvSpPr>
        <p:spPr>
          <a:xfrm>
            <a:off x="2387473" y="800100"/>
            <a:ext cx="19609054" cy="2143015"/>
          </a:xfrm>
          <a:prstGeom prst="rect">
            <a:avLst/>
          </a:prstGeom>
        </p:spPr>
        <p:txBody>
          <a:bodyPr/>
          <a:lstStyle/>
          <a:p>
            <a:r>
              <a:t>4. Preserve the Journey</a:t>
            </a:r>
          </a:p>
        </p:txBody>
      </p:sp>
      <p:sp>
        <p:nvSpPr>
          <p:cNvPr id="2" name="Slide Number Placeholder 1">
            <a:extLst>
              <a:ext uri="{FF2B5EF4-FFF2-40B4-BE49-F238E27FC236}">
                <a16:creationId xmlns:a16="http://schemas.microsoft.com/office/drawing/2014/main" id="{82CFA079-FC54-C968-F711-721F195B2E56}"/>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260" name="Version control: tracking and managing changes to documents or code"/>
          <p:cNvSpPr txBox="1"/>
          <p:nvPr/>
        </p:nvSpPr>
        <p:spPr>
          <a:xfrm>
            <a:off x="3358932" y="2825157"/>
            <a:ext cx="17666135"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Version control: tracking and managing changes to documents or code</a:t>
            </a:r>
          </a:p>
        </p:txBody>
      </p:sp>
      <p:sp>
        <p:nvSpPr>
          <p:cNvPr id="262" name="Manual: use file naming to document drafts (e.g., dates, version numbers)…"/>
          <p:cNvSpPr txBox="1"/>
          <p:nvPr/>
        </p:nvSpPr>
        <p:spPr>
          <a:xfrm>
            <a:off x="10484768" y="5891212"/>
            <a:ext cx="12990360" cy="3330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use file naming to document drafts (e.g., dates, version numbers)</a:t>
            </a:r>
          </a:p>
          <a:p>
            <a:pPr algn="l">
              <a:defRPr sz="2000"/>
            </a:pPr>
            <a:endParaRPr/>
          </a:p>
          <a:p>
            <a:pPr marL="1086678" lvl="1" indent="-565978" algn="l">
              <a:buClr>
                <a:srgbClr val="535353"/>
              </a:buClr>
              <a:buSzPct val="82000"/>
              <a:buChar char="•"/>
            </a:pPr>
            <a:r>
              <a:t>Software: git, GitHub, subversion</a:t>
            </a:r>
          </a:p>
          <a:p>
            <a:pPr marL="1086678" lvl="1" indent="-565978" algn="l">
              <a:buClr>
                <a:srgbClr val="535353"/>
              </a:buClr>
              <a:buSzPct val="82000"/>
              <a:buChar char="•"/>
            </a:pPr>
            <a:r>
              <a:t>Allows you to trace your steps</a:t>
            </a:r>
          </a:p>
        </p:txBody>
      </p:sp>
      <p:pic>
        <p:nvPicPr>
          <p:cNvPr id="261" name="Image" descr="4 black outlined squares. top rleft shows text “FIRE! Everyone to the exit” with 3 stick figure people  and red outline of flames. top right show stick person saying “this way” with sign on wall “Exit_v2.0” and a brick wall blocking a door with “exit” sign. Bottom left shows stick figure saying “this way” with sign that says “Exit_v2.5_rev1_RFedits” and a door that says exit that is boarded up. bottom righ shows stick figures gather with one saying “we’re going to die, are we?” with red outline flames. there are 2 signs on the wall: “Exit_v8.0_rev10_final” pointing right and “Exit_v8.0_rev7_reallyfinal” pointing left. Under the 4 comic squares text reads: Stop, Drop, and Use a Versioning System @redpenblackpen”"/>
          <p:cNvPicPr>
            <a:picLocks noChangeAspect="1"/>
          </p:cNvPicPr>
          <p:nvPr/>
        </p:nvPicPr>
        <p:blipFill>
          <a:blip r:embed="rId2"/>
          <a:stretch>
            <a:fillRect/>
          </a:stretch>
        </p:blipFill>
        <p:spPr>
          <a:xfrm>
            <a:off x="1847782" y="4570738"/>
            <a:ext cx="7761978" cy="838452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a:extLst>
              <a:ext uri="{C183D7F6-B498-43B3-948B-1728B52AA6E4}">
                <adec:decorative xmlns:adec="http://schemas.microsoft.com/office/drawing/2017/decorative" val="1"/>
              </a:ext>
            </a:extLst>
          </p:cNvPr>
          <p:cNvSpPr/>
          <p:nvPr/>
        </p:nvSpPr>
        <p:spPr>
          <a:xfrm>
            <a:off x="1764228" y="4506204"/>
            <a:ext cx="8046179" cy="7912513"/>
          </a:xfrm>
          <a:prstGeom prst="rect">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265" name="4. Preserve the Journey"/>
          <p:cNvSpPr txBox="1">
            <a:spLocks noGrp="1"/>
          </p:cNvSpPr>
          <p:nvPr>
            <p:ph type="title"/>
          </p:nvPr>
        </p:nvSpPr>
        <p:spPr>
          <a:xfrm>
            <a:off x="2387473" y="800100"/>
            <a:ext cx="19609054" cy="2143015"/>
          </a:xfrm>
          <a:prstGeom prst="rect">
            <a:avLst/>
          </a:prstGeom>
        </p:spPr>
        <p:txBody>
          <a:bodyPr/>
          <a:lstStyle/>
          <a:p>
            <a:r>
              <a:t>4. Preserve the Journey</a:t>
            </a:r>
          </a:p>
        </p:txBody>
      </p:sp>
      <p:sp>
        <p:nvSpPr>
          <p:cNvPr id="2" name="Slide Number Placeholder 1">
            <a:extLst>
              <a:ext uri="{FF2B5EF4-FFF2-40B4-BE49-F238E27FC236}">
                <a16:creationId xmlns:a16="http://schemas.microsoft.com/office/drawing/2014/main" id="{4207EEEE-7B77-A576-A1F7-4AABB251B940}"/>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266" name="Version control: tracking and managing changes to documents or code"/>
          <p:cNvSpPr txBox="1"/>
          <p:nvPr/>
        </p:nvSpPr>
        <p:spPr>
          <a:xfrm>
            <a:off x="3358932" y="2825157"/>
            <a:ext cx="17666135"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Version control: tracking and managing changes to documents or code</a:t>
            </a:r>
          </a:p>
        </p:txBody>
      </p:sp>
      <p:sp>
        <p:nvSpPr>
          <p:cNvPr id="269" name="Manual: use file naming to document drafts (e.g., dates, version numbers)…"/>
          <p:cNvSpPr txBox="1"/>
          <p:nvPr/>
        </p:nvSpPr>
        <p:spPr>
          <a:xfrm>
            <a:off x="10484768" y="5891212"/>
            <a:ext cx="12990360" cy="3330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use file naming to document drafts (e.g., dates, version numbers)</a:t>
            </a:r>
          </a:p>
          <a:p>
            <a:pPr algn="l">
              <a:defRPr sz="2000"/>
            </a:pPr>
            <a:endParaRPr/>
          </a:p>
          <a:p>
            <a:pPr marL="1086678" lvl="1" indent="-565978" algn="l">
              <a:buClr>
                <a:srgbClr val="535353"/>
              </a:buClr>
              <a:buSzPct val="82000"/>
              <a:buChar char="•"/>
            </a:pPr>
            <a:r>
              <a:t>Software: git, GitHub, subversion</a:t>
            </a:r>
          </a:p>
          <a:p>
            <a:pPr marL="1086678" lvl="1" indent="-565978" algn="l">
              <a:buClr>
                <a:srgbClr val="535353"/>
              </a:buClr>
              <a:buSzPct val="82000"/>
              <a:buChar char="•"/>
            </a:pPr>
            <a:r>
              <a:t>Allows you to trace your steps</a:t>
            </a:r>
          </a:p>
        </p:txBody>
      </p:sp>
      <p:pic>
        <p:nvPicPr>
          <p:cNvPr id="267" name="Image" descr="image of a white and brown cat with a frown on the face sitting on a cusion."/>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149104" y="4965776"/>
            <a:ext cx="7276427" cy="4255789"/>
          </a:xfrm>
          <a:prstGeom prst="rect">
            <a:avLst/>
          </a:prstGeom>
          <a:ln w="12700">
            <a:miter lim="400000"/>
          </a:ln>
        </p:spPr>
      </p:pic>
      <p:sp>
        <p:nvSpPr>
          <p:cNvPr id="268" name="99 little bugs in the code…"/>
          <p:cNvSpPr txBox="1"/>
          <p:nvPr/>
        </p:nvSpPr>
        <p:spPr>
          <a:xfrm>
            <a:off x="1896202" y="9540396"/>
            <a:ext cx="7782233" cy="2617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defRPr sz="3700">
                <a:latin typeface="Futura Bold"/>
                <a:ea typeface="Futura Bold"/>
                <a:cs typeface="Futura Bold"/>
                <a:sym typeface="Futura Bold"/>
              </a:defRPr>
            </a:pPr>
            <a:r>
              <a:t>99 little bugs in the code</a:t>
            </a:r>
          </a:p>
          <a:p>
            <a:pPr lvl="1" algn="l">
              <a:defRPr sz="3700">
                <a:latin typeface="Futura Bold"/>
                <a:ea typeface="Futura Bold"/>
                <a:cs typeface="Futura Bold"/>
                <a:sym typeface="Futura Bold"/>
              </a:defRPr>
            </a:pPr>
            <a:r>
              <a:t>99 little bugs</a:t>
            </a:r>
          </a:p>
          <a:p>
            <a:pPr lvl="1" algn="l">
              <a:defRPr sz="3700">
                <a:latin typeface="Futura Bold"/>
                <a:ea typeface="Futura Bold"/>
                <a:cs typeface="Futura Bold"/>
                <a:sym typeface="Futura Bold"/>
              </a:defRPr>
            </a:pPr>
            <a:r>
              <a:t>Take one down and compile it</a:t>
            </a:r>
          </a:p>
          <a:p>
            <a:pPr lvl="1" algn="l">
              <a:defRPr sz="3700">
                <a:latin typeface="Futura Bold"/>
                <a:ea typeface="Futura Bold"/>
                <a:cs typeface="Futura Bold"/>
                <a:sym typeface="Futura Bold"/>
              </a:defRPr>
            </a:pPr>
            <a:r>
              <a:t>117 little bugs in the code…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4. Preserve the Journey"/>
          <p:cNvSpPr txBox="1">
            <a:spLocks noGrp="1"/>
          </p:cNvSpPr>
          <p:nvPr>
            <p:ph type="title"/>
          </p:nvPr>
        </p:nvSpPr>
        <p:spPr>
          <a:xfrm>
            <a:off x="2387473" y="800100"/>
            <a:ext cx="19609054" cy="2143015"/>
          </a:xfrm>
          <a:prstGeom prst="rect">
            <a:avLst/>
          </a:prstGeom>
        </p:spPr>
        <p:txBody>
          <a:bodyPr/>
          <a:lstStyle/>
          <a:p>
            <a:r>
              <a:t>4. Preserve the Journey</a:t>
            </a:r>
          </a:p>
        </p:txBody>
      </p:sp>
      <p:sp>
        <p:nvSpPr>
          <p:cNvPr id="2" name="Slide Number Placeholder 1">
            <a:extLst>
              <a:ext uri="{FF2B5EF4-FFF2-40B4-BE49-F238E27FC236}">
                <a16:creationId xmlns:a16="http://schemas.microsoft.com/office/drawing/2014/main" id="{DC77DA17-9DAA-9C9D-1F50-6B59CE784351}"/>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272" name="Version control: tracking and managing changes to documents or code"/>
          <p:cNvSpPr txBox="1"/>
          <p:nvPr/>
        </p:nvSpPr>
        <p:spPr>
          <a:xfrm>
            <a:off x="3358932" y="2825157"/>
            <a:ext cx="17666135"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Version control: tracking and managing changes to documents or code</a:t>
            </a:r>
          </a:p>
        </p:txBody>
      </p:sp>
      <p:sp>
        <p:nvSpPr>
          <p:cNvPr id="273" name="Manual: use file naming to document drafts (e.g., dates, version numbers)…"/>
          <p:cNvSpPr txBox="1"/>
          <p:nvPr/>
        </p:nvSpPr>
        <p:spPr>
          <a:xfrm>
            <a:off x="10484768" y="5891212"/>
            <a:ext cx="12990360" cy="3330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use file naming to document drafts (e.g., dates, version numbers)</a:t>
            </a:r>
          </a:p>
          <a:p>
            <a:pPr algn="l">
              <a:defRPr sz="2000"/>
            </a:pPr>
            <a:endParaRPr/>
          </a:p>
          <a:p>
            <a:pPr marL="1086678" lvl="1" indent="-565978" algn="l">
              <a:buClr>
                <a:srgbClr val="535353"/>
              </a:buClr>
              <a:buSzPct val="82000"/>
              <a:buChar char="•"/>
            </a:pPr>
            <a:r>
              <a:t>Software: git, GitHub, subversion</a:t>
            </a:r>
          </a:p>
          <a:p>
            <a:pPr marL="1086678" lvl="1" indent="-565978" algn="l">
              <a:buClr>
                <a:srgbClr val="535353"/>
              </a:buClr>
              <a:buSzPct val="82000"/>
              <a:buChar char="•"/>
            </a:pPr>
            <a:r>
              <a:t>Allows you to trace your steps</a:t>
            </a:r>
          </a:p>
        </p:txBody>
      </p:sp>
      <p:sp>
        <p:nvSpPr>
          <p:cNvPr id="274" name="What makes this ‘Open’?…"/>
          <p:cNvSpPr txBox="1"/>
          <p:nvPr/>
        </p:nvSpPr>
        <p:spPr>
          <a:xfrm>
            <a:off x="964673" y="5484812"/>
            <a:ext cx="9008319" cy="55911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t>What makes this ‘Open’?</a:t>
            </a:r>
          </a:p>
          <a:p>
            <a:pPr marL="1086678" lvl="1" indent="-565978" algn="l">
              <a:buClr>
                <a:srgbClr val="535353"/>
              </a:buClr>
              <a:buSzPct val="82000"/>
              <a:buChar char="•"/>
            </a:pPr>
            <a:r>
              <a:t>Documents project and data history</a:t>
            </a:r>
          </a:p>
          <a:p>
            <a:pPr marL="1086678" lvl="1" indent="-565978" algn="l">
              <a:buClr>
                <a:srgbClr val="535353"/>
              </a:buClr>
              <a:buSzPct val="82000"/>
              <a:buChar char="•"/>
            </a:pPr>
            <a:r>
              <a:t>Can reproduce process if needed</a:t>
            </a:r>
          </a:p>
          <a:p>
            <a:pPr marL="1086678" lvl="1" indent="-565978" algn="l">
              <a:buClr>
                <a:srgbClr val="535353"/>
              </a:buClr>
              <a:buSzPct val="82000"/>
              <a:buChar char="•"/>
            </a:pPr>
            <a:r>
              <a:t>Bigger Lift: use a version control software (e.g., git)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5. Avoid manual manipulations"/>
          <p:cNvSpPr txBox="1">
            <a:spLocks noGrp="1"/>
          </p:cNvSpPr>
          <p:nvPr>
            <p:ph type="title"/>
          </p:nvPr>
        </p:nvSpPr>
        <p:spPr>
          <a:xfrm>
            <a:off x="2387473" y="800100"/>
            <a:ext cx="19609054" cy="2143015"/>
          </a:xfrm>
          <a:prstGeom prst="rect">
            <a:avLst/>
          </a:prstGeom>
        </p:spPr>
        <p:txBody>
          <a:bodyPr/>
          <a:lstStyle/>
          <a:p>
            <a:r>
              <a:t>5. Avoid manual manipulations</a:t>
            </a:r>
          </a:p>
        </p:txBody>
      </p:sp>
      <p:sp>
        <p:nvSpPr>
          <p:cNvPr id="2" name="Slide Number Placeholder 1">
            <a:extLst>
              <a:ext uri="{FF2B5EF4-FFF2-40B4-BE49-F238E27FC236}">
                <a16:creationId xmlns:a16="http://schemas.microsoft.com/office/drawing/2014/main" id="{4C431593-4258-689F-A629-6FE58382C215}"/>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278" name="Manual data manipulations leave no trace…"/>
          <p:cNvSpPr txBox="1"/>
          <p:nvPr/>
        </p:nvSpPr>
        <p:spPr>
          <a:xfrm>
            <a:off x="1818166" y="4299887"/>
            <a:ext cx="12990360" cy="5934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data manipulations leave no trace</a:t>
            </a:r>
          </a:p>
          <a:p>
            <a:pPr marL="1607378" lvl="2" indent="-565978" algn="l">
              <a:buClr>
                <a:srgbClr val="535353"/>
              </a:buClr>
              <a:buSzPct val="82000"/>
              <a:buChar char="•"/>
            </a:pPr>
            <a:r>
              <a:t>Hard to reproduce</a:t>
            </a:r>
          </a:p>
          <a:p>
            <a:pPr marL="1607378" lvl="2" indent="-565978" algn="l">
              <a:buClr>
                <a:srgbClr val="535353"/>
              </a:buClr>
              <a:buSzPct val="82000"/>
              <a:buChar char="•"/>
            </a:pPr>
            <a:r>
              <a:t>Error prone</a:t>
            </a:r>
          </a:p>
          <a:p>
            <a:pPr algn="l"/>
            <a:endParaRPr/>
          </a:p>
          <a:p>
            <a:pPr marL="1086678" lvl="1" indent="-565978" algn="l">
              <a:buClr>
                <a:srgbClr val="535353"/>
              </a:buClr>
              <a:buSzPct val="82000"/>
              <a:buChar char="•"/>
            </a:pPr>
            <a:r>
              <a:t>Alternatives:</a:t>
            </a:r>
          </a:p>
          <a:p>
            <a:pPr marL="1607378" lvl="2" indent="-565978" algn="l">
              <a:buClr>
                <a:srgbClr val="535353"/>
              </a:buClr>
              <a:buSzPct val="82000"/>
              <a:buChar char="•"/>
            </a:pPr>
            <a:r>
              <a:t>Save Syntax in SPSS</a:t>
            </a:r>
          </a:p>
          <a:p>
            <a:pPr marL="1607378" lvl="2" indent="-565978" algn="l">
              <a:buClr>
                <a:srgbClr val="535353"/>
              </a:buClr>
              <a:buSzPct val="82000"/>
              <a:buChar char="•"/>
            </a:pPr>
            <a:r>
              <a:t>Include calculations in variable descriptions</a:t>
            </a:r>
          </a:p>
          <a:p>
            <a:pPr marL="1607378" lvl="2" indent="-565978" algn="l">
              <a:buClr>
                <a:srgbClr val="535353"/>
              </a:buClr>
              <a:buSzPct val="82000"/>
              <a:buChar char="•"/>
            </a:pPr>
            <a:r>
              <a:t>Script data cleaning</a:t>
            </a:r>
          </a:p>
        </p:txBody>
      </p:sp>
      <p:pic>
        <p:nvPicPr>
          <p:cNvPr id="277" name="Image" descr="Image of a man with white hair and beard in a black dinner jacket at a table in a restaurant with blod white text saying “I don’t always use copy and paste, but when I do, I copy over the thing I was trying to paste”"/>
          <p:cNvPicPr>
            <a:picLocks noChangeAspect="1"/>
          </p:cNvPicPr>
          <p:nvPr/>
        </p:nvPicPr>
        <p:blipFill>
          <a:blip r:embed="rId2"/>
          <a:stretch>
            <a:fillRect/>
          </a:stretch>
        </p:blipFill>
        <p:spPr>
          <a:xfrm>
            <a:off x="16337084" y="4023707"/>
            <a:ext cx="5168175" cy="648643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5. Avoid manual manipulations"/>
          <p:cNvSpPr txBox="1">
            <a:spLocks noGrp="1"/>
          </p:cNvSpPr>
          <p:nvPr>
            <p:ph type="title"/>
          </p:nvPr>
        </p:nvSpPr>
        <p:spPr>
          <a:xfrm>
            <a:off x="2387473" y="800100"/>
            <a:ext cx="19609054" cy="2143015"/>
          </a:xfrm>
          <a:prstGeom prst="rect">
            <a:avLst/>
          </a:prstGeom>
        </p:spPr>
        <p:txBody>
          <a:bodyPr/>
          <a:lstStyle/>
          <a:p>
            <a:r>
              <a:t>5. Avoid manual manipulations</a:t>
            </a:r>
          </a:p>
        </p:txBody>
      </p:sp>
      <p:sp>
        <p:nvSpPr>
          <p:cNvPr id="2" name="Slide Number Placeholder 1">
            <a:extLst>
              <a:ext uri="{FF2B5EF4-FFF2-40B4-BE49-F238E27FC236}">
                <a16:creationId xmlns:a16="http://schemas.microsoft.com/office/drawing/2014/main" id="{0DD62554-B870-A0F2-94B0-43D9D33D708F}"/>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282" name="Manual data manipulations leave no trace…"/>
          <p:cNvSpPr txBox="1"/>
          <p:nvPr/>
        </p:nvSpPr>
        <p:spPr>
          <a:xfrm>
            <a:off x="1818166" y="4299887"/>
            <a:ext cx="12990360" cy="5934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data manipulations leave no trace</a:t>
            </a:r>
          </a:p>
          <a:p>
            <a:pPr marL="1607378" lvl="2" indent="-565978" algn="l">
              <a:buClr>
                <a:srgbClr val="535353"/>
              </a:buClr>
              <a:buSzPct val="82000"/>
              <a:buChar char="•"/>
            </a:pPr>
            <a:r>
              <a:t>Hard to reproduce</a:t>
            </a:r>
          </a:p>
          <a:p>
            <a:pPr marL="1607378" lvl="2" indent="-565978" algn="l">
              <a:buClr>
                <a:srgbClr val="535353"/>
              </a:buClr>
              <a:buSzPct val="82000"/>
              <a:buChar char="•"/>
            </a:pPr>
            <a:r>
              <a:t>Error prone</a:t>
            </a:r>
          </a:p>
          <a:p>
            <a:pPr algn="l"/>
            <a:endParaRPr/>
          </a:p>
          <a:p>
            <a:pPr marL="1086678" lvl="1" indent="-565978" algn="l">
              <a:buClr>
                <a:srgbClr val="535353"/>
              </a:buClr>
              <a:buSzPct val="82000"/>
              <a:buChar char="•"/>
            </a:pPr>
            <a:r>
              <a:t>Alternatives:</a:t>
            </a:r>
          </a:p>
          <a:p>
            <a:pPr marL="1607378" lvl="2" indent="-565978" algn="l">
              <a:buClr>
                <a:srgbClr val="535353"/>
              </a:buClr>
              <a:buSzPct val="82000"/>
              <a:buChar char="•"/>
            </a:pPr>
            <a:r>
              <a:t>Save Syntax in SPSS</a:t>
            </a:r>
          </a:p>
          <a:p>
            <a:pPr marL="1607378" lvl="2" indent="-565978" algn="l">
              <a:buClr>
                <a:srgbClr val="535353"/>
              </a:buClr>
              <a:buSzPct val="82000"/>
              <a:buChar char="•"/>
            </a:pPr>
            <a:r>
              <a:t>Include calculations in variable descriptions</a:t>
            </a:r>
          </a:p>
          <a:p>
            <a:pPr marL="1607378" lvl="2" indent="-565978" algn="l">
              <a:buClr>
                <a:srgbClr val="535353"/>
              </a:buClr>
              <a:buSzPct val="82000"/>
              <a:buChar char="•"/>
            </a:pPr>
            <a:r>
              <a:t>Script data cleaning</a:t>
            </a:r>
          </a:p>
        </p:txBody>
      </p:sp>
      <p:pic>
        <p:nvPicPr>
          <p:cNvPr id="283" name="Image" descr="screen shot showing SPSS Comput Variable graphical user interface with a Paste button highlighted to indicate how to get syntax pasted"/>
          <p:cNvPicPr>
            <a:picLocks noChangeAspect="1"/>
          </p:cNvPicPr>
          <p:nvPr/>
        </p:nvPicPr>
        <p:blipFill>
          <a:blip r:embed="rId2"/>
          <a:stretch>
            <a:fillRect/>
          </a:stretch>
        </p:blipFill>
        <p:spPr>
          <a:xfrm>
            <a:off x="14706926" y="3759345"/>
            <a:ext cx="9240950" cy="7065959"/>
          </a:xfrm>
          <a:prstGeom prst="rect">
            <a:avLst/>
          </a:prstGeom>
          <a:ln w="12700">
            <a:miter lim="400000"/>
          </a:ln>
        </p:spPr>
      </p:pic>
      <p:sp>
        <p:nvSpPr>
          <p:cNvPr id="284" name="Rectangle">
            <a:extLst>
              <a:ext uri="{C183D7F6-B498-43B3-948B-1728B52AA6E4}">
                <adec:decorative xmlns:adec="http://schemas.microsoft.com/office/drawing/2017/decorative" val="1"/>
              </a:ext>
            </a:extLst>
          </p:cNvPr>
          <p:cNvSpPr/>
          <p:nvPr/>
        </p:nvSpPr>
        <p:spPr>
          <a:xfrm>
            <a:off x="16943023" y="9647409"/>
            <a:ext cx="1142475" cy="681177"/>
          </a:xfrm>
          <a:prstGeom prst="rect">
            <a:avLst/>
          </a:prstGeom>
          <a:ln w="63500">
            <a:solidFill>
              <a:schemeClr val="accent3">
                <a:hueOff val="198700"/>
                <a:satOff val="21248"/>
                <a:lumOff val="19305"/>
              </a:schemeClr>
            </a:solidFill>
            <a:miter lim="400000"/>
          </a:ln>
        </p:spPr>
        <p:txBody>
          <a:bodyPr lIns="71437" tIns="71437" rIns="71437" bIns="71437" anchor="ctr"/>
          <a:lstStyle/>
          <a:p>
            <a:pPr>
              <a:defRPr>
                <a:solidFill>
                  <a:srgbClr val="FFFFFF"/>
                </a:solidFill>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5. Avoid manual manipulations"/>
          <p:cNvSpPr txBox="1">
            <a:spLocks noGrp="1"/>
          </p:cNvSpPr>
          <p:nvPr>
            <p:ph type="title"/>
          </p:nvPr>
        </p:nvSpPr>
        <p:spPr>
          <a:xfrm>
            <a:off x="2387473" y="800100"/>
            <a:ext cx="19609054" cy="2143015"/>
          </a:xfrm>
          <a:prstGeom prst="rect">
            <a:avLst/>
          </a:prstGeom>
        </p:spPr>
        <p:txBody>
          <a:bodyPr/>
          <a:lstStyle/>
          <a:p>
            <a:r>
              <a:t>5. Avoid manual manipulations</a:t>
            </a:r>
          </a:p>
        </p:txBody>
      </p:sp>
      <p:sp>
        <p:nvSpPr>
          <p:cNvPr id="2" name="Slide Number Placeholder 1">
            <a:extLst>
              <a:ext uri="{FF2B5EF4-FFF2-40B4-BE49-F238E27FC236}">
                <a16:creationId xmlns:a16="http://schemas.microsoft.com/office/drawing/2014/main" id="{8C6C1E39-1CBF-F8C7-00E2-20DA0E7BF866}"/>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287" name="Manual data manipulations leave no trace…"/>
          <p:cNvSpPr txBox="1"/>
          <p:nvPr/>
        </p:nvSpPr>
        <p:spPr>
          <a:xfrm>
            <a:off x="1818166" y="4299887"/>
            <a:ext cx="12990360" cy="5934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Manual data manipulations leave no trace</a:t>
            </a:r>
          </a:p>
          <a:p>
            <a:pPr marL="1607378" lvl="2" indent="-565978" algn="l">
              <a:buClr>
                <a:srgbClr val="535353"/>
              </a:buClr>
              <a:buSzPct val="82000"/>
              <a:buChar char="•"/>
            </a:pPr>
            <a:r>
              <a:t>Hard to reproduce</a:t>
            </a:r>
          </a:p>
          <a:p>
            <a:pPr marL="1607378" lvl="2" indent="-565978" algn="l">
              <a:buClr>
                <a:srgbClr val="535353"/>
              </a:buClr>
              <a:buSzPct val="82000"/>
              <a:buChar char="•"/>
            </a:pPr>
            <a:r>
              <a:t>Error prone</a:t>
            </a:r>
          </a:p>
          <a:p>
            <a:pPr algn="l"/>
            <a:endParaRPr/>
          </a:p>
          <a:p>
            <a:pPr marL="1086678" lvl="1" indent="-565978" algn="l">
              <a:buClr>
                <a:srgbClr val="535353"/>
              </a:buClr>
              <a:buSzPct val="82000"/>
              <a:buChar char="•"/>
            </a:pPr>
            <a:r>
              <a:t>Alternatives:</a:t>
            </a:r>
          </a:p>
          <a:p>
            <a:pPr marL="1607378" lvl="2" indent="-565978" algn="l">
              <a:buClr>
                <a:srgbClr val="535353"/>
              </a:buClr>
              <a:buSzPct val="82000"/>
              <a:buChar char="•"/>
            </a:pPr>
            <a:r>
              <a:t>Save Syntax in SPSS</a:t>
            </a:r>
          </a:p>
          <a:p>
            <a:pPr marL="1607378" lvl="2" indent="-565978" algn="l">
              <a:buClr>
                <a:srgbClr val="535353"/>
              </a:buClr>
              <a:buSzPct val="82000"/>
              <a:buChar char="•"/>
            </a:pPr>
            <a:r>
              <a:t>Include calculations in variable descriptions</a:t>
            </a:r>
          </a:p>
          <a:p>
            <a:pPr marL="1607378" lvl="2" indent="-565978" algn="l">
              <a:buClr>
                <a:srgbClr val="535353"/>
              </a:buClr>
              <a:buSzPct val="82000"/>
              <a:buChar char="•"/>
            </a:pPr>
            <a:r>
              <a:t>Script data cleaning</a:t>
            </a:r>
          </a:p>
        </p:txBody>
      </p:sp>
      <p:sp>
        <p:nvSpPr>
          <p:cNvPr id="288" name="What makes this ‘Open’?…"/>
          <p:cNvSpPr txBox="1"/>
          <p:nvPr/>
        </p:nvSpPr>
        <p:spPr>
          <a:xfrm>
            <a:off x="14772481" y="4037012"/>
            <a:ext cx="9008318" cy="70389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t>What makes this ‘Open’?</a:t>
            </a:r>
          </a:p>
          <a:p>
            <a:pPr marL="1086678" lvl="1" indent="-565978" algn="l">
              <a:buClr>
                <a:srgbClr val="535353"/>
              </a:buClr>
              <a:buSzPct val="82000"/>
              <a:buChar char="•"/>
            </a:pPr>
            <a:r>
              <a:t>Data processing will be reproducible</a:t>
            </a:r>
          </a:p>
          <a:p>
            <a:pPr marL="1086678" lvl="1" indent="-565978" algn="l">
              <a:buClr>
                <a:srgbClr val="535353"/>
              </a:buClr>
              <a:buSzPct val="82000"/>
              <a:buChar char="•"/>
            </a:pPr>
            <a:r>
              <a:t>Can reverse to original data if needed</a:t>
            </a:r>
          </a:p>
          <a:p>
            <a:pPr marL="1086678" lvl="1" indent="-565978" algn="l">
              <a:buClr>
                <a:srgbClr val="535353"/>
              </a:buClr>
              <a:buSzPct val="82000"/>
              <a:buChar char="•"/>
            </a:pPr>
            <a:r>
              <a:t>Bigger Lift: move away from GUI-based analysis software to open code/syntax based programs (e.g., R, python)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2" name="Slide Number Placeholder 1">
            <a:extLst>
              <a:ext uri="{FF2B5EF4-FFF2-40B4-BE49-F238E27FC236}">
                <a16:creationId xmlns:a16="http://schemas.microsoft.com/office/drawing/2014/main" id="{5020057D-C5A4-2269-49DA-9CC68F46E42E}"/>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292" name="Every variable is in its own column…"/>
          <p:cNvSpPr txBox="1"/>
          <p:nvPr/>
        </p:nvSpPr>
        <p:spPr>
          <a:xfrm>
            <a:off x="5696820" y="7605712"/>
            <a:ext cx="12990360" cy="231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Every variable is in its own column</a:t>
            </a:r>
          </a:p>
          <a:p>
            <a:pPr marL="1086678" lvl="1" indent="-565978" algn="l">
              <a:buClr>
                <a:srgbClr val="535353"/>
              </a:buClr>
              <a:buSzPct val="82000"/>
              <a:buChar char="•"/>
            </a:pPr>
            <a:r>
              <a:t>Each participant/sample is in its own row</a:t>
            </a:r>
          </a:p>
          <a:p>
            <a:pPr marL="1086678" lvl="1" indent="-565978" algn="l">
              <a:buClr>
                <a:srgbClr val="535353"/>
              </a:buClr>
              <a:buSzPct val="82000"/>
              <a:buChar char="•"/>
            </a:pPr>
            <a:r>
              <a:t>Each value is in its own cell</a:t>
            </a:r>
          </a:p>
        </p:txBody>
      </p:sp>
      <p:pic>
        <p:nvPicPr>
          <p:cNvPr id="291" name="Image" descr="3 dataset tables greyed out in background. on top of the first are 4 arrows going up and down to signify columns. on the middle are 6 arrows going left/right to signify rows. on the right one are 24 circle to signify cells"/>
          <p:cNvPicPr>
            <a:picLocks noChangeAspect="1"/>
          </p:cNvPicPr>
          <p:nvPr/>
        </p:nvPicPr>
        <p:blipFill>
          <a:blip r:embed="rId2"/>
          <a:stretch>
            <a:fillRect/>
          </a:stretch>
        </p:blipFill>
        <p:spPr>
          <a:xfrm>
            <a:off x="5578769" y="3591282"/>
            <a:ext cx="13226462" cy="335991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2" name="Slide Number Placeholder 1">
            <a:extLst>
              <a:ext uri="{FF2B5EF4-FFF2-40B4-BE49-F238E27FC236}">
                <a16:creationId xmlns:a16="http://schemas.microsoft.com/office/drawing/2014/main" id="{D821E356-706D-7B49-B35E-50A8AF9C9B06}"/>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295" name="Use open file formats — csv, html, txt, jpeg"/>
          <p:cNvSpPr txBox="1"/>
          <p:nvPr/>
        </p:nvSpPr>
        <p:spPr>
          <a:xfrm>
            <a:off x="2330220" y="4217576"/>
            <a:ext cx="1299036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roject vs Data Management"/>
          <p:cNvSpPr txBox="1">
            <a:spLocks noGrp="1"/>
          </p:cNvSpPr>
          <p:nvPr>
            <p:ph type="title"/>
          </p:nvPr>
        </p:nvSpPr>
        <p:spPr>
          <a:xfrm>
            <a:off x="3682431" y="704887"/>
            <a:ext cx="17019138" cy="1803798"/>
          </a:xfrm>
          <a:prstGeom prst="rect">
            <a:avLst/>
          </a:prstGeom>
        </p:spPr>
        <p:txBody>
          <a:bodyPr/>
          <a:lstStyle/>
          <a:p>
            <a:pPr defTabSz="788669">
              <a:defRPr sz="9600"/>
            </a:pPr>
            <a:r>
              <a:t>Project vs Data Management</a:t>
            </a:r>
          </a:p>
        </p:txBody>
      </p:sp>
      <p:sp>
        <p:nvSpPr>
          <p:cNvPr id="2" name="Slide Number Placeholder 1">
            <a:extLst>
              <a:ext uri="{FF2B5EF4-FFF2-40B4-BE49-F238E27FC236}">
                <a16:creationId xmlns:a16="http://schemas.microsoft.com/office/drawing/2014/main" id="{70B3E0C5-A53B-13EF-7452-68CAFC99DFEE}"/>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149" name="Data Management"/>
          <p:cNvSpPr txBox="1"/>
          <p:nvPr/>
        </p:nvSpPr>
        <p:spPr>
          <a:xfrm>
            <a:off x="6536108" y="2810646"/>
            <a:ext cx="4848555" cy="87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5100"/>
            </a:lvl1pPr>
          </a:lstStyle>
          <a:p>
            <a:r>
              <a:t>Data Management</a:t>
            </a:r>
          </a:p>
        </p:txBody>
      </p:sp>
      <p:sp>
        <p:nvSpPr>
          <p:cNvPr id="151" name="Goal: extract meaningful insight and information"/>
          <p:cNvSpPr txBox="1"/>
          <p:nvPr/>
        </p:nvSpPr>
        <p:spPr>
          <a:xfrm>
            <a:off x="6596260" y="11840378"/>
            <a:ext cx="5119962"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4100"/>
            </a:lvl1pPr>
          </a:lstStyle>
          <a:p>
            <a:r>
              <a:t>Goal: extract meaningful insight and information</a:t>
            </a:r>
          </a:p>
        </p:txBody>
      </p:sp>
      <p:sp>
        <p:nvSpPr>
          <p:cNvPr id="133" name="Circle">
            <a:extLst>
              <a:ext uri="{C183D7F6-B498-43B3-948B-1728B52AA6E4}">
                <adec:decorative xmlns:adec="http://schemas.microsoft.com/office/drawing/2017/decorative" val="1"/>
              </a:ext>
            </a:extLst>
          </p:cNvPr>
          <p:cNvSpPr/>
          <p:nvPr/>
        </p:nvSpPr>
        <p:spPr>
          <a:xfrm>
            <a:off x="5845825" y="3992084"/>
            <a:ext cx="7620001" cy="7620001"/>
          </a:xfrm>
          <a:prstGeom prst="ellipse">
            <a:avLst/>
          </a:prstGeom>
          <a:solidFill>
            <a:schemeClr val="accent3">
              <a:hueOff val="198700"/>
              <a:satOff val="21248"/>
              <a:lumOff val="19305"/>
            </a:schemeClr>
          </a:solidFill>
          <a:ln w="12700">
            <a:miter lim="400000"/>
          </a:ln>
        </p:spPr>
        <p:txBody>
          <a:bodyPr lIns="71437" tIns="71437" rIns="71437" bIns="71437" anchor="ctr"/>
          <a:lstStyle/>
          <a:p>
            <a:pPr>
              <a:defRPr>
                <a:solidFill>
                  <a:srgbClr val="FFFFFF"/>
                </a:solidFill>
              </a:defRPr>
            </a:pPr>
            <a:endParaRPr/>
          </a:p>
        </p:txBody>
      </p:sp>
      <p:sp>
        <p:nvSpPr>
          <p:cNvPr id="136" name="data sources &amp;…"/>
          <p:cNvSpPr txBox="1"/>
          <p:nvPr/>
        </p:nvSpPr>
        <p:spPr>
          <a:xfrm>
            <a:off x="7864151" y="4567658"/>
            <a:ext cx="3583348"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SzPct val="100000"/>
              <a:buChar char="•"/>
              <a:defRPr sz="4100"/>
            </a:pPr>
            <a:r>
              <a:t>data sources &amp; </a:t>
            </a:r>
          </a:p>
          <a:p>
            <a:pPr>
              <a:defRPr sz="4100"/>
            </a:pPr>
            <a:r>
              <a:t>acquisitions</a:t>
            </a:r>
          </a:p>
        </p:txBody>
      </p:sp>
      <p:sp>
        <p:nvSpPr>
          <p:cNvPr id="139" name="storage &amp; backups"/>
          <p:cNvSpPr txBox="1"/>
          <p:nvPr/>
        </p:nvSpPr>
        <p:spPr>
          <a:xfrm>
            <a:off x="6659294" y="6041297"/>
            <a:ext cx="4161508"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SzPct val="100000"/>
              <a:buChar char="•"/>
              <a:defRPr sz="4100"/>
            </a:lvl1pPr>
          </a:lstStyle>
          <a:p>
            <a:r>
              <a:t>storage &amp; backups</a:t>
            </a:r>
          </a:p>
        </p:txBody>
      </p:sp>
      <p:sp>
        <p:nvSpPr>
          <p:cNvPr id="137" name="data processing"/>
          <p:cNvSpPr txBox="1"/>
          <p:nvPr/>
        </p:nvSpPr>
        <p:spPr>
          <a:xfrm>
            <a:off x="6054619" y="7126249"/>
            <a:ext cx="3559195"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Clr>
                <a:srgbClr val="535353"/>
              </a:buClr>
              <a:buSzPct val="100000"/>
              <a:buChar char="•"/>
              <a:defRPr sz="4100"/>
            </a:lvl1pPr>
          </a:lstStyle>
          <a:p>
            <a:r>
              <a:t>data processing</a:t>
            </a:r>
          </a:p>
        </p:txBody>
      </p:sp>
      <p:sp>
        <p:nvSpPr>
          <p:cNvPr id="138" name="data analysis"/>
          <p:cNvSpPr txBox="1"/>
          <p:nvPr/>
        </p:nvSpPr>
        <p:spPr>
          <a:xfrm>
            <a:off x="7704370" y="8002989"/>
            <a:ext cx="2903743"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SzPct val="100000"/>
              <a:buChar char="•"/>
              <a:defRPr sz="4100"/>
            </a:lvl1pPr>
          </a:lstStyle>
          <a:p>
            <a:r>
              <a:t>data analysis</a:t>
            </a:r>
          </a:p>
        </p:txBody>
      </p:sp>
      <p:sp>
        <p:nvSpPr>
          <p:cNvPr id="140" name="data archiving"/>
          <p:cNvSpPr txBox="1"/>
          <p:nvPr/>
        </p:nvSpPr>
        <p:spPr>
          <a:xfrm>
            <a:off x="6238695" y="8879729"/>
            <a:ext cx="3191043"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SzPct val="100000"/>
              <a:buChar char="•"/>
              <a:defRPr sz="4100"/>
            </a:lvl1pPr>
          </a:lstStyle>
          <a:p>
            <a:r>
              <a:t>data archiving</a:t>
            </a:r>
          </a:p>
        </p:txBody>
      </p:sp>
      <p:sp>
        <p:nvSpPr>
          <p:cNvPr id="141" name="documentation…"/>
          <p:cNvSpPr txBox="1"/>
          <p:nvPr/>
        </p:nvSpPr>
        <p:spPr>
          <a:xfrm>
            <a:off x="7898856" y="9921683"/>
            <a:ext cx="3513939"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SzPct val="100000"/>
              <a:buChar char="•"/>
              <a:defRPr sz="4100"/>
            </a:pPr>
            <a:r>
              <a:t>documentation</a:t>
            </a:r>
          </a:p>
          <a:p>
            <a:pPr>
              <a:defRPr sz="4100"/>
            </a:pPr>
            <a:r>
              <a:t>&amp; metadata</a:t>
            </a:r>
          </a:p>
        </p:txBody>
      </p:sp>
      <p:sp>
        <p:nvSpPr>
          <p:cNvPr id="134" name="Circle">
            <a:extLst>
              <a:ext uri="{C183D7F6-B498-43B3-948B-1728B52AA6E4}">
                <adec:decorative xmlns:adec="http://schemas.microsoft.com/office/drawing/2017/decorative" val="1"/>
              </a:ext>
            </a:extLst>
          </p:cNvPr>
          <p:cNvSpPr/>
          <p:nvPr/>
        </p:nvSpPr>
        <p:spPr>
          <a:xfrm>
            <a:off x="10918174" y="3992084"/>
            <a:ext cx="7620001" cy="7620001"/>
          </a:xfrm>
          <a:prstGeom prst="ellipse">
            <a:avLst/>
          </a:prstGeom>
          <a:solidFill>
            <a:schemeClr val="accent1"/>
          </a:solidFill>
          <a:ln w="12700">
            <a:miter lim="400000"/>
          </a:ln>
        </p:spPr>
        <p:txBody>
          <a:bodyPr lIns="71437" tIns="71437" rIns="71437" bIns="71437" anchor="ctr"/>
          <a:lstStyle/>
          <a:p>
            <a:pPr>
              <a:defRPr>
                <a:solidFill>
                  <a:srgbClr val="FFFFFF"/>
                </a:solidFill>
              </a:defRPr>
            </a:pPr>
            <a:endParaRPr/>
          </a:p>
        </p:txBody>
      </p:sp>
      <p:sp>
        <p:nvSpPr>
          <p:cNvPr id="150" name="Project Management"/>
          <p:cNvSpPr txBox="1"/>
          <p:nvPr/>
        </p:nvSpPr>
        <p:spPr>
          <a:xfrm>
            <a:off x="12265981" y="2810646"/>
            <a:ext cx="5415292" cy="87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5100"/>
            </a:lvl1pPr>
          </a:lstStyle>
          <a:p>
            <a:r>
              <a:t>Project Management</a:t>
            </a:r>
          </a:p>
        </p:txBody>
      </p:sp>
      <p:sp>
        <p:nvSpPr>
          <p:cNvPr id="152" name="Goal: meet project goals within set timelines"/>
          <p:cNvSpPr txBox="1"/>
          <p:nvPr/>
        </p:nvSpPr>
        <p:spPr>
          <a:xfrm>
            <a:off x="12920173" y="11840378"/>
            <a:ext cx="5119962"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4100"/>
            </a:lvl1pPr>
          </a:lstStyle>
          <a:p>
            <a:r>
              <a:t>Goal: meet project goals within set timelines</a:t>
            </a:r>
          </a:p>
        </p:txBody>
      </p:sp>
      <p:sp>
        <p:nvSpPr>
          <p:cNvPr id="146" name="regulatory policies…"/>
          <p:cNvSpPr txBox="1"/>
          <p:nvPr/>
        </p:nvSpPr>
        <p:spPr>
          <a:xfrm>
            <a:off x="12831599" y="4658640"/>
            <a:ext cx="4284056"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SzPct val="100000"/>
              <a:buChar char="•"/>
              <a:defRPr sz="4100"/>
            </a:pPr>
            <a:r>
              <a:t>regulatory policies </a:t>
            </a:r>
          </a:p>
          <a:p>
            <a:pPr>
              <a:defRPr sz="4100"/>
            </a:pPr>
            <a:r>
              <a:t>&amp; processes</a:t>
            </a:r>
          </a:p>
        </p:txBody>
      </p:sp>
      <p:sp>
        <p:nvSpPr>
          <p:cNvPr id="142" name="methods &amp;…"/>
          <p:cNvSpPr txBox="1"/>
          <p:nvPr/>
        </p:nvSpPr>
        <p:spPr>
          <a:xfrm>
            <a:off x="14069725" y="6153704"/>
            <a:ext cx="2820858"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SzPct val="100000"/>
              <a:buChar char="•"/>
              <a:defRPr sz="4100"/>
            </a:pPr>
            <a:r>
              <a:t>methods &amp; </a:t>
            </a:r>
          </a:p>
          <a:p>
            <a:pPr>
              <a:defRPr sz="4100"/>
            </a:pPr>
            <a:r>
              <a:t>protocols</a:t>
            </a:r>
          </a:p>
        </p:txBody>
      </p:sp>
      <p:sp>
        <p:nvSpPr>
          <p:cNvPr id="143" name="staffing &amp; training"/>
          <p:cNvSpPr txBox="1"/>
          <p:nvPr/>
        </p:nvSpPr>
        <p:spPr>
          <a:xfrm>
            <a:off x="13775942" y="7837775"/>
            <a:ext cx="3935481"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Clr>
                <a:srgbClr val="535353"/>
              </a:buClr>
              <a:buSzPct val="100000"/>
              <a:buChar char="•"/>
              <a:defRPr sz="4100"/>
            </a:lvl1pPr>
          </a:lstStyle>
          <a:p>
            <a:r>
              <a:t>staffing &amp; training</a:t>
            </a:r>
          </a:p>
        </p:txBody>
      </p:sp>
      <p:sp>
        <p:nvSpPr>
          <p:cNvPr id="144" name="timeline/milestones"/>
          <p:cNvSpPr txBox="1"/>
          <p:nvPr/>
        </p:nvSpPr>
        <p:spPr>
          <a:xfrm>
            <a:off x="13563198" y="8879729"/>
            <a:ext cx="4327786"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228600" indent="-228600">
              <a:buSzPct val="100000"/>
              <a:buChar char="•"/>
              <a:defRPr sz="4100"/>
            </a:lvl1pPr>
          </a:lstStyle>
          <a:p>
            <a:r>
              <a:t>timeline/milestones</a:t>
            </a:r>
          </a:p>
        </p:txBody>
      </p:sp>
      <p:sp>
        <p:nvSpPr>
          <p:cNvPr id="145" name="equipment, tools,…"/>
          <p:cNvSpPr txBox="1"/>
          <p:nvPr/>
        </p:nvSpPr>
        <p:spPr>
          <a:xfrm>
            <a:off x="12970419" y="9921683"/>
            <a:ext cx="4006416"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SzPct val="100000"/>
              <a:buChar char="•"/>
              <a:defRPr sz="4100"/>
            </a:pPr>
            <a:r>
              <a:t>equipment, tools, </a:t>
            </a:r>
          </a:p>
          <a:p>
            <a:pPr>
              <a:defRPr sz="4100"/>
            </a:pPr>
            <a:r>
              <a:t>software</a:t>
            </a:r>
          </a:p>
        </p:txBody>
      </p:sp>
      <p:sp>
        <p:nvSpPr>
          <p:cNvPr id="135" name="Shape">
            <a:extLst>
              <a:ext uri="{C183D7F6-B498-43B3-948B-1728B52AA6E4}">
                <adec:decorative xmlns:adec="http://schemas.microsoft.com/office/drawing/2017/decorative" val="1"/>
              </a:ext>
            </a:extLst>
          </p:cNvPr>
          <p:cNvSpPr/>
          <p:nvPr/>
        </p:nvSpPr>
        <p:spPr>
          <a:xfrm>
            <a:off x="10918121" y="4959467"/>
            <a:ext cx="2547759" cy="5685235"/>
          </a:xfrm>
          <a:custGeom>
            <a:avLst/>
            <a:gdLst/>
            <a:ahLst/>
            <a:cxnLst>
              <a:cxn ang="0">
                <a:pos x="wd2" y="hd2"/>
              </a:cxn>
              <a:cxn ang="5400000">
                <a:pos x="wd2" y="hd2"/>
              </a:cxn>
              <a:cxn ang="10800000">
                <a:pos x="wd2" y="hd2"/>
              </a:cxn>
              <a:cxn ang="16200000">
                <a:pos x="wd2" y="hd2"/>
              </a:cxn>
            </a:cxnLst>
            <a:rect l="0" t="0" r="r" b="b"/>
            <a:pathLst>
              <a:path w="16718" h="21600" extrusionOk="0">
                <a:moveTo>
                  <a:pt x="8359" y="0"/>
                </a:moveTo>
                <a:cubicBezTo>
                  <a:pt x="8007" y="182"/>
                  <a:pt x="7660" y="368"/>
                  <a:pt x="7322" y="564"/>
                </a:cubicBezTo>
                <a:cubicBezTo>
                  <a:pt x="-2441" y="6217"/>
                  <a:pt x="-2441" y="15383"/>
                  <a:pt x="7322" y="21036"/>
                </a:cubicBezTo>
                <a:cubicBezTo>
                  <a:pt x="7660" y="21232"/>
                  <a:pt x="8007" y="21418"/>
                  <a:pt x="8359" y="21600"/>
                </a:cubicBezTo>
                <a:cubicBezTo>
                  <a:pt x="8711" y="21418"/>
                  <a:pt x="9058" y="21232"/>
                  <a:pt x="9395" y="21036"/>
                </a:cubicBezTo>
                <a:cubicBezTo>
                  <a:pt x="19159" y="15383"/>
                  <a:pt x="19159" y="6217"/>
                  <a:pt x="9395" y="564"/>
                </a:cubicBezTo>
                <a:cubicBezTo>
                  <a:pt x="9058" y="368"/>
                  <a:pt x="8711" y="182"/>
                  <a:pt x="8359" y="0"/>
                </a:cubicBezTo>
                <a:close/>
              </a:path>
            </a:pathLst>
          </a:custGeom>
          <a:solidFill>
            <a:srgbClr val="A9B695"/>
          </a:solidFill>
          <a:ln w="12700">
            <a:miter lim="400000"/>
          </a:ln>
        </p:spPr>
        <p:txBody>
          <a:bodyPr lIns="71437" tIns="71437" rIns="71437" bIns="71437" anchor="ctr"/>
          <a:lstStyle/>
          <a:p>
            <a:pPr>
              <a:defRPr>
                <a:solidFill>
                  <a:srgbClr val="FFFFFF"/>
                </a:solidFill>
              </a:defRPr>
            </a:pPr>
            <a:endParaRPr/>
          </a:p>
        </p:txBody>
      </p:sp>
      <p:sp>
        <p:nvSpPr>
          <p:cNvPr id="147" name="aims &amp;…"/>
          <p:cNvSpPr txBox="1"/>
          <p:nvPr/>
        </p:nvSpPr>
        <p:spPr>
          <a:xfrm>
            <a:off x="11226251" y="6330815"/>
            <a:ext cx="1931498"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Clr>
                <a:srgbClr val="535353"/>
              </a:buClr>
              <a:buSzPct val="100000"/>
              <a:buChar char="•"/>
              <a:defRPr sz="4100"/>
            </a:pPr>
            <a:r>
              <a:t>aims &amp; </a:t>
            </a:r>
          </a:p>
          <a:p>
            <a:pPr>
              <a:defRPr sz="4100"/>
            </a:pPr>
            <a:r>
              <a:t>purpose</a:t>
            </a:r>
          </a:p>
        </p:txBody>
      </p:sp>
      <p:sp>
        <p:nvSpPr>
          <p:cNvPr id="148" name="future…"/>
          <p:cNvSpPr txBox="1"/>
          <p:nvPr/>
        </p:nvSpPr>
        <p:spPr>
          <a:xfrm>
            <a:off x="11303923" y="8002989"/>
            <a:ext cx="1776154"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228600" indent="-228600">
              <a:buClr>
                <a:srgbClr val="535353"/>
              </a:buClr>
              <a:buSzPct val="100000"/>
              <a:buChar char="•"/>
              <a:defRPr sz="4100"/>
            </a:pPr>
            <a:r>
              <a:t>future </a:t>
            </a:r>
          </a:p>
          <a:p>
            <a:pPr>
              <a:defRPr sz="4100"/>
            </a:pPr>
            <a:r>
              <a:t>goals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2" name="Slide Number Placeholder 1">
            <a:extLst>
              <a:ext uri="{FF2B5EF4-FFF2-40B4-BE49-F238E27FC236}">
                <a16:creationId xmlns:a16="http://schemas.microsoft.com/office/drawing/2014/main" id="{6257813B-764B-A797-FFF6-92B431723217}"/>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298" name="Use open file formats — csv, html, txt, jpeg…"/>
          <p:cNvSpPr txBox="1"/>
          <p:nvPr/>
        </p:nvSpPr>
        <p:spPr>
          <a:xfrm>
            <a:off x="2330220" y="4217576"/>
            <a:ext cx="12990360" cy="159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a:p>
            <a:pPr marL="1086678" lvl="1" indent="-565978" algn="l">
              <a:buClr>
                <a:srgbClr val="535353"/>
              </a:buClr>
              <a:buSzPct val="82000"/>
              <a:buChar char="•"/>
            </a:pPr>
            <a:r>
              <a:t>Create a data dictionary</a:t>
            </a:r>
          </a:p>
        </p:txBody>
      </p:sp>
      <p:pic>
        <p:nvPicPr>
          <p:cNvPr id="299" name="Image" descr="screenshot of a table that has columns: column, variable, label, value_labels, type, n_na, range. each row lists a variable with the definition in column ‘label’, factor levels in column ‘value_label’, data type in ‘type’, number missing values in column ’n_na’, and value range in column ‘range’"/>
          <p:cNvPicPr>
            <a:picLocks noChangeAspect="1"/>
          </p:cNvPicPr>
          <p:nvPr/>
        </p:nvPicPr>
        <p:blipFill>
          <a:blip r:embed="rId2"/>
          <a:srcRect/>
          <a:stretch>
            <a:fillRect/>
          </a:stretch>
        </p:blipFill>
        <p:spPr>
          <a:xfrm>
            <a:off x="3132164" y="6149805"/>
            <a:ext cx="18119672" cy="601899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302" name="Use open file formats — csv, html, txt, jpeg…"/>
          <p:cNvSpPr txBox="1"/>
          <p:nvPr/>
        </p:nvSpPr>
        <p:spPr>
          <a:xfrm>
            <a:off x="2330220" y="4217576"/>
            <a:ext cx="12990360" cy="159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a:p>
            <a:pPr marL="1086678" lvl="1" indent="-565978" algn="l">
              <a:buClr>
                <a:srgbClr val="535353"/>
              </a:buClr>
              <a:buSzPct val="82000"/>
              <a:buChar char="•"/>
            </a:pPr>
            <a:r>
              <a:t>Create a data dictionary</a:t>
            </a:r>
          </a:p>
        </p:txBody>
      </p:sp>
      <p:pic>
        <p:nvPicPr>
          <p:cNvPr id="303" name="Image" descr="screenshot of a the SPSS variable view tab that has columns: name, type, width, decimals, label, values, missing, columns, align, meassure, and role. Rows contain variables in data and all definitions"/>
          <p:cNvPicPr>
            <a:picLocks noChangeAspect="1"/>
          </p:cNvPicPr>
          <p:nvPr/>
        </p:nvPicPr>
        <p:blipFill>
          <a:blip r:embed="rId2"/>
          <a:stretch>
            <a:fillRect/>
          </a:stretch>
        </p:blipFill>
        <p:spPr>
          <a:xfrm>
            <a:off x="2930615" y="5996495"/>
            <a:ext cx="18522770" cy="6952725"/>
          </a:xfrm>
          <a:prstGeom prst="rect">
            <a:avLst/>
          </a:prstGeom>
          <a:ln w="12700">
            <a:miter lim="400000"/>
          </a:ln>
        </p:spPr>
      </p:pic>
      <p:sp>
        <p:nvSpPr>
          <p:cNvPr id="2" name="Slide Number Placeholder 1">
            <a:extLst>
              <a:ext uri="{FF2B5EF4-FFF2-40B4-BE49-F238E27FC236}">
                <a16:creationId xmlns:a16="http://schemas.microsoft.com/office/drawing/2014/main" id="{9C2B7EFA-DAFE-1C1D-1DBE-25B574A794A6}"/>
              </a:ext>
            </a:extLst>
          </p:cNvPr>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2" name="Slide Number Placeholder 1">
            <a:extLst>
              <a:ext uri="{FF2B5EF4-FFF2-40B4-BE49-F238E27FC236}">
                <a16:creationId xmlns:a16="http://schemas.microsoft.com/office/drawing/2014/main" id="{AADAD661-B699-5C30-DFEF-CF5DE9D30B69}"/>
              </a:ext>
            </a:extLst>
          </p:cNvPr>
          <p:cNvSpPr>
            <a:spLocks noGrp="1"/>
          </p:cNvSpPr>
          <p:nvPr>
            <p:ph type="sldNum" sz="quarter" idx="2"/>
          </p:nvPr>
        </p:nvSpPr>
        <p:spPr/>
        <p:txBody>
          <a:bodyPr/>
          <a:lstStyle/>
          <a:p>
            <a:fld id="{86CB4B4D-7CA3-9044-876B-883B54F8677D}" type="slidenum">
              <a:rPr lang="en-US" smtClean="0"/>
              <a:t>32</a:t>
            </a:fld>
            <a:endParaRPr lang="en-US"/>
          </a:p>
        </p:txBody>
      </p:sp>
      <p:sp>
        <p:nvSpPr>
          <p:cNvPr id="306" name="Use open file formats — csv, html, txt, jpeg…"/>
          <p:cNvSpPr txBox="1"/>
          <p:nvPr/>
        </p:nvSpPr>
        <p:spPr>
          <a:xfrm>
            <a:off x="2330220" y="4217576"/>
            <a:ext cx="12990360" cy="231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a:p>
            <a:pPr marL="1086678" lvl="1" indent="-565978" algn="l">
              <a:buClr>
                <a:srgbClr val="535353"/>
              </a:buClr>
              <a:buSzPct val="82000"/>
              <a:buChar char="•"/>
            </a:pPr>
            <a:r>
              <a:t>Create a data dictionary</a:t>
            </a:r>
          </a:p>
          <a:p>
            <a:pPr marL="1086678" lvl="1" indent="-565978" algn="l">
              <a:buClr>
                <a:srgbClr val="535353"/>
              </a:buClr>
              <a:buSzPct val="82000"/>
              <a:buChar char="•"/>
            </a:pPr>
            <a:r>
              <a:t>One piece of information per cell</a:t>
            </a:r>
          </a:p>
        </p:txBody>
      </p:sp>
      <p:graphicFrame>
        <p:nvGraphicFramePr>
          <p:cNvPr id="307" name="Table 1"/>
          <p:cNvGraphicFramePr/>
          <p:nvPr>
            <p:extLst>
              <p:ext uri="{D42A27DB-BD31-4B8C-83A1-F6EECF244321}">
                <p14:modId xmlns:p14="http://schemas.microsoft.com/office/powerpoint/2010/main" val="3867458235"/>
              </p:ext>
            </p:extLst>
          </p:nvPr>
        </p:nvGraphicFramePr>
        <p:xfrm>
          <a:off x="6466368" y="8521700"/>
          <a:ext cx="2856385" cy="3708400"/>
        </p:xfrm>
        <a:graphic>
          <a:graphicData uri="http://schemas.openxmlformats.org/drawingml/2006/table">
            <a:tbl>
              <a:tblPr firstRow="1">
                <a:tableStyleId>{4C3C2611-4C71-4FC5-86AE-919BDF0F9419}</a:tableStyleId>
              </a:tblPr>
              <a:tblGrid>
                <a:gridCol w="2856385">
                  <a:extLst>
                    <a:ext uri="{9D8B030D-6E8A-4147-A177-3AD203B41FA5}">
                      <a16:colId xmlns:a16="http://schemas.microsoft.com/office/drawing/2014/main" val="20000"/>
                    </a:ext>
                  </a:extLst>
                </a:gridCol>
              </a:tblGrid>
              <a:tr h="723900">
                <a:tc>
                  <a:txBody>
                    <a:bodyPr/>
                    <a:lstStyle/>
                    <a:p>
                      <a:pPr>
                        <a:defRPr sz="1800">
                          <a:solidFill>
                            <a:srgbClr val="000000"/>
                          </a:solidFill>
                        </a:defRPr>
                      </a:pPr>
                      <a:r>
                        <a:rPr sz="4200">
                          <a:solidFill>
                            <a:srgbClr val="5A5F5E"/>
                          </a:solidFill>
                        </a:rPr>
                        <a:t>height</a:t>
                      </a:r>
                    </a:p>
                  </a:txBody>
                  <a:tcPr marL="50800" marR="50800" marT="50800" marB="50800" anchor="ctr" horzOverflow="overflow">
                    <a:solidFill>
                      <a:srgbClr val="FFFFFF"/>
                    </a:solidFill>
                  </a:tcPr>
                </a:tc>
                <a:extLst>
                  <a:ext uri="{0D108BD9-81ED-4DB2-BD59-A6C34878D82A}">
                    <a16:rowId xmlns:a16="http://schemas.microsoft.com/office/drawing/2014/main" val="10000"/>
                  </a:ext>
                </a:extLst>
              </a:tr>
              <a:tr h="723900">
                <a:tc>
                  <a:txBody>
                    <a:bodyPr/>
                    <a:lstStyle/>
                    <a:p>
                      <a:pPr>
                        <a:defRPr sz="1800">
                          <a:solidFill>
                            <a:srgbClr val="000000"/>
                          </a:solidFill>
                        </a:defRPr>
                      </a:pPr>
                      <a:r>
                        <a:rPr sz="4200">
                          <a:solidFill>
                            <a:srgbClr val="5A5F5E"/>
                          </a:solidFill>
                        </a:rPr>
                        <a:t>5 ft 6 in</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723900">
                <a:tc>
                  <a:txBody>
                    <a:bodyPr/>
                    <a:lstStyle/>
                    <a:p>
                      <a:pPr>
                        <a:defRPr sz="1800">
                          <a:solidFill>
                            <a:srgbClr val="000000"/>
                          </a:solidFill>
                        </a:defRPr>
                      </a:pPr>
                      <a:r>
                        <a:rPr sz="4200">
                          <a:solidFill>
                            <a:srgbClr val="5A5F5E"/>
                          </a:solidFill>
                        </a:rPr>
                        <a:t>5 ft 2 in</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723900">
                <a:tc>
                  <a:txBody>
                    <a:bodyPr/>
                    <a:lstStyle/>
                    <a:p>
                      <a:pPr>
                        <a:defRPr sz="1800">
                          <a:solidFill>
                            <a:srgbClr val="000000"/>
                          </a:solidFill>
                        </a:defRPr>
                      </a:pPr>
                      <a:r>
                        <a:rPr sz="4200">
                          <a:solidFill>
                            <a:srgbClr val="5A5F5E"/>
                          </a:solidFill>
                        </a:rPr>
                        <a:t>7 ft</a:t>
                      </a:r>
                    </a:p>
                  </a:txBody>
                  <a:tcPr marL="50800" marR="50800" marT="50800" marB="50800" anchor="ctr" horzOverflow="overflow">
                    <a:solidFill>
                      <a:srgbClr val="FFFFFF"/>
                    </a:solidFill>
                  </a:tcPr>
                </a:tc>
                <a:extLst>
                  <a:ext uri="{0D108BD9-81ED-4DB2-BD59-A6C34878D82A}">
                    <a16:rowId xmlns:a16="http://schemas.microsoft.com/office/drawing/2014/main" val="10003"/>
                  </a:ext>
                </a:extLst>
              </a:tr>
              <a:tr h="723900">
                <a:tc>
                  <a:txBody>
                    <a:bodyPr/>
                    <a:lstStyle/>
                    <a:p>
                      <a:pPr>
                        <a:defRPr sz="1800">
                          <a:solidFill>
                            <a:srgbClr val="000000"/>
                          </a:solidFill>
                        </a:defRPr>
                      </a:pPr>
                      <a:r>
                        <a:rPr sz="4200" dirty="0">
                          <a:solidFill>
                            <a:srgbClr val="5A5F5E"/>
                          </a:solidFill>
                        </a:rPr>
                        <a:t>5 ft 11 in</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bl>
          </a:graphicData>
        </a:graphic>
      </p:graphicFrame>
      <p:graphicFrame>
        <p:nvGraphicFramePr>
          <p:cNvPr id="308" name="Table 1-1"/>
          <p:cNvGraphicFramePr/>
          <p:nvPr>
            <p:extLst>
              <p:ext uri="{D42A27DB-BD31-4B8C-83A1-F6EECF244321}">
                <p14:modId xmlns:p14="http://schemas.microsoft.com/office/powerpoint/2010/main" val="1371983503"/>
              </p:ext>
            </p:extLst>
          </p:nvPr>
        </p:nvGraphicFramePr>
        <p:xfrm>
          <a:off x="12420066" y="8521700"/>
          <a:ext cx="5497564" cy="3708400"/>
        </p:xfrm>
        <a:graphic>
          <a:graphicData uri="http://schemas.openxmlformats.org/drawingml/2006/table">
            <a:tbl>
              <a:tblPr firstRow="1">
                <a:tableStyleId>{4C3C2611-4C71-4FC5-86AE-919BDF0F9419}</a:tableStyleId>
              </a:tblPr>
              <a:tblGrid>
                <a:gridCol w="2612123">
                  <a:extLst>
                    <a:ext uri="{9D8B030D-6E8A-4147-A177-3AD203B41FA5}">
                      <a16:colId xmlns:a16="http://schemas.microsoft.com/office/drawing/2014/main" val="20000"/>
                    </a:ext>
                  </a:extLst>
                </a:gridCol>
                <a:gridCol w="2885441">
                  <a:extLst>
                    <a:ext uri="{9D8B030D-6E8A-4147-A177-3AD203B41FA5}">
                      <a16:colId xmlns:a16="http://schemas.microsoft.com/office/drawing/2014/main" val="20001"/>
                    </a:ext>
                  </a:extLst>
                </a:gridCol>
              </a:tblGrid>
              <a:tr h="723900">
                <a:tc>
                  <a:txBody>
                    <a:bodyPr/>
                    <a:lstStyle/>
                    <a:p>
                      <a:pPr>
                        <a:defRPr sz="1800">
                          <a:solidFill>
                            <a:srgbClr val="000000"/>
                          </a:solidFill>
                        </a:defRPr>
                      </a:pPr>
                      <a:r>
                        <a:rPr sz="4200">
                          <a:solidFill>
                            <a:srgbClr val="5A5F5E"/>
                          </a:solidFill>
                        </a:rPr>
                        <a:t>height_ft</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height_in</a:t>
                      </a:r>
                    </a:p>
                  </a:txBody>
                  <a:tcPr marL="50800" marR="50800" marT="50800" marB="50800" anchor="ctr" horzOverflow="overflow">
                    <a:solidFill>
                      <a:srgbClr val="FFFFFF"/>
                    </a:solidFill>
                  </a:tcPr>
                </a:tc>
                <a:extLst>
                  <a:ext uri="{0D108BD9-81ED-4DB2-BD59-A6C34878D82A}">
                    <a16:rowId xmlns:a16="http://schemas.microsoft.com/office/drawing/2014/main" val="10000"/>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6</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2</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723900">
                <a:tc>
                  <a:txBody>
                    <a:bodyPr/>
                    <a:lstStyle/>
                    <a:p>
                      <a:pPr>
                        <a:defRPr sz="1800">
                          <a:solidFill>
                            <a:srgbClr val="000000"/>
                          </a:solidFill>
                        </a:defRPr>
                      </a:pPr>
                      <a:r>
                        <a:rPr sz="4200">
                          <a:solidFill>
                            <a:srgbClr val="5A5F5E"/>
                          </a:solidFill>
                        </a:rPr>
                        <a:t>7</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0</a:t>
                      </a:r>
                    </a:p>
                  </a:txBody>
                  <a:tcPr marL="50800" marR="50800" marT="50800" marB="50800" anchor="ctr" horzOverflow="overflow">
                    <a:solidFill>
                      <a:srgbClr val="FFFFFF"/>
                    </a:solidFill>
                  </a:tcPr>
                </a:tc>
                <a:extLst>
                  <a:ext uri="{0D108BD9-81ED-4DB2-BD59-A6C34878D82A}">
                    <a16:rowId xmlns:a16="http://schemas.microsoft.com/office/drawing/2014/main" val="10003"/>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dirty="0">
                          <a:solidFill>
                            <a:srgbClr val="5A5F5E"/>
                          </a:solidFill>
                        </a:rPr>
                        <a:t>11</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bl>
          </a:graphicData>
        </a:graphic>
      </p:graphicFrame>
      <p:sp>
        <p:nvSpPr>
          <p:cNvPr id="309" name="Line" descr="arrow pointing to the right"/>
          <p:cNvSpPr/>
          <p:nvPr/>
        </p:nvSpPr>
        <p:spPr>
          <a:xfrm>
            <a:off x="9855273" y="10331450"/>
            <a:ext cx="2032274" cy="0"/>
          </a:xfrm>
          <a:prstGeom prst="line">
            <a:avLst/>
          </a:prstGeom>
          <a:ln w="101600">
            <a:solidFill>
              <a:srgbClr val="5A5F5E"/>
            </a:solidFill>
            <a:miter lim="400000"/>
            <a:tailEnd type="triangle"/>
          </a:ln>
        </p:spPr>
        <p:txBody>
          <a:bodyPr lIns="71437" tIns="71437" rIns="71437" bIns="71437" anchor="ctr"/>
          <a:lstStyle/>
          <a:p>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6. ‘Tidy’ your data"/>
          <p:cNvSpPr txBox="1">
            <a:spLocks noGrp="1"/>
          </p:cNvSpPr>
          <p:nvPr>
            <p:ph type="title"/>
          </p:nvPr>
        </p:nvSpPr>
        <p:spPr>
          <a:xfrm>
            <a:off x="2797044" y="800100"/>
            <a:ext cx="18789912" cy="2146300"/>
          </a:xfrm>
          <a:prstGeom prst="rect">
            <a:avLst/>
          </a:prstGeom>
        </p:spPr>
        <p:txBody>
          <a:bodyPr/>
          <a:lstStyle/>
          <a:p>
            <a:r>
              <a:rPr dirty="0"/>
              <a:t>6. ‘Tidy’ your data</a:t>
            </a:r>
          </a:p>
        </p:txBody>
      </p:sp>
      <p:sp>
        <p:nvSpPr>
          <p:cNvPr id="312" name="Use open file formats — csv, html, txt, jpeg…"/>
          <p:cNvSpPr txBox="1"/>
          <p:nvPr/>
        </p:nvSpPr>
        <p:spPr>
          <a:xfrm>
            <a:off x="2330220" y="4217576"/>
            <a:ext cx="12990360" cy="3038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a:p>
            <a:pPr marL="1086678" lvl="1" indent="-565978" algn="l">
              <a:buClr>
                <a:srgbClr val="535353"/>
              </a:buClr>
              <a:buSzPct val="82000"/>
              <a:buChar char="•"/>
            </a:pPr>
            <a:r>
              <a:t>Create a data dictionary</a:t>
            </a:r>
          </a:p>
          <a:p>
            <a:pPr marL="1086678" lvl="1" indent="-565978" algn="l">
              <a:buClr>
                <a:srgbClr val="535353"/>
              </a:buClr>
              <a:buSzPct val="82000"/>
              <a:buChar char="•"/>
            </a:pPr>
            <a:r>
              <a:t>One piece of information per cell</a:t>
            </a:r>
          </a:p>
          <a:p>
            <a:pPr marL="1086678" lvl="1" indent="-565978" algn="l">
              <a:buClr>
                <a:srgbClr val="535353"/>
              </a:buClr>
              <a:buSzPct val="82000"/>
              <a:buChar char="•"/>
            </a:pPr>
            <a:r>
              <a:t>Do not use highlighting/font color as data</a:t>
            </a:r>
          </a:p>
        </p:txBody>
      </p:sp>
      <p:graphicFrame>
        <p:nvGraphicFramePr>
          <p:cNvPr id="313" name="Table 1"/>
          <p:cNvGraphicFramePr/>
          <p:nvPr>
            <p:extLst>
              <p:ext uri="{D42A27DB-BD31-4B8C-83A1-F6EECF244321}">
                <p14:modId xmlns:p14="http://schemas.microsoft.com/office/powerpoint/2010/main" val="3283954509"/>
              </p:ext>
            </p:extLst>
          </p:nvPr>
        </p:nvGraphicFramePr>
        <p:xfrm>
          <a:off x="6515331" y="8527227"/>
          <a:ext cx="2856385" cy="3708400"/>
        </p:xfrm>
        <a:graphic>
          <a:graphicData uri="http://schemas.openxmlformats.org/drawingml/2006/table">
            <a:tbl>
              <a:tblPr firstRow="1">
                <a:tableStyleId>{4C3C2611-4C71-4FC5-86AE-919BDF0F9419}</a:tableStyleId>
              </a:tblPr>
              <a:tblGrid>
                <a:gridCol w="2856385">
                  <a:extLst>
                    <a:ext uri="{9D8B030D-6E8A-4147-A177-3AD203B41FA5}">
                      <a16:colId xmlns:a16="http://schemas.microsoft.com/office/drawing/2014/main" val="20000"/>
                    </a:ext>
                  </a:extLst>
                </a:gridCol>
              </a:tblGrid>
              <a:tr h="723900">
                <a:tc>
                  <a:txBody>
                    <a:bodyPr/>
                    <a:lstStyle/>
                    <a:p>
                      <a:pPr>
                        <a:defRPr sz="1800">
                          <a:solidFill>
                            <a:srgbClr val="000000"/>
                          </a:solidFill>
                        </a:defRPr>
                      </a:pPr>
                      <a:r>
                        <a:rPr sz="4200">
                          <a:solidFill>
                            <a:srgbClr val="5A5F5E"/>
                          </a:solidFill>
                        </a:rPr>
                        <a:t>height</a:t>
                      </a:r>
                    </a:p>
                  </a:txBody>
                  <a:tcPr marL="50800" marR="50800" marT="50800" marB="50800" anchor="ctr" horzOverflow="overflow">
                    <a:solidFill>
                      <a:srgbClr val="FFFFFF"/>
                    </a:solidFill>
                  </a:tcPr>
                </a:tc>
                <a:extLst>
                  <a:ext uri="{0D108BD9-81ED-4DB2-BD59-A6C34878D82A}">
                    <a16:rowId xmlns:a16="http://schemas.microsoft.com/office/drawing/2014/main" val="10000"/>
                  </a:ext>
                </a:extLst>
              </a:tr>
              <a:tr h="723900">
                <a:tc>
                  <a:txBody>
                    <a:bodyPr/>
                    <a:lstStyle/>
                    <a:p>
                      <a:pPr>
                        <a:defRPr sz="1800">
                          <a:solidFill>
                            <a:srgbClr val="000000"/>
                          </a:solidFill>
                        </a:defRPr>
                      </a:pPr>
                      <a:r>
                        <a:rPr sz="4200">
                          <a:solidFill>
                            <a:srgbClr val="5A5F5E"/>
                          </a:solidFill>
                        </a:rPr>
                        <a:t>5 ft 6 in</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723900">
                <a:tc>
                  <a:txBody>
                    <a:bodyPr/>
                    <a:lstStyle/>
                    <a:p>
                      <a:pPr>
                        <a:defRPr sz="1800">
                          <a:solidFill>
                            <a:srgbClr val="000000"/>
                          </a:solidFill>
                        </a:defRPr>
                      </a:pPr>
                      <a:r>
                        <a:rPr sz="4200">
                          <a:solidFill>
                            <a:srgbClr val="5A5F5E"/>
                          </a:solidFill>
                        </a:rPr>
                        <a:t>5 ft 2 in</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723900">
                <a:tc>
                  <a:txBody>
                    <a:bodyPr/>
                    <a:lstStyle/>
                    <a:p>
                      <a:pPr>
                        <a:defRPr sz="1800">
                          <a:solidFill>
                            <a:srgbClr val="000000"/>
                          </a:solidFill>
                        </a:defRPr>
                      </a:pPr>
                      <a:r>
                        <a:rPr sz="4200">
                          <a:solidFill>
                            <a:srgbClr val="5A5F5E"/>
                          </a:solidFill>
                        </a:rPr>
                        <a:t>7 ft</a:t>
                      </a:r>
                    </a:p>
                  </a:txBody>
                  <a:tcPr marL="50800" marR="50800" marT="50800" marB="50800" anchor="ctr" horzOverflow="overflow">
                    <a:solidFill>
                      <a:schemeClr val="accent3">
                        <a:hueOff val="198700"/>
                        <a:satOff val="21248"/>
                        <a:lumOff val="19305"/>
                      </a:schemeClr>
                    </a:solidFill>
                  </a:tcPr>
                </a:tc>
                <a:extLst>
                  <a:ext uri="{0D108BD9-81ED-4DB2-BD59-A6C34878D82A}">
                    <a16:rowId xmlns:a16="http://schemas.microsoft.com/office/drawing/2014/main" val="10003"/>
                  </a:ext>
                </a:extLst>
              </a:tr>
              <a:tr h="723900">
                <a:tc>
                  <a:txBody>
                    <a:bodyPr/>
                    <a:lstStyle/>
                    <a:p>
                      <a:pPr>
                        <a:defRPr sz="1800">
                          <a:solidFill>
                            <a:srgbClr val="000000"/>
                          </a:solidFill>
                        </a:defRPr>
                      </a:pPr>
                      <a:r>
                        <a:rPr sz="4200" dirty="0">
                          <a:solidFill>
                            <a:srgbClr val="5A5F5E"/>
                          </a:solidFill>
                        </a:rPr>
                        <a:t>5 ft 11 in</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bl>
          </a:graphicData>
        </a:graphic>
      </p:graphicFrame>
      <p:graphicFrame>
        <p:nvGraphicFramePr>
          <p:cNvPr id="314" name="Table 1-1"/>
          <p:cNvGraphicFramePr/>
          <p:nvPr>
            <p:extLst>
              <p:ext uri="{D42A27DB-BD31-4B8C-83A1-F6EECF244321}">
                <p14:modId xmlns:p14="http://schemas.microsoft.com/office/powerpoint/2010/main" val="226941670"/>
              </p:ext>
            </p:extLst>
          </p:nvPr>
        </p:nvGraphicFramePr>
        <p:xfrm>
          <a:off x="12469030" y="8527227"/>
          <a:ext cx="8667118" cy="3708400"/>
        </p:xfrm>
        <a:graphic>
          <a:graphicData uri="http://schemas.openxmlformats.org/drawingml/2006/table">
            <a:tbl>
              <a:tblPr firstRow="1">
                <a:tableStyleId>{4C3C2611-4C71-4FC5-86AE-919BDF0F9419}</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3434718">
                  <a:extLst>
                    <a:ext uri="{9D8B030D-6E8A-4147-A177-3AD203B41FA5}">
                      <a16:colId xmlns:a16="http://schemas.microsoft.com/office/drawing/2014/main" val="20002"/>
                    </a:ext>
                  </a:extLst>
                </a:gridCol>
              </a:tblGrid>
              <a:tr h="723900">
                <a:tc>
                  <a:txBody>
                    <a:bodyPr/>
                    <a:lstStyle/>
                    <a:p>
                      <a:pPr>
                        <a:defRPr sz="1800">
                          <a:solidFill>
                            <a:srgbClr val="000000"/>
                          </a:solidFill>
                        </a:defRPr>
                      </a:pPr>
                      <a:r>
                        <a:rPr sz="4200">
                          <a:solidFill>
                            <a:srgbClr val="5A5F5E"/>
                          </a:solidFill>
                        </a:rPr>
                        <a:t>height_ft</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height_in</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check_height</a:t>
                      </a:r>
                    </a:p>
                  </a:txBody>
                  <a:tcPr marL="50800" marR="50800" marT="50800" marB="50800" anchor="ctr" horzOverflow="overflow">
                    <a:solidFill>
                      <a:srgbClr val="FFFFFF"/>
                    </a:solidFill>
                  </a:tcPr>
                </a:tc>
                <a:extLst>
                  <a:ext uri="{0D108BD9-81ED-4DB2-BD59-A6C34878D82A}">
                    <a16:rowId xmlns:a16="http://schemas.microsoft.com/office/drawing/2014/main" val="10000"/>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6</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0</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2</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0</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723900">
                <a:tc>
                  <a:txBody>
                    <a:bodyPr/>
                    <a:lstStyle/>
                    <a:p>
                      <a:pPr>
                        <a:defRPr sz="1800">
                          <a:solidFill>
                            <a:srgbClr val="000000"/>
                          </a:solidFill>
                        </a:defRPr>
                      </a:pPr>
                      <a:r>
                        <a:rPr sz="4200">
                          <a:solidFill>
                            <a:srgbClr val="5A5F5E"/>
                          </a:solidFill>
                        </a:rPr>
                        <a:t>7</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0</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1</a:t>
                      </a:r>
                    </a:p>
                  </a:txBody>
                  <a:tcPr marL="50800" marR="50800" marT="50800" marB="50800" anchor="ctr" horzOverflow="overflow">
                    <a:solidFill>
                      <a:srgbClr val="FFFFFF"/>
                    </a:solidFill>
                  </a:tcPr>
                </a:tc>
                <a:extLst>
                  <a:ext uri="{0D108BD9-81ED-4DB2-BD59-A6C34878D82A}">
                    <a16:rowId xmlns:a16="http://schemas.microsoft.com/office/drawing/2014/main" val="10003"/>
                  </a:ext>
                </a:extLst>
              </a:tr>
              <a:tr h="723900">
                <a:tc>
                  <a:txBody>
                    <a:bodyPr/>
                    <a:lstStyle/>
                    <a:p>
                      <a:pPr>
                        <a:defRPr sz="1800">
                          <a:solidFill>
                            <a:srgbClr val="000000"/>
                          </a:solidFill>
                        </a:defRPr>
                      </a:pPr>
                      <a:r>
                        <a:rPr sz="4200">
                          <a:solidFill>
                            <a:srgbClr val="5A5F5E"/>
                          </a:solidFill>
                        </a:rPr>
                        <a:t>5</a:t>
                      </a:r>
                    </a:p>
                  </a:txBody>
                  <a:tcPr marL="50800" marR="50800" marT="50800" marB="50800" anchor="ctr" horzOverflow="overflow">
                    <a:solidFill>
                      <a:srgbClr val="FFFFFF"/>
                    </a:solidFill>
                  </a:tcPr>
                </a:tc>
                <a:tc>
                  <a:txBody>
                    <a:bodyPr/>
                    <a:lstStyle/>
                    <a:p>
                      <a:pPr>
                        <a:defRPr sz="1800">
                          <a:solidFill>
                            <a:srgbClr val="000000"/>
                          </a:solidFill>
                        </a:defRPr>
                      </a:pPr>
                      <a:r>
                        <a:rPr sz="4200">
                          <a:solidFill>
                            <a:srgbClr val="5A5F5E"/>
                          </a:solidFill>
                        </a:rPr>
                        <a:t>11</a:t>
                      </a:r>
                    </a:p>
                  </a:txBody>
                  <a:tcPr marL="50800" marR="50800" marT="50800" marB="50800" anchor="ctr" horzOverflow="overflow">
                    <a:solidFill>
                      <a:srgbClr val="FFFFFF"/>
                    </a:solidFill>
                  </a:tcPr>
                </a:tc>
                <a:tc>
                  <a:txBody>
                    <a:bodyPr/>
                    <a:lstStyle/>
                    <a:p>
                      <a:pPr>
                        <a:defRPr sz="1800">
                          <a:solidFill>
                            <a:srgbClr val="000000"/>
                          </a:solidFill>
                        </a:defRPr>
                      </a:pPr>
                      <a:r>
                        <a:rPr sz="4200" dirty="0">
                          <a:solidFill>
                            <a:srgbClr val="5A5F5E"/>
                          </a:solidFill>
                        </a:rPr>
                        <a:t>0</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bl>
          </a:graphicData>
        </a:graphic>
      </p:graphicFrame>
      <p:sp>
        <p:nvSpPr>
          <p:cNvPr id="315" name="Line" descr="arrow pointing to the right"/>
          <p:cNvSpPr/>
          <p:nvPr/>
        </p:nvSpPr>
        <p:spPr>
          <a:xfrm>
            <a:off x="9904237" y="10336977"/>
            <a:ext cx="2032274" cy="1"/>
          </a:xfrm>
          <a:prstGeom prst="line">
            <a:avLst/>
          </a:prstGeom>
          <a:ln w="101600">
            <a:solidFill>
              <a:srgbClr val="5A5F5E"/>
            </a:solidFill>
            <a:miter lim="400000"/>
            <a:tailEnd type="triangle"/>
          </a:ln>
        </p:spPr>
        <p:txBody>
          <a:bodyPr lIns="71437" tIns="71437" rIns="71437" bIns="71437" anchor="ctr"/>
          <a:lstStyle/>
          <a:p>
            <a:endParaRPr/>
          </a:p>
        </p:txBody>
      </p:sp>
      <p:sp>
        <p:nvSpPr>
          <p:cNvPr id="2" name="Slide Number Placeholder 1">
            <a:extLst>
              <a:ext uri="{FF2B5EF4-FFF2-40B4-BE49-F238E27FC236}">
                <a16:creationId xmlns:a16="http://schemas.microsoft.com/office/drawing/2014/main" id="{26411205-C4E8-9B6D-5DD1-5E56AD537BA8}"/>
              </a:ext>
            </a:extLst>
          </p:cNvPr>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6. ‘Tidy’ your data"/>
          <p:cNvSpPr txBox="1">
            <a:spLocks noGrp="1"/>
          </p:cNvSpPr>
          <p:nvPr>
            <p:ph type="title"/>
          </p:nvPr>
        </p:nvSpPr>
        <p:spPr>
          <a:xfrm>
            <a:off x="2797044" y="800100"/>
            <a:ext cx="18789912" cy="2146300"/>
          </a:xfrm>
          <a:prstGeom prst="rect">
            <a:avLst/>
          </a:prstGeom>
        </p:spPr>
        <p:txBody>
          <a:bodyPr/>
          <a:lstStyle/>
          <a:p>
            <a:r>
              <a:t>6. ‘Tidy’ your data</a:t>
            </a:r>
          </a:p>
        </p:txBody>
      </p:sp>
      <p:sp>
        <p:nvSpPr>
          <p:cNvPr id="2" name="Slide Number Placeholder 1">
            <a:extLst>
              <a:ext uri="{FF2B5EF4-FFF2-40B4-BE49-F238E27FC236}">
                <a16:creationId xmlns:a16="http://schemas.microsoft.com/office/drawing/2014/main" id="{C958AADF-E6D0-5C11-6D06-E83BBA8ACA85}"/>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318" name="Use open file formats — csv, html, txt, jpeg…"/>
          <p:cNvSpPr txBox="1"/>
          <p:nvPr/>
        </p:nvSpPr>
        <p:spPr>
          <a:xfrm>
            <a:off x="2330220" y="4217576"/>
            <a:ext cx="12990360" cy="3038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1086678" lvl="1" indent="-565978" algn="l">
              <a:buClr>
                <a:srgbClr val="535353"/>
              </a:buClr>
              <a:buSzPct val="82000"/>
              <a:buChar char="•"/>
            </a:pPr>
            <a:r>
              <a:t>Use open file formats — csv, html, txt, jpeg</a:t>
            </a:r>
          </a:p>
          <a:p>
            <a:pPr marL="1086678" lvl="1" indent="-565978" algn="l">
              <a:buClr>
                <a:srgbClr val="535353"/>
              </a:buClr>
              <a:buSzPct val="82000"/>
              <a:buChar char="•"/>
            </a:pPr>
            <a:r>
              <a:t>Create a data dictionary</a:t>
            </a:r>
          </a:p>
          <a:p>
            <a:pPr marL="1086678" lvl="1" indent="-565978" algn="l">
              <a:buClr>
                <a:srgbClr val="535353"/>
              </a:buClr>
              <a:buSzPct val="82000"/>
              <a:buChar char="•"/>
            </a:pPr>
            <a:r>
              <a:t>One piece of information per cell</a:t>
            </a:r>
          </a:p>
          <a:p>
            <a:pPr marL="1086678" lvl="1" indent="-565978" algn="l">
              <a:buClr>
                <a:srgbClr val="535353"/>
              </a:buClr>
              <a:buSzPct val="82000"/>
              <a:buChar char="•"/>
            </a:pPr>
            <a:r>
              <a:t>Do not use highlighting/font color as data</a:t>
            </a:r>
          </a:p>
        </p:txBody>
      </p:sp>
      <p:sp>
        <p:nvSpPr>
          <p:cNvPr id="319" name="What makes this ‘Open’?…"/>
          <p:cNvSpPr txBox="1"/>
          <p:nvPr/>
        </p:nvSpPr>
        <p:spPr>
          <a:xfrm>
            <a:off x="7966505" y="7782747"/>
            <a:ext cx="9008318" cy="48672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t>What makes this ‘Open’?</a:t>
            </a:r>
          </a:p>
          <a:p>
            <a:pPr marL="1086678" lvl="1" indent="-565978" algn="l">
              <a:buClr>
                <a:srgbClr val="535353"/>
              </a:buClr>
              <a:buSzPct val="82000"/>
              <a:buChar char="•"/>
            </a:pPr>
            <a:r>
              <a:t>Open formats are accessible</a:t>
            </a:r>
          </a:p>
          <a:p>
            <a:pPr marL="1086678" lvl="1" indent="-565978" algn="l">
              <a:buClr>
                <a:srgbClr val="535353"/>
              </a:buClr>
              <a:buSzPct val="82000"/>
              <a:buChar char="•"/>
            </a:pPr>
            <a:r>
              <a:t>All data are computer readable</a:t>
            </a:r>
          </a:p>
          <a:p>
            <a:pPr marL="1086678" lvl="1" indent="-565978" algn="l">
              <a:buClr>
                <a:srgbClr val="535353"/>
              </a:buClr>
              <a:buSzPct val="82000"/>
              <a:buChar char="•"/>
            </a:pPr>
            <a:r>
              <a:t>Data are documented</a:t>
            </a:r>
          </a:p>
          <a:p>
            <a:pPr marL="1086678" lvl="1" indent="-565978" algn="l">
              <a:buClr>
                <a:srgbClr val="535353"/>
              </a:buClr>
              <a:buSzPct val="82000"/>
              <a:buChar char="•"/>
            </a:pPr>
            <a:r>
              <a:t>Makes data re-use and sharing easier</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7. Metadata Magic"/>
          <p:cNvSpPr txBox="1">
            <a:spLocks noGrp="1"/>
          </p:cNvSpPr>
          <p:nvPr>
            <p:ph type="title"/>
          </p:nvPr>
        </p:nvSpPr>
        <p:spPr>
          <a:xfrm>
            <a:off x="4833937" y="802815"/>
            <a:ext cx="14716126" cy="1803797"/>
          </a:xfrm>
          <a:prstGeom prst="rect">
            <a:avLst/>
          </a:prstGeom>
        </p:spPr>
        <p:txBody>
          <a:bodyPr/>
          <a:lstStyle>
            <a:lvl1pPr defTabSz="788669">
              <a:defRPr sz="9600"/>
            </a:lvl1pPr>
          </a:lstStyle>
          <a:p>
            <a:r>
              <a:t>7. Metadata Magic</a:t>
            </a:r>
          </a:p>
        </p:txBody>
      </p:sp>
      <p:sp>
        <p:nvSpPr>
          <p:cNvPr id="2" name="Slide Number Placeholder 1">
            <a:extLst>
              <a:ext uri="{FF2B5EF4-FFF2-40B4-BE49-F238E27FC236}">
                <a16:creationId xmlns:a16="http://schemas.microsoft.com/office/drawing/2014/main" id="{3A61969F-3F16-DA24-74C5-E048D5864804}"/>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322" name="Metadata: the who, what, when, where, and why of your data"/>
          <p:cNvSpPr txBox="1"/>
          <p:nvPr/>
        </p:nvSpPr>
        <p:spPr>
          <a:xfrm>
            <a:off x="4571726" y="2825157"/>
            <a:ext cx="1524054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Metadata: the who, what, when, where, and why of your data</a:t>
            </a:r>
          </a:p>
        </p:txBody>
      </p:sp>
      <p:sp>
        <p:nvSpPr>
          <p:cNvPr id="323" name="Easiest: when in doubt, document…"/>
          <p:cNvSpPr txBox="1"/>
          <p:nvPr/>
        </p:nvSpPr>
        <p:spPr>
          <a:xfrm>
            <a:off x="1571280" y="5072062"/>
            <a:ext cx="12990360" cy="7381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r>
              <a:t>Easiest: when in doubt, document</a:t>
            </a:r>
          </a:p>
          <a:p>
            <a:pPr marL="1607378" lvl="2" indent="-565978" algn="l">
              <a:buClr>
                <a:srgbClr val="535353"/>
              </a:buClr>
              <a:buSzPct val="82000"/>
              <a:buChar char="•"/>
            </a:pPr>
            <a:r>
              <a:t>Data dictionaries</a:t>
            </a:r>
          </a:p>
          <a:p>
            <a:pPr marL="1607378" lvl="2" indent="-565978" algn="l">
              <a:buClr>
                <a:srgbClr val="535353"/>
              </a:buClr>
              <a:buSzPct val="82000"/>
              <a:buChar char="•"/>
            </a:pPr>
            <a:r>
              <a:t>Standard operating procedures manuals</a:t>
            </a:r>
          </a:p>
          <a:p>
            <a:pPr marL="1607378" lvl="2" indent="-565978" algn="l">
              <a:buClr>
                <a:srgbClr val="535353"/>
              </a:buClr>
              <a:buSzPct val="82000"/>
              <a:buChar char="•"/>
            </a:pPr>
            <a:r>
              <a:t>Lab notebooks</a:t>
            </a:r>
          </a:p>
          <a:p>
            <a:pPr marL="1607378" lvl="2" indent="-565978" algn="l">
              <a:buClr>
                <a:srgbClr val="535353"/>
              </a:buClr>
              <a:buSzPct val="82000"/>
              <a:buChar char="•"/>
            </a:pPr>
            <a:r>
              <a:t>changelog file (document versions)</a:t>
            </a:r>
          </a:p>
          <a:p>
            <a:pPr marL="1607378" lvl="2" indent="-565978" algn="l">
              <a:buClr>
                <a:srgbClr val="535353"/>
              </a:buClr>
              <a:buSzPct val="82000"/>
              <a:buChar char="•"/>
            </a:pPr>
            <a:r>
              <a:t>README</a:t>
            </a:r>
          </a:p>
          <a:p>
            <a:pPr marL="2128078" lvl="3" indent="-565978" algn="l">
              <a:buClr>
                <a:srgbClr val="535353"/>
              </a:buClr>
              <a:buSzPct val="82000"/>
              <a:buChar char="•"/>
            </a:pPr>
            <a:r>
              <a:t>Description of folders/files</a:t>
            </a:r>
          </a:p>
          <a:p>
            <a:pPr marL="2128078" lvl="3" indent="-565978" algn="l">
              <a:buClr>
                <a:srgbClr val="535353"/>
              </a:buClr>
              <a:buSzPct val="82000"/>
              <a:buChar char="•"/>
            </a:pPr>
            <a:r>
              <a:t>Can provide instructions on use of code/data</a:t>
            </a:r>
          </a:p>
          <a:p>
            <a:pPr marL="2128078" lvl="3" indent="-565978" algn="l">
              <a:buClr>
                <a:srgbClr val="535353"/>
              </a:buClr>
              <a:buSzPct val="82000"/>
              <a:buChar char="•"/>
            </a:pPr>
            <a:r>
              <a:t>License information</a:t>
            </a:r>
          </a:p>
        </p:txBody>
      </p:sp>
      <p:pic>
        <p:nvPicPr>
          <p:cNvPr id="4" name="Picture 3" descr="Image of a pink envelope with a love letter inside, featuring a red heart. Above, text reads: &quot;Metadata is a love note to the future!&quot;">
            <a:extLst>
              <a:ext uri="{FF2B5EF4-FFF2-40B4-BE49-F238E27FC236}">
                <a16:creationId xmlns:a16="http://schemas.microsoft.com/office/drawing/2014/main" id="{551758DB-C3F7-9E2E-1D19-C2775878320E}"/>
              </a:ext>
            </a:extLst>
          </p:cNvPr>
          <p:cNvPicPr>
            <a:picLocks noChangeAspect="1"/>
          </p:cNvPicPr>
          <p:nvPr/>
        </p:nvPicPr>
        <p:blipFill>
          <a:blip r:embed="rId2"/>
          <a:stretch>
            <a:fillRect/>
          </a:stretch>
        </p:blipFill>
        <p:spPr>
          <a:xfrm>
            <a:off x="15032736" y="4562856"/>
            <a:ext cx="7569200" cy="547370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7. Metadata Magic"/>
          <p:cNvSpPr txBox="1">
            <a:spLocks noGrp="1"/>
          </p:cNvSpPr>
          <p:nvPr>
            <p:ph type="title"/>
          </p:nvPr>
        </p:nvSpPr>
        <p:spPr>
          <a:xfrm>
            <a:off x="4833937" y="802815"/>
            <a:ext cx="14716126" cy="1803797"/>
          </a:xfrm>
          <a:prstGeom prst="rect">
            <a:avLst/>
          </a:prstGeom>
        </p:spPr>
        <p:txBody>
          <a:bodyPr/>
          <a:lstStyle>
            <a:lvl1pPr defTabSz="788669">
              <a:defRPr sz="9600"/>
            </a:lvl1pPr>
          </a:lstStyle>
          <a:p>
            <a:r>
              <a:t>7. Metadata Magic</a:t>
            </a:r>
          </a:p>
        </p:txBody>
      </p:sp>
      <p:sp>
        <p:nvSpPr>
          <p:cNvPr id="2" name="Slide Number Placeholder 1">
            <a:extLst>
              <a:ext uri="{FF2B5EF4-FFF2-40B4-BE49-F238E27FC236}">
                <a16:creationId xmlns:a16="http://schemas.microsoft.com/office/drawing/2014/main" id="{D08A9FF5-F0F0-A099-FDE5-C9B103D68B53}"/>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327" name="Metadata: the who, what, when, where, and why of your data"/>
          <p:cNvSpPr txBox="1"/>
          <p:nvPr/>
        </p:nvSpPr>
        <p:spPr>
          <a:xfrm>
            <a:off x="4571726" y="2825157"/>
            <a:ext cx="1524054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Metadata: the who, what, when, where, and why of your data</a:t>
            </a:r>
          </a:p>
        </p:txBody>
      </p:sp>
      <p:sp>
        <p:nvSpPr>
          <p:cNvPr id="328" name="Medium Effort: Data Manual…"/>
          <p:cNvSpPr txBox="1"/>
          <p:nvPr/>
        </p:nvSpPr>
        <p:spPr>
          <a:xfrm>
            <a:off x="1574800" y="5067300"/>
            <a:ext cx="12990360" cy="3762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r>
              <a:t>Medium Effort: Data Manual</a:t>
            </a:r>
          </a:p>
          <a:p>
            <a:pPr marL="1607378" lvl="2" indent="-565978" algn="l">
              <a:buClr>
                <a:srgbClr val="535353"/>
              </a:buClr>
              <a:buSzPct val="82000"/>
              <a:buChar char="•"/>
            </a:pPr>
            <a:r>
              <a:t>Larger </a:t>
            </a:r>
          </a:p>
          <a:p>
            <a:pPr marL="1607378" lvl="2" indent="-565978" algn="l">
              <a:buClr>
                <a:srgbClr val="535353"/>
              </a:buClr>
              <a:buSzPct val="82000"/>
              <a:buChar char="•"/>
            </a:pPr>
            <a:r>
              <a:t>More verbose and detailed</a:t>
            </a:r>
          </a:p>
          <a:p>
            <a:pPr marL="1607378" lvl="2" indent="-565978" algn="l">
              <a:buClr>
                <a:srgbClr val="535353"/>
              </a:buClr>
              <a:buSzPct val="82000"/>
              <a:buChar char="•"/>
            </a:pPr>
            <a:r>
              <a:t>Can include science/rational/citations</a:t>
            </a:r>
          </a:p>
          <a:p>
            <a:pPr marL="1607378" lvl="2" indent="-565978" algn="l">
              <a:buClr>
                <a:srgbClr val="535353"/>
              </a:buClr>
              <a:buSzPct val="82000"/>
              <a:buChar char="•"/>
            </a:pPr>
            <a:r>
              <a:t>Like a user manual for data</a:t>
            </a:r>
          </a:p>
        </p:txBody>
      </p:sp>
      <p:pic>
        <p:nvPicPr>
          <p:cNvPr id="3" name="Picture 2" descr="Image of a pink envelope with a love letter inside, featuring a red heart. Above, text reads: &quot;Metadata is a love note to the future!&quot;">
            <a:extLst>
              <a:ext uri="{FF2B5EF4-FFF2-40B4-BE49-F238E27FC236}">
                <a16:creationId xmlns:a16="http://schemas.microsoft.com/office/drawing/2014/main" id="{AAD80A6C-2C09-77AF-57F8-FCF9EB874F67}"/>
              </a:ext>
            </a:extLst>
          </p:cNvPr>
          <p:cNvPicPr>
            <a:picLocks noChangeAspect="1"/>
          </p:cNvPicPr>
          <p:nvPr/>
        </p:nvPicPr>
        <p:blipFill>
          <a:blip r:embed="rId2"/>
          <a:stretch>
            <a:fillRect/>
          </a:stretch>
        </p:blipFill>
        <p:spPr>
          <a:xfrm>
            <a:off x="15032736" y="4562856"/>
            <a:ext cx="7569200" cy="5473700"/>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7. Metadata Magic"/>
          <p:cNvSpPr txBox="1">
            <a:spLocks noGrp="1"/>
          </p:cNvSpPr>
          <p:nvPr>
            <p:ph type="title"/>
          </p:nvPr>
        </p:nvSpPr>
        <p:spPr>
          <a:xfrm>
            <a:off x="4833937" y="802815"/>
            <a:ext cx="14716126" cy="1803797"/>
          </a:xfrm>
          <a:prstGeom prst="rect">
            <a:avLst/>
          </a:prstGeom>
        </p:spPr>
        <p:txBody>
          <a:bodyPr/>
          <a:lstStyle>
            <a:lvl1pPr defTabSz="788669">
              <a:defRPr sz="9600"/>
            </a:lvl1pPr>
          </a:lstStyle>
          <a:p>
            <a:r>
              <a:t>7. Metadata Magic</a:t>
            </a:r>
          </a:p>
        </p:txBody>
      </p:sp>
      <p:sp>
        <p:nvSpPr>
          <p:cNvPr id="2" name="Slide Number Placeholder 1">
            <a:extLst>
              <a:ext uri="{FF2B5EF4-FFF2-40B4-BE49-F238E27FC236}">
                <a16:creationId xmlns:a16="http://schemas.microsoft.com/office/drawing/2014/main" id="{343DE1FC-8138-FE8B-4117-B3E1AE75FE05}"/>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332" name="Metadata: the who, what, when, where, and why of your data"/>
          <p:cNvSpPr txBox="1"/>
          <p:nvPr/>
        </p:nvSpPr>
        <p:spPr>
          <a:xfrm>
            <a:off x="4571726" y="2825157"/>
            <a:ext cx="1524054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Metadata: the who, what, when, where, and why of your data</a:t>
            </a:r>
          </a:p>
        </p:txBody>
      </p:sp>
      <p:sp>
        <p:nvSpPr>
          <p:cNvPr id="333" name="Bigger Lift: Structured Metadata…"/>
          <p:cNvSpPr txBox="1"/>
          <p:nvPr/>
        </p:nvSpPr>
        <p:spPr>
          <a:xfrm>
            <a:off x="1574800" y="5067300"/>
            <a:ext cx="12990360" cy="3038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r>
              <a:t>Bigger Lift: Structured Metadata</a:t>
            </a:r>
          </a:p>
          <a:p>
            <a:pPr marL="1607378" lvl="2" indent="-565978" algn="l">
              <a:buClr>
                <a:srgbClr val="535353"/>
              </a:buClr>
              <a:buSzPct val="82000"/>
              <a:buChar char="•"/>
            </a:pPr>
            <a:r>
              <a:t>Often laid out in fields</a:t>
            </a:r>
          </a:p>
          <a:p>
            <a:pPr marL="1607378" lvl="2" indent="-565978" algn="l">
              <a:buClr>
                <a:srgbClr val="535353"/>
              </a:buClr>
              <a:buSzPct val="82000"/>
              <a:buChar char="•"/>
            </a:pPr>
            <a:r>
              <a:t>Can require use of shared vocabularies</a:t>
            </a:r>
          </a:p>
          <a:p>
            <a:pPr marL="1607378" lvl="2" indent="-565978" algn="l">
              <a:buClr>
                <a:srgbClr val="535353"/>
              </a:buClr>
              <a:buSzPct val="82000"/>
              <a:buChar char="•"/>
            </a:pPr>
            <a:r>
              <a:t>Often field/data type specific</a:t>
            </a:r>
          </a:p>
        </p:txBody>
      </p:sp>
      <p:pic>
        <p:nvPicPr>
          <p:cNvPr id="3" name="Picture 2" descr="Image of a pink envelope with a love letter inside, featuring a red heart. Above, text reads: &quot;Metadata is a love note to the future!&quot;">
            <a:extLst>
              <a:ext uri="{FF2B5EF4-FFF2-40B4-BE49-F238E27FC236}">
                <a16:creationId xmlns:a16="http://schemas.microsoft.com/office/drawing/2014/main" id="{5985EDC6-F187-3861-374A-B747E7F15687}"/>
              </a:ext>
            </a:extLst>
          </p:cNvPr>
          <p:cNvPicPr>
            <a:picLocks noChangeAspect="1"/>
          </p:cNvPicPr>
          <p:nvPr/>
        </p:nvPicPr>
        <p:blipFill>
          <a:blip r:embed="rId2"/>
          <a:stretch>
            <a:fillRect/>
          </a:stretch>
        </p:blipFill>
        <p:spPr>
          <a:xfrm>
            <a:off x="15032736" y="4562856"/>
            <a:ext cx="7569200" cy="547370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7. Metadata Magic"/>
          <p:cNvSpPr txBox="1">
            <a:spLocks noGrp="1"/>
          </p:cNvSpPr>
          <p:nvPr>
            <p:ph type="title"/>
          </p:nvPr>
        </p:nvSpPr>
        <p:spPr>
          <a:xfrm>
            <a:off x="4833937" y="802815"/>
            <a:ext cx="14716126" cy="1803797"/>
          </a:xfrm>
          <a:prstGeom prst="rect">
            <a:avLst/>
          </a:prstGeom>
        </p:spPr>
        <p:txBody>
          <a:bodyPr/>
          <a:lstStyle>
            <a:lvl1pPr defTabSz="788669">
              <a:defRPr sz="9600"/>
            </a:lvl1pPr>
          </a:lstStyle>
          <a:p>
            <a:r>
              <a:t>7. Metadata Magic</a:t>
            </a:r>
          </a:p>
        </p:txBody>
      </p:sp>
      <p:sp>
        <p:nvSpPr>
          <p:cNvPr id="2" name="Slide Number Placeholder 1">
            <a:extLst>
              <a:ext uri="{FF2B5EF4-FFF2-40B4-BE49-F238E27FC236}">
                <a16:creationId xmlns:a16="http://schemas.microsoft.com/office/drawing/2014/main" id="{4AC6F244-0962-BE79-8A7C-F931BC8ACDD0}"/>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337" name="Metadata: the who, what, when, where, and why of your data"/>
          <p:cNvSpPr txBox="1"/>
          <p:nvPr/>
        </p:nvSpPr>
        <p:spPr>
          <a:xfrm>
            <a:off x="4571726" y="2825157"/>
            <a:ext cx="1524054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Metadata: the who, what, when, where, and why of your data</a:t>
            </a:r>
          </a:p>
        </p:txBody>
      </p:sp>
      <p:sp>
        <p:nvSpPr>
          <p:cNvPr id="338" name="What makes this ‘Open’?…"/>
          <p:cNvSpPr txBox="1"/>
          <p:nvPr/>
        </p:nvSpPr>
        <p:spPr>
          <a:xfrm>
            <a:off x="14233878" y="5118100"/>
            <a:ext cx="9008319" cy="4867275"/>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spcBef>
                <a:spcPts val="3000"/>
              </a:spcBef>
            </a:pPr>
            <a:r>
              <a:t>What makes this ‘Open’?</a:t>
            </a:r>
          </a:p>
          <a:p>
            <a:pPr marL="1086678" lvl="1" indent="-565978" algn="l">
              <a:buClr>
                <a:srgbClr val="535353"/>
              </a:buClr>
              <a:buSzPct val="82000"/>
              <a:buChar char="•"/>
            </a:pPr>
            <a:r>
              <a:t>Makes data more findable</a:t>
            </a:r>
          </a:p>
          <a:p>
            <a:pPr marL="1086678" lvl="1" indent="-565978" algn="l">
              <a:buClr>
                <a:srgbClr val="535353"/>
              </a:buClr>
              <a:buSzPct val="82000"/>
              <a:buChar char="•"/>
            </a:pPr>
            <a:r>
              <a:t>Helps others (and future you) understand the data</a:t>
            </a:r>
          </a:p>
          <a:p>
            <a:pPr marL="1086678" lvl="1" indent="-565978" algn="l">
              <a:buClr>
                <a:srgbClr val="535353"/>
              </a:buClr>
              <a:buSzPct val="82000"/>
              <a:buChar char="•"/>
            </a:pPr>
            <a:r>
              <a:t>Shared vocabularies help to harmonize data within a field</a:t>
            </a:r>
          </a:p>
        </p:txBody>
      </p:sp>
      <p:sp>
        <p:nvSpPr>
          <p:cNvPr id="339" name="Bigger Lift: Structured Metadata…"/>
          <p:cNvSpPr txBox="1"/>
          <p:nvPr/>
        </p:nvSpPr>
        <p:spPr>
          <a:xfrm>
            <a:off x="1574800" y="5067300"/>
            <a:ext cx="12990360" cy="3038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gn="l"/>
            <a:r>
              <a:t>Bigger Lift: Structured Metadata</a:t>
            </a:r>
          </a:p>
          <a:p>
            <a:pPr marL="1607378" lvl="2" indent="-565978" algn="l">
              <a:buClr>
                <a:srgbClr val="535353"/>
              </a:buClr>
              <a:buSzPct val="82000"/>
              <a:buChar char="•"/>
            </a:pPr>
            <a:r>
              <a:t>Often laid out in fields</a:t>
            </a:r>
          </a:p>
          <a:p>
            <a:pPr marL="1607378" lvl="2" indent="-565978" algn="l">
              <a:buClr>
                <a:srgbClr val="535353"/>
              </a:buClr>
              <a:buSzPct val="82000"/>
              <a:buChar char="•"/>
            </a:pPr>
            <a:r>
              <a:t>Can require use of shared vocabularies</a:t>
            </a:r>
          </a:p>
          <a:p>
            <a:pPr marL="1607378" lvl="2" indent="-565978" algn="l">
              <a:buClr>
                <a:srgbClr val="535353"/>
              </a:buClr>
              <a:buSzPct val="82000"/>
              <a:buChar char="•"/>
            </a:pPr>
            <a:r>
              <a:t>Often field/data type specific</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Good Enough’ Practices"/>
          <p:cNvSpPr txBox="1">
            <a:spLocks noGrp="1"/>
          </p:cNvSpPr>
          <p:nvPr>
            <p:ph type="title"/>
          </p:nvPr>
        </p:nvSpPr>
        <p:spPr>
          <a:xfrm>
            <a:off x="4833937" y="802815"/>
            <a:ext cx="14716126" cy="1803797"/>
          </a:xfrm>
          <a:prstGeom prst="rect">
            <a:avLst/>
          </a:prstGeom>
        </p:spPr>
        <p:txBody>
          <a:bodyPr/>
          <a:lstStyle>
            <a:lvl1pPr defTabSz="788669">
              <a:defRPr sz="9600"/>
            </a:lvl1pPr>
          </a:lstStyle>
          <a:p>
            <a:r>
              <a:t>‘Good Enough’ Practices</a:t>
            </a:r>
          </a:p>
        </p:txBody>
      </p:sp>
      <p:sp>
        <p:nvSpPr>
          <p:cNvPr id="2" name="Slide Number Placeholder 1">
            <a:extLst>
              <a:ext uri="{FF2B5EF4-FFF2-40B4-BE49-F238E27FC236}">
                <a16:creationId xmlns:a16="http://schemas.microsoft.com/office/drawing/2014/main" id="{37FDF04D-1C7C-0234-C606-74EFA18EA01C}"/>
              </a:ext>
            </a:extLst>
          </p:cNvPr>
          <p:cNvSpPr>
            <a:spLocks noGrp="1"/>
          </p:cNvSpPr>
          <p:nvPr>
            <p:ph type="sldNum" sz="quarter" idx="2"/>
          </p:nvPr>
        </p:nvSpPr>
        <p:spPr/>
        <p:txBody>
          <a:bodyPr/>
          <a:lstStyle/>
          <a:p>
            <a:fld id="{86CB4B4D-7CA3-9044-876B-883B54F8677D}" type="slidenum">
              <a:rPr lang="en-US" smtClean="0"/>
              <a:t>39</a:t>
            </a:fld>
            <a:endParaRPr lang="en-US"/>
          </a:p>
        </p:txBody>
      </p:sp>
      <p:sp>
        <p:nvSpPr>
          <p:cNvPr id="342" name="Preserve Raw Data…"/>
          <p:cNvSpPr txBox="1"/>
          <p:nvPr/>
        </p:nvSpPr>
        <p:spPr>
          <a:xfrm>
            <a:off x="2217302" y="3164522"/>
            <a:ext cx="11051140" cy="8783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1943652" lvl="1" indent="-1130852" algn="l">
              <a:lnSpc>
                <a:spcPct val="120000"/>
              </a:lnSpc>
              <a:spcBef>
                <a:spcPts val="1500"/>
              </a:spcBef>
              <a:buSzPct val="100000"/>
              <a:buAutoNum type="arabicPeriod"/>
              <a:defRPr sz="6400"/>
            </a:pPr>
            <a:r>
              <a:t>Preserve Raw Data</a:t>
            </a:r>
          </a:p>
          <a:p>
            <a:pPr marL="1943652" lvl="1" indent="-1130852" algn="l">
              <a:lnSpc>
                <a:spcPct val="120000"/>
              </a:lnSpc>
              <a:spcBef>
                <a:spcPts val="1500"/>
              </a:spcBef>
              <a:buSzPct val="100000"/>
              <a:buAutoNum type="arabicPeriod"/>
              <a:defRPr sz="6400"/>
            </a:pPr>
            <a:r>
              <a:t>Create a Central Hub</a:t>
            </a:r>
          </a:p>
          <a:p>
            <a:pPr marL="1943652" lvl="1" indent="-1130852" algn="l">
              <a:lnSpc>
                <a:spcPct val="120000"/>
              </a:lnSpc>
              <a:spcBef>
                <a:spcPts val="1500"/>
              </a:spcBef>
              <a:buSzPct val="100000"/>
              <a:buAutoNum type="arabicPeriod"/>
              <a:defRPr sz="6400"/>
            </a:pPr>
            <a:r>
              <a:t>Use Meaningful Names</a:t>
            </a:r>
          </a:p>
          <a:p>
            <a:pPr marL="1943652" lvl="1" indent="-1130852" algn="l">
              <a:lnSpc>
                <a:spcPct val="120000"/>
              </a:lnSpc>
              <a:spcBef>
                <a:spcPts val="1500"/>
              </a:spcBef>
              <a:buSzPct val="100000"/>
              <a:buAutoNum type="arabicPeriod"/>
              <a:defRPr sz="6400"/>
            </a:pPr>
            <a:r>
              <a:t>Preserve the Journey</a:t>
            </a:r>
          </a:p>
          <a:p>
            <a:pPr marL="1943652" lvl="1" indent="-1130852" algn="l">
              <a:lnSpc>
                <a:spcPct val="120000"/>
              </a:lnSpc>
              <a:spcBef>
                <a:spcPts val="1500"/>
              </a:spcBef>
              <a:buSzPct val="100000"/>
              <a:buAutoNum type="arabicPeriod"/>
              <a:defRPr sz="6400"/>
            </a:pPr>
            <a:r>
              <a:t>Avoid Manual Manipulations</a:t>
            </a:r>
          </a:p>
          <a:p>
            <a:pPr marL="1943652" lvl="1" indent="-1130852" algn="l">
              <a:lnSpc>
                <a:spcPct val="120000"/>
              </a:lnSpc>
              <a:spcBef>
                <a:spcPts val="1500"/>
              </a:spcBef>
              <a:buSzPct val="100000"/>
              <a:buAutoNum type="arabicPeriod"/>
              <a:defRPr sz="6400"/>
            </a:pPr>
            <a:r>
              <a:t>‘Tidy’ Your Data</a:t>
            </a:r>
          </a:p>
          <a:p>
            <a:pPr marL="1943652" lvl="1" indent="-1130852" algn="l">
              <a:lnSpc>
                <a:spcPct val="120000"/>
              </a:lnSpc>
              <a:spcBef>
                <a:spcPts val="1500"/>
              </a:spcBef>
              <a:buSzPct val="100000"/>
              <a:buAutoNum type="arabicPeriod"/>
              <a:defRPr sz="6400"/>
            </a:pPr>
            <a:r>
              <a:t>Metadata Magic</a:t>
            </a:r>
          </a:p>
        </p:txBody>
      </p:sp>
      <p:pic>
        <p:nvPicPr>
          <p:cNvPr id="343" name="Girl pointing at herself in swirl of blue labeled ‘The Future’ with caption ‘Thanks past me!’" descr="Girl pointing at herself in swirl of blue labeled ‘The Future’ with caption ‘Thanks past me!’"/>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3503259" y="3911203"/>
            <a:ext cx="8671552" cy="869751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B5F324-F8F3-3B4B-EAB6-F7B14E66E21B}"/>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155" name="With what time???"/>
          <p:cNvSpPr txBox="1">
            <a:spLocks noGrp="1"/>
          </p:cNvSpPr>
          <p:nvPr>
            <p:ph type="title"/>
          </p:nvPr>
        </p:nvSpPr>
        <p:spPr>
          <a:xfrm>
            <a:off x="2434708" y="5021954"/>
            <a:ext cx="6276418" cy="3672092"/>
          </a:xfrm>
          <a:prstGeom prst="rect">
            <a:avLst/>
          </a:prstGeom>
        </p:spPr>
        <p:txBody>
          <a:bodyPr/>
          <a:lstStyle/>
          <a:p>
            <a:r>
              <a:t>With what time???</a:t>
            </a:r>
          </a:p>
        </p:txBody>
      </p:sp>
      <p:pic>
        <p:nvPicPr>
          <p:cNvPr id="154" name="Image" descr="Image"/>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671059" y="-1"/>
            <a:ext cx="13716001" cy="137160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rovost Endorsement:…"/>
          <p:cNvSpPr txBox="1">
            <a:spLocks noGrp="1"/>
          </p:cNvSpPr>
          <p:nvPr>
            <p:ph type="title"/>
          </p:nvPr>
        </p:nvSpPr>
        <p:spPr>
          <a:xfrm>
            <a:off x="4833937" y="802815"/>
            <a:ext cx="15975224" cy="3910582"/>
          </a:xfrm>
          <a:prstGeom prst="rect">
            <a:avLst/>
          </a:prstGeom>
        </p:spPr>
        <p:txBody>
          <a:bodyPr/>
          <a:lstStyle/>
          <a:p>
            <a:r>
              <a:t>Provost Endorsement:</a:t>
            </a:r>
          </a:p>
          <a:p>
            <a:r>
              <a:t>Research Data Stewardship</a:t>
            </a:r>
          </a:p>
        </p:txBody>
      </p:sp>
      <p:pic>
        <p:nvPicPr>
          <p:cNvPr id="347" name="pasted-movie.png" descr="QR code"/>
          <p:cNvPicPr>
            <a:picLocks noChangeAspect="1"/>
          </p:cNvPicPr>
          <p:nvPr/>
        </p:nvPicPr>
        <p:blipFill>
          <a:blip r:embed="rId2"/>
          <a:stretch>
            <a:fillRect/>
          </a:stretch>
        </p:blipFill>
        <p:spPr>
          <a:xfrm>
            <a:off x="3944497" y="4970301"/>
            <a:ext cx="6503989" cy="6503989"/>
          </a:xfrm>
          <a:prstGeom prst="rect">
            <a:avLst/>
          </a:prstGeom>
          <a:ln w="12700">
            <a:miter lim="400000"/>
          </a:ln>
        </p:spPr>
      </p:pic>
      <p:sp>
        <p:nvSpPr>
          <p:cNvPr id="348" name="1. Register"/>
          <p:cNvSpPr txBox="1"/>
          <p:nvPr/>
        </p:nvSpPr>
        <p:spPr>
          <a:xfrm>
            <a:off x="5845758" y="11688923"/>
            <a:ext cx="270146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1. Register</a:t>
            </a:r>
          </a:p>
        </p:txBody>
      </p:sp>
      <p:pic>
        <p:nvPicPr>
          <p:cNvPr id="349" name="pasted-movie.png" descr="QR code"/>
          <p:cNvPicPr>
            <a:picLocks noChangeAspect="1"/>
          </p:cNvPicPr>
          <p:nvPr/>
        </p:nvPicPr>
        <p:blipFill>
          <a:blip r:embed="rId3"/>
          <a:stretch>
            <a:fillRect/>
          </a:stretch>
        </p:blipFill>
        <p:spPr>
          <a:xfrm>
            <a:off x="13662627" y="4919089"/>
            <a:ext cx="6503989" cy="6606413"/>
          </a:xfrm>
          <a:prstGeom prst="rect">
            <a:avLst/>
          </a:prstGeom>
          <a:ln w="12700">
            <a:miter lim="400000"/>
          </a:ln>
        </p:spPr>
      </p:pic>
      <p:sp>
        <p:nvSpPr>
          <p:cNvPr id="350" name="2. Workshop Completion"/>
          <p:cNvSpPr txBox="1"/>
          <p:nvPr/>
        </p:nvSpPr>
        <p:spPr>
          <a:xfrm>
            <a:off x="13681057" y="11731194"/>
            <a:ext cx="6467129"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2. Workshop Completion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Institutional Tools &amp; Resources"/>
          <p:cNvSpPr txBox="1">
            <a:spLocks noGrp="1"/>
          </p:cNvSpPr>
          <p:nvPr>
            <p:ph type="title"/>
          </p:nvPr>
        </p:nvSpPr>
        <p:spPr>
          <a:xfrm>
            <a:off x="3682431" y="704887"/>
            <a:ext cx="17019138" cy="1803798"/>
          </a:xfrm>
          <a:prstGeom prst="rect">
            <a:avLst/>
          </a:prstGeom>
        </p:spPr>
        <p:txBody>
          <a:bodyPr>
            <a:normAutofit fontScale="90000"/>
          </a:bodyPr>
          <a:lstStyle>
            <a:lvl1pPr defTabSz="788669">
              <a:defRPr sz="9600"/>
            </a:lvl1pPr>
          </a:lstStyle>
          <a:p>
            <a:r>
              <a:t>Institutional Tools &amp; Resources</a:t>
            </a:r>
          </a:p>
        </p:txBody>
      </p:sp>
      <p:sp>
        <p:nvSpPr>
          <p:cNvPr id="501" name="Research Data Stewardship Program"/>
          <p:cNvSpPr txBox="1"/>
          <p:nvPr/>
        </p:nvSpPr>
        <p:spPr>
          <a:xfrm>
            <a:off x="4108146" y="3995749"/>
            <a:ext cx="16167708" cy="1158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7000"/>
            </a:pPr>
            <a:r>
              <a:t>Research Data Stewardship Program</a:t>
            </a:r>
          </a:p>
        </p:txBody>
      </p:sp>
      <p:sp>
        <p:nvSpPr>
          <p:cNvPr id="502" name="Free Consultations:…"/>
          <p:cNvSpPr txBox="1"/>
          <p:nvPr/>
        </p:nvSpPr>
        <p:spPr>
          <a:xfrm>
            <a:off x="3857571" y="5983123"/>
            <a:ext cx="9174796" cy="606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spcBef>
                <a:spcPts val="6400"/>
              </a:spcBef>
              <a:defRPr sz="7500"/>
            </a:pPr>
            <a:r>
              <a:t>Free Consultations:</a:t>
            </a:r>
          </a:p>
          <a:p>
            <a:pPr marL="310896" indent="-310896" algn="l">
              <a:spcBef>
                <a:spcPts val="800"/>
              </a:spcBef>
              <a:buSzPct val="100000"/>
              <a:buChar char="•"/>
              <a:defRPr sz="4000"/>
            </a:pPr>
            <a:r>
              <a:t>Data Visualization</a:t>
            </a:r>
          </a:p>
          <a:p>
            <a:pPr marL="310896" indent="-310896" algn="l">
              <a:spcBef>
                <a:spcPts val="800"/>
              </a:spcBef>
              <a:buSzPct val="100000"/>
              <a:buChar char="•"/>
              <a:defRPr sz="4000"/>
            </a:pPr>
            <a:r>
              <a:t>Data Sharing</a:t>
            </a:r>
          </a:p>
          <a:p>
            <a:pPr marL="310896" indent="-310896" algn="l">
              <a:spcBef>
                <a:spcPts val="800"/>
              </a:spcBef>
              <a:buSzPct val="100000"/>
              <a:buChar char="•"/>
              <a:defRPr sz="4000"/>
            </a:pPr>
            <a:r>
              <a:t>Statistical Results Interpretation</a:t>
            </a:r>
          </a:p>
          <a:p>
            <a:pPr marL="310896" indent="-310896" algn="l">
              <a:spcBef>
                <a:spcPts val="800"/>
              </a:spcBef>
              <a:buSzPct val="100000"/>
              <a:buChar char="•"/>
              <a:defRPr sz="4000"/>
            </a:pPr>
            <a:r>
              <a:t>Data Analysis Planning</a:t>
            </a:r>
          </a:p>
          <a:p>
            <a:pPr marL="310896" indent="-310896" algn="l">
              <a:spcBef>
                <a:spcPts val="800"/>
              </a:spcBef>
              <a:buSzPct val="100000"/>
              <a:buChar char="•"/>
              <a:defRPr sz="4000"/>
            </a:pPr>
            <a:r>
              <a:t>Code &amp; Software Troubleshooting</a:t>
            </a:r>
          </a:p>
          <a:p>
            <a:pPr marL="310896" indent="-310896" algn="l">
              <a:spcBef>
                <a:spcPts val="800"/>
              </a:spcBef>
              <a:buSzPct val="100000"/>
              <a:buChar char="•"/>
              <a:defRPr sz="4000"/>
            </a:pPr>
            <a:r>
              <a:t>Research Data Management</a:t>
            </a:r>
          </a:p>
          <a:p>
            <a:pPr marL="310896" indent="-310896" algn="l">
              <a:spcBef>
                <a:spcPts val="800"/>
              </a:spcBef>
              <a:buSzPct val="100000"/>
              <a:buChar char="•"/>
              <a:defRPr sz="4000"/>
            </a:pPr>
            <a:r>
              <a:t>Data Management and Sharing Plans</a:t>
            </a:r>
          </a:p>
        </p:txBody>
      </p:sp>
      <p:pic>
        <p:nvPicPr>
          <p:cNvPr id="503" name="pasted-movie.png" descr="QR Code to Booking Webpage"/>
          <p:cNvPicPr>
            <a:picLocks noChangeAspect="1"/>
          </p:cNvPicPr>
          <p:nvPr/>
        </p:nvPicPr>
        <p:blipFill>
          <a:blip r:embed="rId2"/>
          <a:stretch>
            <a:fillRect/>
          </a:stretch>
        </p:blipFill>
        <p:spPr>
          <a:xfrm>
            <a:off x="15126923" y="6354543"/>
            <a:ext cx="4259855" cy="4215939"/>
          </a:xfrm>
          <a:prstGeom prst="rect">
            <a:avLst/>
          </a:prstGeom>
          <a:ln w="12700">
            <a:miter lim="400000"/>
          </a:ln>
        </p:spPr>
      </p:pic>
      <p:sp>
        <p:nvSpPr>
          <p:cNvPr id="504" name="Bookings Page"/>
          <p:cNvSpPr txBox="1"/>
          <p:nvPr/>
        </p:nvSpPr>
        <p:spPr>
          <a:xfrm>
            <a:off x="15187494" y="10730596"/>
            <a:ext cx="4138713" cy="94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defRPr sz="5600"/>
            </a:pPr>
            <a:r>
              <a:rPr u="sng">
                <a:hlinkClick r:id="rId3"/>
              </a:rPr>
              <a:t>Bookings Page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Feedback"/>
          <p:cNvSpPr txBox="1">
            <a:spLocks noGrp="1"/>
          </p:cNvSpPr>
          <p:nvPr>
            <p:ph type="title"/>
          </p:nvPr>
        </p:nvSpPr>
        <p:spPr>
          <a:xfrm>
            <a:off x="3161558" y="314838"/>
            <a:ext cx="18060884" cy="3429001"/>
          </a:xfrm>
          <a:prstGeom prst="rect">
            <a:avLst/>
          </a:prstGeom>
        </p:spPr>
        <p:txBody>
          <a:bodyPr/>
          <a:lstStyle/>
          <a:p>
            <a:r>
              <a:t>Feedback</a:t>
            </a:r>
          </a:p>
        </p:txBody>
      </p:sp>
      <p:pic>
        <p:nvPicPr>
          <p:cNvPr id="517" name="pasted-movie.png" descr="QR cod"/>
          <p:cNvPicPr>
            <a:picLocks noChangeAspect="1"/>
          </p:cNvPicPr>
          <p:nvPr/>
        </p:nvPicPr>
        <p:blipFill>
          <a:blip r:embed="rId2"/>
          <a:stretch>
            <a:fillRect/>
          </a:stretch>
        </p:blipFill>
        <p:spPr>
          <a:xfrm>
            <a:off x="8303317" y="4590326"/>
            <a:ext cx="7777366" cy="7908005"/>
          </a:xfrm>
          <a:prstGeom prst="rect">
            <a:avLst/>
          </a:prstGeom>
          <a:ln w="12700">
            <a:miter lim="400000"/>
          </a:ln>
        </p:spPr>
      </p:pic>
      <p:sp>
        <p:nvSpPr>
          <p:cNvPr id="518" name="Workshop Name: Bootcamp Metadata"/>
          <p:cNvSpPr txBox="1"/>
          <p:nvPr/>
        </p:nvSpPr>
        <p:spPr>
          <a:xfrm>
            <a:off x="7683599" y="3289627"/>
            <a:ext cx="10424022" cy="892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spcBef>
                <a:spcPts val="5300"/>
              </a:spcBef>
              <a:defRPr sz="5200"/>
            </a:lvl1pPr>
          </a:lstStyle>
          <a:p>
            <a:r>
              <a:t>Workshop Name: Bootcamp Metadata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d Enough’"/>
          <p:cNvSpPr txBox="1">
            <a:spLocks noGrp="1"/>
          </p:cNvSpPr>
          <p:nvPr>
            <p:ph type="title"/>
          </p:nvPr>
        </p:nvSpPr>
        <p:spPr>
          <a:xfrm>
            <a:off x="4833937" y="802815"/>
            <a:ext cx="14716126" cy="1803797"/>
          </a:xfrm>
          <a:prstGeom prst="rect">
            <a:avLst/>
          </a:prstGeom>
        </p:spPr>
        <p:txBody>
          <a:bodyPr/>
          <a:lstStyle>
            <a:lvl1pPr defTabSz="788669">
              <a:defRPr sz="9600"/>
            </a:lvl1pPr>
          </a:lstStyle>
          <a:p>
            <a:r>
              <a:t>‘Good Enough’</a:t>
            </a:r>
          </a:p>
        </p:txBody>
      </p:sp>
      <p:sp>
        <p:nvSpPr>
          <p:cNvPr id="2" name="Slide Number Placeholder 1">
            <a:extLst>
              <a:ext uri="{FF2B5EF4-FFF2-40B4-BE49-F238E27FC236}">
                <a16:creationId xmlns:a16="http://schemas.microsoft.com/office/drawing/2014/main" id="{0BE1673B-A0A9-2C97-A047-959D897CCF3E}"/>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158" name="(relatively) low effort…"/>
          <p:cNvSpPr txBox="1"/>
          <p:nvPr/>
        </p:nvSpPr>
        <p:spPr>
          <a:xfrm>
            <a:off x="2101907" y="5338762"/>
            <a:ext cx="10100008" cy="3038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marL="1086678" lvl="1" indent="-565978" algn="l">
              <a:buClr>
                <a:srgbClr val="535353"/>
              </a:buClr>
              <a:buSzPct val="82000"/>
              <a:buChar char="•"/>
            </a:pPr>
            <a:r>
              <a:t>(relatively) low effort</a:t>
            </a:r>
          </a:p>
          <a:p>
            <a:pPr marL="1086678" lvl="1" indent="-565978" algn="l">
              <a:buClr>
                <a:srgbClr val="535353"/>
              </a:buClr>
              <a:buSzPct val="82000"/>
              <a:buChar char="•"/>
            </a:pPr>
            <a:r>
              <a:t>shallow learning curve</a:t>
            </a:r>
          </a:p>
          <a:p>
            <a:pPr marL="1086678" lvl="1" indent="-565978" algn="l">
              <a:buClr>
                <a:srgbClr val="535353"/>
              </a:buClr>
              <a:buSzPct val="82000"/>
              <a:buChar char="•"/>
            </a:pPr>
            <a:r>
              <a:t>beneficial to current and future you</a:t>
            </a:r>
          </a:p>
          <a:p>
            <a:pPr marL="1086678" lvl="1" indent="-565978" algn="l">
              <a:buClr>
                <a:srgbClr val="535353"/>
              </a:buClr>
              <a:buSzPct val="82000"/>
              <a:buChar char="•"/>
            </a:pPr>
            <a:r>
              <a:t>increases ‘openness’ of research</a:t>
            </a:r>
          </a:p>
        </p:txBody>
      </p:sp>
      <p:pic>
        <p:nvPicPr>
          <p:cNvPr id="4" name="Picture 3" descr="A stick figure smiling, holding a paper with a red checkmark. A thought bubble says &quot;Good Enough!&quot; conveying a sense of satisfaction and completion.">
            <a:extLst>
              <a:ext uri="{FF2B5EF4-FFF2-40B4-BE49-F238E27FC236}">
                <a16:creationId xmlns:a16="http://schemas.microsoft.com/office/drawing/2014/main" id="{C996AA7C-4C89-DA5D-9EBD-11D12C5DA3E9}"/>
              </a:ext>
            </a:extLst>
          </p:cNvPr>
          <p:cNvPicPr>
            <a:picLocks noChangeAspect="1"/>
          </p:cNvPicPr>
          <p:nvPr/>
        </p:nvPicPr>
        <p:blipFill>
          <a:blip r:embed="rId2"/>
          <a:stretch>
            <a:fillRect/>
          </a:stretch>
        </p:blipFill>
        <p:spPr>
          <a:xfrm>
            <a:off x="14054328" y="3356031"/>
            <a:ext cx="8519512" cy="8403336"/>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roject Lifecycle"/>
          <p:cNvSpPr txBox="1">
            <a:spLocks noGrp="1"/>
          </p:cNvSpPr>
          <p:nvPr>
            <p:ph type="title"/>
          </p:nvPr>
        </p:nvSpPr>
        <p:spPr>
          <a:xfrm>
            <a:off x="4833937" y="802815"/>
            <a:ext cx="14716126" cy="1803797"/>
          </a:xfrm>
          <a:prstGeom prst="rect">
            <a:avLst/>
          </a:prstGeom>
        </p:spPr>
        <p:txBody>
          <a:bodyPr/>
          <a:lstStyle>
            <a:lvl1pPr defTabSz="788669">
              <a:defRPr sz="9600"/>
            </a:lvl1pPr>
          </a:lstStyle>
          <a:p>
            <a:r>
              <a:t>Project Lifecycle</a:t>
            </a:r>
          </a:p>
        </p:txBody>
      </p:sp>
      <p:sp>
        <p:nvSpPr>
          <p:cNvPr id="2" name="Slide Number Placeholder 1">
            <a:extLst>
              <a:ext uri="{FF2B5EF4-FFF2-40B4-BE49-F238E27FC236}">
                <a16:creationId xmlns:a16="http://schemas.microsoft.com/office/drawing/2014/main" id="{724452D4-C12D-EF09-600E-EA593D2684D7}"/>
              </a:ext>
            </a:extLst>
          </p:cNvPr>
          <p:cNvSpPr>
            <a:spLocks noGrp="1"/>
          </p:cNvSpPr>
          <p:nvPr>
            <p:ph type="sldNum" sz="quarter" idx="2"/>
          </p:nvPr>
        </p:nvSpPr>
        <p:spPr/>
        <p:txBody>
          <a:bodyPr/>
          <a:lstStyle/>
          <a:p>
            <a:fld id="{86CB4B4D-7CA3-9044-876B-883B54F8677D}" type="slidenum">
              <a:rPr lang="en-US" smtClean="0"/>
              <a:t>6</a:t>
            </a:fld>
            <a:endParaRPr lang="en-US"/>
          </a:p>
        </p:txBody>
      </p:sp>
      <p:pic>
        <p:nvPicPr>
          <p:cNvPr id="161" name="Profile view of a red Ducati motorcycle" descr="Cartoon image of the project lifecycle. Research ideas is symbolized by a light bulb, research data planing and design symbolized by 2 people in front of white board, data collection is symbolized by a person with a net catching shapes, data processing symbolized by shapes on a table data study and analysis symbolized by a graph on a table, data publication and access symbolized by 2 people presenting to an audience, data preservation symbolized by people packing boxes of data, and data reuse symbolized by data coming out of a container in a circular arrow path to show reuse."/>
          <p:cNvPicPr>
            <a:picLocks noGrp="1" noChangeAspect="1"/>
          </p:cNvPicPr>
          <p:nvPr>
            <p:ph type="pic" idx="21"/>
          </p:nvPr>
        </p:nvPicPr>
        <p:blipFill>
          <a:blip r:embed="rId2" cstate="hqprint">
            <a:extLst>
              <a:ext uri="{28A0092B-C50C-407E-A947-70E740481C1C}">
                <a14:useLocalDpi xmlns:a14="http://schemas.microsoft.com/office/drawing/2010/main"/>
              </a:ext>
            </a:extLst>
          </a:blip>
          <a:srcRect/>
          <a:stretch>
            <a:fillRect/>
          </a:stretch>
        </p:blipFill>
        <p:spPr>
          <a:xfrm>
            <a:off x="5364478" y="2667714"/>
            <a:ext cx="13655012" cy="10311751"/>
          </a:xfrm>
          <a:prstGeom prst="rect">
            <a:avLst/>
          </a:prstGeom>
        </p:spPr>
      </p:pic>
      <p:sp>
        <p:nvSpPr>
          <p:cNvPr id="163" name="The Turing Way project illustration by Scriberia. Used under a CC-BY 4.0 license. DOI: 10.5281/zenodo.3332807."/>
          <p:cNvSpPr txBox="1"/>
          <p:nvPr/>
        </p:nvSpPr>
        <p:spPr>
          <a:xfrm>
            <a:off x="6269375" y="13034569"/>
            <a:ext cx="11651870" cy="41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642937">
              <a:defRPr sz="1800">
                <a:solidFill>
                  <a:srgbClr val="333333"/>
                </a:solidFill>
                <a:latin typeface="Helvetica Neue"/>
                <a:ea typeface="Helvetica Neue"/>
                <a:cs typeface="Helvetica Neue"/>
                <a:sym typeface="Helvetica Neue"/>
              </a:defRPr>
            </a:pPr>
            <a:r>
              <a:rPr i="1"/>
              <a:t>The Turing Way</a:t>
            </a:r>
            <a:r>
              <a:t> project illustration by Scriberia. Used under a CC-BY 4.0 license. DOI: </a:t>
            </a:r>
            <a:r>
              <a:rPr>
                <a:solidFill>
                  <a:srgbClr val="0071BC"/>
                </a:solidFill>
                <a:hlinkClick r:id="rId3"/>
              </a:rPr>
              <a:t>10.5281/zenodo.3332807</a:t>
            </a:r>
            <a:r>
              <a:t>.</a:t>
            </a:r>
          </a:p>
        </p:txBody>
      </p:sp>
      <p:sp>
        <p:nvSpPr>
          <p:cNvPr id="3" name="Rectangle" descr="yellow square overlaying other picture to highlight the data processing step">
            <a:extLst>
              <a:ext uri="{FF2B5EF4-FFF2-40B4-BE49-F238E27FC236}">
                <a16:creationId xmlns:a16="http://schemas.microsoft.com/office/drawing/2014/main" id="{075D24A1-A978-5D5E-2279-2818E387D4D2}"/>
              </a:ext>
              <a:ext uri="{C183D7F6-B498-43B3-948B-1728B52AA6E4}">
                <adec:decorative xmlns:adec="http://schemas.microsoft.com/office/drawing/2017/decorative" val="0"/>
              </a:ext>
            </a:extLst>
          </p:cNvPr>
          <p:cNvSpPr/>
          <p:nvPr/>
        </p:nvSpPr>
        <p:spPr>
          <a:xfrm>
            <a:off x="10213689" y="2835630"/>
            <a:ext cx="3956621" cy="2797087"/>
          </a:xfrm>
          <a:prstGeom prst="rect">
            <a:avLst/>
          </a:prstGeom>
          <a:ln w="88900">
            <a:solidFill>
              <a:schemeClr val="accent3">
                <a:hueOff val="198700"/>
                <a:satOff val="21248"/>
                <a:lumOff val="19305"/>
              </a:schemeClr>
            </a:solidFill>
            <a:miter lim="400000"/>
          </a:ln>
        </p:spPr>
        <p:txBody>
          <a:bodyPr lIns="71437" tIns="71437" rIns="71437" bIns="71437" anchor="ctr"/>
          <a:lstStyle/>
          <a:p>
            <a:pPr>
              <a:defRPr>
                <a:solidFill>
                  <a:srgbClr val="FFFFFF"/>
                </a:solidFill>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ata Processing Pipelines"/>
          <p:cNvSpPr txBox="1">
            <a:spLocks noGrp="1"/>
          </p:cNvSpPr>
          <p:nvPr>
            <p:ph type="title"/>
          </p:nvPr>
        </p:nvSpPr>
        <p:spPr>
          <a:xfrm>
            <a:off x="4833937" y="802815"/>
            <a:ext cx="14716126" cy="1803797"/>
          </a:xfrm>
          <a:prstGeom prst="rect">
            <a:avLst/>
          </a:prstGeom>
        </p:spPr>
        <p:txBody>
          <a:bodyPr/>
          <a:lstStyle>
            <a:lvl1pPr defTabSz="788669">
              <a:defRPr sz="9600"/>
            </a:lvl1pPr>
          </a:lstStyle>
          <a:p>
            <a:r>
              <a:t>Data Processing Pipelines</a:t>
            </a:r>
          </a:p>
        </p:txBody>
      </p:sp>
      <p:sp>
        <p:nvSpPr>
          <p:cNvPr id="2" name="Slide Number Placeholder 1">
            <a:extLst>
              <a:ext uri="{FF2B5EF4-FFF2-40B4-BE49-F238E27FC236}">
                <a16:creationId xmlns:a16="http://schemas.microsoft.com/office/drawing/2014/main" id="{197D37A0-00D2-9151-2B92-7DD0AF3D7FCC}"/>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171" name="The Turing Way project illustration by Scriberia. Used under a CC-BY 4.0 license. DOI: 10.5281/zenodo.3332807."/>
          <p:cNvSpPr txBox="1"/>
          <p:nvPr/>
        </p:nvSpPr>
        <p:spPr>
          <a:xfrm>
            <a:off x="6269375" y="13034567"/>
            <a:ext cx="11651870" cy="41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642937">
              <a:defRPr sz="1800">
                <a:solidFill>
                  <a:srgbClr val="333333"/>
                </a:solidFill>
                <a:latin typeface="Helvetica Neue"/>
                <a:ea typeface="Helvetica Neue"/>
                <a:cs typeface="Helvetica Neue"/>
                <a:sym typeface="Helvetica Neue"/>
              </a:defRPr>
            </a:pPr>
            <a:r>
              <a:rPr i="1"/>
              <a:t>The Turing Way</a:t>
            </a:r>
            <a:r>
              <a:t> project illustration by Scriberia. Used under a CC-BY 4.0 license. DOI: </a:t>
            </a:r>
            <a:r>
              <a:rPr>
                <a:solidFill>
                  <a:srgbClr val="0071BC"/>
                </a:solidFill>
                <a:hlinkClick r:id="rId2"/>
              </a:rPr>
              <a:t>10.5281/zenodo.3332807</a:t>
            </a:r>
            <a:r>
              <a:t>.</a:t>
            </a:r>
          </a:p>
        </p:txBody>
      </p:sp>
      <p:pic>
        <p:nvPicPr>
          <p:cNvPr id="172" name="Image" descr="4 grey cylinders connected by a white pipe with blue circles in it to symbolize data move from one cylinder to another. Cylinders named, in order, raw data, preprocessed data, analysis, and paper. 3 people are working on this pipeline with tools."/>
          <p:cNvPicPr>
            <a:picLocks noChangeAspect="1"/>
          </p:cNvPicPr>
          <p:nvPr/>
        </p:nvPicPr>
        <p:blipFill>
          <a:blip r:embed="rId3"/>
          <a:stretch>
            <a:fillRect/>
          </a:stretch>
        </p:blipFill>
        <p:spPr>
          <a:xfrm>
            <a:off x="5014283" y="2942135"/>
            <a:ext cx="14355434" cy="9762715"/>
          </a:xfrm>
          <a:prstGeom prst="rect">
            <a:avLst/>
          </a:prstGeom>
          <a:ln w="12700">
            <a:miter lim="400000"/>
          </a:ln>
        </p:spPr>
      </p:pic>
      <p:sp>
        <p:nvSpPr>
          <p:cNvPr id="173" name="Rectangle">
            <a:extLst>
              <a:ext uri="{C183D7F6-B498-43B3-948B-1728B52AA6E4}">
                <adec:decorative xmlns:adec="http://schemas.microsoft.com/office/drawing/2017/decorative" val="1"/>
              </a:ext>
            </a:extLst>
          </p:cNvPr>
          <p:cNvSpPr/>
          <p:nvPr/>
        </p:nvSpPr>
        <p:spPr>
          <a:xfrm>
            <a:off x="10142259" y="3102224"/>
            <a:ext cx="6351699" cy="1453137"/>
          </a:xfrm>
          <a:prstGeom prst="rect">
            <a:avLst/>
          </a:prstGeom>
          <a:solidFill>
            <a:srgbClr val="FFFFFF"/>
          </a:solidFill>
          <a:ln w="12700">
            <a:miter lim="400000"/>
          </a:ln>
        </p:spPr>
        <p:txBody>
          <a:bodyPr lIns="71437" tIns="71437" rIns="71437" bIns="71437" anchor="ctr"/>
          <a:lstStyle/>
          <a:p>
            <a:pPr>
              <a:defRPr>
                <a:solidFill>
                  <a:srgbClr val="FFFFFF"/>
                </a:solidFil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1. Preserve Raw Data"/>
          <p:cNvSpPr txBox="1">
            <a:spLocks noGrp="1"/>
          </p:cNvSpPr>
          <p:nvPr>
            <p:ph type="title"/>
          </p:nvPr>
        </p:nvSpPr>
        <p:spPr>
          <a:xfrm>
            <a:off x="4833937" y="802815"/>
            <a:ext cx="14716126" cy="1803797"/>
          </a:xfrm>
          <a:prstGeom prst="rect">
            <a:avLst/>
          </a:prstGeom>
        </p:spPr>
        <p:txBody>
          <a:bodyPr/>
          <a:lstStyle>
            <a:lvl1pPr defTabSz="788669">
              <a:defRPr sz="9600"/>
            </a:lvl1pPr>
          </a:lstStyle>
          <a:p>
            <a:r>
              <a:t>1. Preserve Raw Data</a:t>
            </a:r>
          </a:p>
        </p:txBody>
      </p:sp>
      <p:sp>
        <p:nvSpPr>
          <p:cNvPr id="2" name="Slide Number Placeholder 1">
            <a:extLst>
              <a:ext uri="{FF2B5EF4-FFF2-40B4-BE49-F238E27FC236}">
                <a16:creationId xmlns:a16="http://schemas.microsoft.com/office/drawing/2014/main" id="{96E3C16E-10F6-2C23-30AE-6A1CE9134A55}"/>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176" name="Raw Data: data as it was originally collected"/>
          <p:cNvSpPr txBox="1"/>
          <p:nvPr/>
        </p:nvSpPr>
        <p:spPr>
          <a:xfrm>
            <a:off x="1440895" y="3740248"/>
            <a:ext cx="11113357"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1" algn="l"/>
            <a:r>
              <a:t>Raw Data: data as it was originally collected </a:t>
            </a:r>
          </a:p>
        </p:txBody>
      </p:sp>
      <p:sp>
        <p:nvSpPr>
          <p:cNvPr id="180" name="Save in data in its original form and DO NOT alter or ‘improve’ it"/>
          <p:cNvSpPr txBox="1"/>
          <p:nvPr/>
        </p:nvSpPr>
        <p:spPr>
          <a:xfrm>
            <a:off x="1391931" y="8385076"/>
            <a:ext cx="11211285" cy="159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1" algn="l"/>
            <a:r>
              <a:t>Save in data in its original form and DO NOT alter or ‘improve’ it</a:t>
            </a:r>
          </a:p>
        </p:txBody>
      </p:sp>
      <p:pic>
        <p:nvPicPr>
          <p:cNvPr id="177" name="Image" descr="computer icon showing template of a Survey"/>
          <p:cNvPicPr>
            <a:picLocks noChangeAspect="1"/>
          </p:cNvPicPr>
          <p:nvPr/>
        </p:nvPicPr>
        <p:blipFill>
          <a:blip r:embed="rId2"/>
          <a:stretch>
            <a:fillRect/>
          </a:stretch>
        </p:blipFill>
        <p:spPr>
          <a:xfrm>
            <a:off x="1409578" y="5021424"/>
            <a:ext cx="4113242" cy="3031109"/>
          </a:xfrm>
          <a:prstGeom prst="rect">
            <a:avLst/>
          </a:prstGeom>
          <a:ln w="12700">
            <a:miter lim="400000"/>
          </a:ln>
        </p:spPr>
      </p:pic>
      <p:pic>
        <p:nvPicPr>
          <p:cNvPr id="178" name="Image" descr="clipboard with a paper clipped on it. paper has 4 boxes check off in a list with writing symbolized as straignt lines. pencil sits next to clipboard on a blue background"/>
          <p:cNvPicPr>
            <a:picLocks noChangeAspect="1"/>
          </p:cNvPicPr>
          <p:nvPr/>
        </p:nvPicPr>
        <p:blipFill>
          <a:blip r:embed="rId3"/>
          <a:stretch>
            <a:fillRect/>
          </a:stretch>
        </p:blipFill>
        <p:spPr>
          <a:xfrm>
            <a:off x="6205964" y="5021424"/>
            <a:ext cx="2478935" cy="3031109"/>
          </a:xfrm>
          <a:prstGeom prst="rect">
            <a:avLst/>
          </a:prstGeom>
          <a:ln w="12700">
            <a:miter lim="400000"/>
          </a:ln>
        </p:spPr>
      </p:pic>
      <p:pic>
        <p:nvPicPr>
          <p:cNvPr id="179" name="Image" descr="outline of black square with rounded corners. inside quare is a line that is drawing up and down to symbolize recording a symbol and text that says raw data recording"/>
          <p:cNvPicPr>
            <a:picLocks noChangeAspect="1"/>
          </p:cNvPicPr>
          <p:nvPr/>
        </p:nvPicPr>
        <p:blipFill>
          <a:blip r:embed="rId4"/>
          <a:stretch>
            <a:fillRect/>
          </a:stretch>
        </p:blipFill>
        <p:spPr>
          <a:xfrm>
            <a:off x="9368042" y="4934583"/>
            <a:ext cx="3240329" cy="3204790"/>
          </a:xfrm>
          <a:prstGeom prst="rect">
            <a:avLst/>
          </a:prstGeom>
          <a:ln w="12700">
            <a:miter lim="400000"/>
          </a:ln>
        </p:spPr>
      </p:pic>
      <p:sp>
        <p:nvSpPr>
          <p:cNvPr id="3" name="What makes this ‘Open’?…">
            <a:extLst>
              <a:ext uri="{FF2B5EF4-FFF2-40B4-BE49-F238E27FC236}">
                <a16:creationId xmlns:a16="http://schemas.microsoft.com/office/drawing/2014/main" id="{9922344E-8C4E-2F76-42EF-A33D60E5BC49}"/>
              </a:ext>
            </a:extLst>
          </p:cNvPr>
          <p:cNvSpPr txBox="1"/>
          <p:nvPr/>
        </p:nvSpPr>
        <p:spPr>
          <a:xfrm>
            <a:off x="14935027" y="4465290"/>
            <a:ext cx="8747843" cy="4143376"/>
          </a:xfrm>
          <a:prstGeom prst="rect">
            <a:avLst/>
          </a:prstGeom>
          <a:solidFill>
            <a:schemeClr val="accent1">
              <a:hueOff val="-78595"/>
              <a:satOff val="12505"/>
              <a:lumOff val="138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lvl="1">
              <a:spcBef>
                <a:spcPts val="3000"/>
              </a:spcBef>
            </a:pPr>
            <a:r>
              <a:rPr dirty="0"/>
              <a:t>What makes this ‘Open’?</a:t>
            </a:r>
          </a:p>
          <a:p>
            <a:pPr marL="1086678" lvl="1" indent="-565978" algn="l">
              <a:buClr>
                <a:srgbClr val="535353"/>
              </a:buClr>
              <a:buSzPct val="82000"/>
              <a:buChar char="•"/>
            </a:pPr>
            <a:r>
              <a:rPr dirty="0"/>
              <a:t>Stable starting point</a:t>
            </a:r>
          </a:p>
          <a:p>
            <a:pPr marL="1086678" lvl="1" indent="-565978" algn="l">
              <a:buClr>
                <a:srgbClr val="535353"/>
              </a:buClr>
              <a:buSzPct val="82000"/>
              <a:buChar char="•"/>
            </a:pPr>
            <a:r>
              <a:rPr dirty="0"/>
              <a:t>Test reproducibility of pipeline</a:t>
            </a:r>
          </a:p>
          <a:p>
            <a:pPr marL="1086678" lvl="1" indent="-565978" algn="l">
              <a:buClr>
                <a:srgbClr val="535353"/>
              </a:buClr>
              <a:buSzPct val="82000"/>
              <a:buChar char="•"/>
            </a:pPr>
            <a:r>
              <a:rPr dirty="0"/>
              <a:t>Recover from mishaps</a:t>
            </a:r>
          </a:p>
          <a:p>
            <a:pPr marL="1086678" lvl="1" indent="-565978" algn="l">
              <a:buClr>
                <a:srgbClr val="535353"/>
              </a:buClr>
              <a:buSzPct val="82000"/>
              <a:buChar char="•"/>
            </a:pPr>
            <a:r>
              <a:rPr dirty="0"/>
              <a:t>Experiment without fear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Data Tsunami"/>
          <p:cNvSpPr txBox="1">
            <a:spLocks noGrp="1"/>
          </p:cNvSpPr>
          <p:nvPr>
            <p:ph type="title"/>
          </p:nvPr>
        </p:nvSpPr>
        <p:spPr>
          <a:xfrm>
            <a:off x="4833937" y="800100"/>
            <a:ext cx="14716126" cy="1803797"/>
          </a:xfrm>
          <a:prstGeom prst="rect">
            <a:avLst/>
          </a:prstGeom>
        </p:spPr>
        <p:txBody>
          <a:bodyPr/>
          <a:lstStyle>
            <a:lvl1pPr defTabSz="788669">
              <a:defRPr sz="9600"/>
            </a:lvl1pPr>
          </a:lstStyle>
          <a:p>
            <a:r>
              <a:t>Data Tsunami</a:t>
            </a:r>
          </a:p>
        </p:txBody>
      </p:sp>
      <p:sp>
        <p:nvSpPr>
          <p:cNvPr id="2" name="Slide Number Placeholder 1">
            <a:extLst>
              <a:ext uri="{FF2B5EF4-FFF2-40B4-BE49-F238E27FC236}">
                <a16:creationId xmlns:a16="http://schemas.microsoft.com/office/drawing/2014/main" id="{49CA12D5-AB00-69AF-D077-65A46214EE6B}"/>
              </a:ext>
            </a:extLst>
          </p:cNvPr>
          <p:cNvSpPr>
            <a:spLocks noGrp="1"/>
          </p:cNvSpPr>
          <p:nvPr>
            <p:ph type="sldNum" sz="quarter" idx="2"/>
          </p:nvPr>
        </p:nvSpPr>
        <p:spPr/>
        <p:txBody>
          <a:bodyPr/>
          <a:lstStyle/>
          <a:p>
            <a:fld id="{86CB4B4D-7CA3-9044-876B-883B54F8677D}" type="slidenum">
              <a:rPr lang="en-US" smtClean="0"/>
              <a:t>9</a:t>
            </a:fld>
            <a:endParaRPr lang="en-US"/>
          </a:p>
        </p:txBody>
      </p:sp>
      <p:pic>
        <p:nvPicPr>
          <p:cNvPr id="190" name="Image" descr="cartoon man sitting at a desk using an old version of a large destop computer typing and email with message on computer that says ‘youve got mail’. In front of the desk is a very large wave that is made up of letters and email @ symbols"/>
          <p:cNvPicPr>
            <a:picLocks noChangeAspect="1"/>
          </p:cNvPicPr>
          <p:nvPr/>
        </p:nvPicPr>
        <p:blipFill>
          <a:blip r:embed="rId2"/>
          <a:stretch>
            <a:fillRect/>
          </a:stretch>
        </p:blipFill>
        <p:spPr>
          <a:xfrm>
            <a:off x="3525601" y="2735212"/>
            <a:ext cx="17332798" cy="1027910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Avenir Next Regular"/>
        <a:ea typeface="Avenir Next Regular"/>
        <a:cs typeface="Avenir Next Regular"/>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Avenir Next Regular"/>
        <a:ea typeface="Avenir Next Regular"/>
        <a:cs typeface="Avenir Next Regular"/>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625994EADAA74DBE5A64AB176206C8" ma:contentTypeVersion="10" ma:contentTypeDescription="Create a new document." ma:contentTypeScope="" ma:versionID="3d392d63b65216dfcb4c4f25bacbfe4b">
  <xsd:schema xmlns:xsd="http://www.w3.org/2001/XMLSchema" xmlns:xs="http://www.w3.org/2001/XMLSchema" xmlns:p="http://schemas.microsoft.com/office/2006/metadata/properties" xmlns:ns2="1c66f223-685a-489d-b2f9-54e90ccb5e24" xmlns:ns3="0ac478ea-1370-4eb3-af89-f3980a0721ae" targetNamespace="http://schemas.microsoft.com/office/2006/metadata/properties" ma:root="true" ma:fieldsID="f8416b6a1069a3373ecc7f4a7496d0ba" ns2:_="" ns3:_="">
    <xsd:import namespace="1c66f223-685a-489d-b2f9-54e90ccb5e24"/>
    <xsd:import namespace="0ac478ea-1370-4eb3-af89-f3980a0721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66f223-685a-489d-b2f9-54e90ccb5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c478ea-1370-4eb3-af89-f3980a0721a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20c1aea-7613-4e7a-ae0b-ee2986fc7509}" ma:internalName="TaxCatchAll" ma:showField="CatchAllData" ma:web="0ac478ea-1370-4eb3-af89-f3980a0721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c66f223-685a-489d-b2f9-54e90ccb5e24">
      <Terms xmlns="http://schemas.microsoft.com/office/infopath/2007/PartnerControls"/>
    </lcf76f155ced4ddcb4097134ff3c332f>
    <TaxCatchAll xmlns="0ac478ea-1370-4eb3-af89-f3980a0721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495ACE-9D2D-4A41-B0C9-33328E3FD8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66f223-685a-489d-b2f9-54e90ccb5e24"/>
    <ds:schemaRef ds:uri="0ac478ea-1370-4eb3-af89-f3980a0721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BC2247-EC26-42A3-9903-14AD2E33DE63}">
  <ds:schemaRefs>
    <ds:schemaRef ds:uri="http://schemas.microsoft.com/office/2006/documentManagement/types"/>
    <ds:schemaRef ds:uri="http://purl.org/dc/elements/1.1/"/>
    <ds:schemaRef ds:uri="1c66f223-685a-489d-b2f9-54e90ccb5e24"/>
    <ds:schemaRef ds:uri="http://schemas.microsoft.com/office/2006/metadata/properties"/>
    <ds:schemaRef ds:uri="0ac478ea-1370-4eb3-af89-f3980a0721ae"/>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E80585C-6B84-4B11-9708-73EE5D4C5B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1856</Words>
  <Application>Microsoft Macintosh PowerPoint</Application>
  <PresentationFormat>Custom</PresentationFormat>
  <Paragraphs>364</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Avenir Next Regular</vt:lpstr>
      <vt:lpstr>Gill Sans</vt:lpstr>
      <vt:lpstr>Gill Sans Light</vt:lpstr>
      <vt:lpstr>Helvetica Neue</vt:lpstr>
      <vt:lpstr>Helvetica Neue Medium</vt:lpstr>
      <vt:lpstr>Helvetica Neue Thin</vt:lpstr>
      <vt:lpstr>Showroom</vt:lpstr>
      <vt:lpstr>Getting Credit (Part I): “Good enough” Data Management Practices</vt:lpstr>
      <vt:lpstr>Provost Endorsement: Research Data Stewardship</vt:lpstr>
      <vt:lpstr>Project vs Data Management</vt:lpstr>
      <vt:lpstr>With what time???</vt:lpstr>
      <vt:lpstr>‘Good Enough’</vt:lpstr>
      <vt:lpstr>Project Lifecycle</vt:lpstr>
      <vt:lpstr>Data Processing Pipelines</vt:lpstr>
      <vt:lpstr>1. Preserve Raw Data</vt:lpstr>
      <vt:lpstr>Data Tsunami</vt:lpstr>
      <vt:lpstr>2. Create a Central Hub</vt:lpstr>
      <vt:lpstr>2. Create a Central Hub</vt:lpstr>
      <vt:lpstr>2. Create a Central Hub</vt:lpstr>
      <vt:lpstr>3. Use Meaningful Names</vt:lpstr>
      <vt:lpstr>3. Use Meaningful Names</vt:lpstr>
      <vt:lpstr>3. Use Meaningful Names</vt:lpstr>
      <vt:lpstr>3. Use Meaningful Names</vt:lpstr>
      <vt:lpstr>Key-Value Pairs in the Brain Imaging Data Structure (BIDS):  sub-035_task-memory_events.txt sub-035_ses-2_task-memory_events.txt</vt:lpstr>
      <vt:lpstr>Psych-DS  Relatively simple, general data that can be used for data that does not fall under other data standards. Has online validator Has R shiny app to help build documentation via a GUI</vt:lpstr>
      <vt:lpstr>3. Use Meaningful Names</vt:lpstr>
      <vt:lpstr>Hands On - Directory Structures and File Naming</vt:lpstr>
      <vt:lpstr>4. Preserve the Journey</vt:lpstr>
      <vt:lpstr>4. Preserve the Journey</vt:lpstr>
      <vt:lpstr>4. Preserve the Journey</vt:lpstr>
      <vt:lpstr>4. Preserve the Journey</vt:lpstr>
      <vt:lpstr>5. Avoid manual manipulations</vt:lpstr>
      <vt:lpstr>5. Avoid manual manipulations</vt:lpstr>
      <vt:lpstr>5. Avoid manual manipulations</vt:lpstr>
      <vt:lpstr>6. ‘Tidy’ your data</vt:lpstr>
      <vt:lpstr>6. ‘Tidy’ your data</vt:lpstr>
      <vt:lpstr>6. ‘Tidy’ your data</vt:lpstr>
      <vt:lpstr>6. ‘Tidy’ your data</vt:lpstr>
      <vt:lpstr>6. ‘Tidy’ your data</vt:lpstr>
      <vt:lpstr>6. ‘Tidy’ your data</vt:lpstr>
      <vt:lpstr>6. ‘Tidy’ your data</vt:lpstr>
      <vt:lpstr>7. Metadata Magic</vt:lpstr>
      <vt:lpstr>7. Metadata Magic</vt:lpstr>
      <vt:lpstr>7. Metadata Magic</vt:lpstr>
      <vt:lpstr>7. Metadata Magic</vt:lpstr>
      <vt:lpstr>‘Good Enough’ Practices</vt:lpstr>
      <vt:lpstr>Provost Endorsement: Research Data Stewardship</vt:lpstr>
      <vt:lpstr>Institutional Tools &amp; Resources</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Pearce, Alaina</cp:lastModifiedBy>
  <cp:revision>12</cp:revision>
  <dcterms:modified xsi:type="dcterms:W3CDTF">2026-05-08T20:06:58Z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0x0101001B625994EADAA74DBE5A64AB176206C8</vt:lpwstr>
  </property>
</Properties>
</file>