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9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 id="279" r:id="rId2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1pPr>
    <a:lvl2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2pPr>
    <a:lvl3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3pPr>
    <a:lvl4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4pPr>
    <a:lvl5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5pPr>
    <a:lvl6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6pPr>
    <a:lvl7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7pPr>
    <a:lvl8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8pPr>
    <a:lvl9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lvl9pPr>
  </p:defaultTextStyle>
  <p:modifyVerifier cryptProviderType="rsaAES" cryptAlgorithmClass="hash" cryptAlgorithmType="typeAny" cryptAlgorithmSid="14" spinCount="100000" saltData="x3rkbBC7vevfVvR6y20AFA==" hashData="Tzn4LarORxKM1WLIusyXZKAVse2CnAEaWdKpmXZojsnNd9jnKhZq0rTyvHynXuhMLVjlD3ohHjIqa0F79swX3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Col>
    <a:lastRow>
      <a:tcTxStyle b="off" i="off">
        <a:fontRef idx="minor">
          <a:srgbClr val="000000"/>
        </a:fontRef>
        <a:srgbClr val="000000"/>
      </a:tcTxStyle>
      <a:tcStyle>
        <a:tcBdr>
          <a:left>
            <a:ln w="12700" cap="flat">
              <a:solidFill>
                <a:srgbClr val="B4B4B4"/>
              </a:solidFill>
              <a:prstDash val="solid"/>
              <a:miter lim="400000"/>
            </a:ln>
          </a:left>
          <a:right>
            <a:ln w="12700" cap="flat">
              <a:solidFill>
                <a:srgbClr val="B4B4B4"/>
              </a:solidFill>
              <a:prstDash val="solid"/>
              <a:miter lim="400000"/>
            </a:ln>
          </a:right>
          <a:top>
            <a:ln w="25400" cap="flat">
              <a:solidFill>
                <a:srgbClr val="000000"/>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Row>
  </a:tblStyle>
  <a:tblStyle styleId="{C7B018BB-80A7-4F77-B60F-C8B233D01FF8}"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808785"/>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AB1802"/>
          </a:solidFill>
        </a:fill>
      </a:tcStyle>
    </a:firstRow>
  </a:tblStyle>
  <a:tblStyle styleId="{EEE7283C-3CF3-47DC-8721-378D4A62B228}"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satOff val="1848"/>
              <a:lumOff val="-15262"/>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B4B4B4"/>
              </a:solidFill>
              <a:prstDash val="solid"/>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solidFill>
                <a:schemeClr val="accent6">
                  <a:satOff val="1848"/>
                  <a:lumOff val="-15262"/>
                </a:schemeClr>
              </a:solidFill>
              <a:prstDash val="solid"/>
              <a:miter lim="400000"/>
            </a:ln>
          </a:insideH>
          <a:insideV>
            <a:ln w="12700" cap="flat">
              <a:noFill/>
              <a:miter lim="400000"/>
            </a:ln>
          </a:insideV>
        </a:tcBdr>
        <a:fill>
          <a:solidFill>
            <a:schemeClr val="accent6"/>
          </a:solidFill>
        </a:fill>
      </a:tcStyle>
    </a:firstRow>
  </a:tblStyle>
  <a:tblStyle styleId="{CF821DB8-F4EB-4A41-A1BA-3FCAFE7338EE}" styleName="">
    <a:tblBg/>
    <a:wholeTbl>
      <a:tcTxStyle b="off" i="off">
        <a:fontRef idx="minor">
          <a:srgbClr val="5A5F5E"/>
        </a:fontRef>
        <a:srgbClr val="5A5F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000000">
              <a:alpha val="5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08785"/>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noFill/>
              <a:miter lim="400000"/>
            </a:ln>
          </a:insideH>
          <a:insideV>
            <a:ln w="12700" cap="flat">
              <a:noFill/>
              <a:miter lim="400000"/>
            </a:ln>
          </a:insideV>
        </a:tcBdr>
        <a:fill>
          <a:solidFill>
            <a:srgbClr val="E5E6E5"/>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B4B4B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5A5F5E"/>
          </a:solidFill>
        </a:fill>
      </a:tcStyle>
    </a:firstRow>
  </a:tblStyle>
  <a:tblStyle styleId="{33BA23B1-9221-436E-865A-0063620EA4FD}" styleName="">
    <a:tblBg/>
    <a:wholeTb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EBEBEB"/>
          </a:solidFill>
        </a:fill>
      </a:tcStyle>
    </a:band2H>
    <a:firstCol>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E5E6E5"/>
          </a:solidFill>
        </a:fill>
      </a:tcStyle>
    </a:firstCol>
    <a:la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lastRow>
    <a:firstRow>
      <a:tcTxStyle b="off" i="off">
        <a:fontRef idx="minor">
          <a:srgbClr val="5A5F5E"/>
        </a:fontRef>
        <a:srgbClr val="5A5F5E"/>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CCCCCC"/>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custDash>
                <a:ds d="200000" sp="200000"/>
              </a:custDash>
              <a:miter lim="400000"/>
            </a:ln>
          </a:top>
          <a:bottom>
            <a:ln w="12700" cap="flat">
              <a:solidFill>
                <a:srgbClr val="5A5F5E"/>
              </a:solidFill>
              <a:custDash>
                <a:ds d="200000" sp="200000"/>
              </a:custDash>
              <a:miter lim="400000"/>
            </a:ln>
          </a:bottom>
          <a:insideH>
            <a:ln w="12700" cap="flat">
              <a:solidFill>
                <a:srgbClr val="5A5F5E"/>
              </a:solidFill>
              <a:custDash>
                <a:ds d="200000" sp="200000"/>
              </a:custDash>
              <a:miter lim="400000"/>
            </a:ln>
          </a:insideH>
          <a:insideV>
            <a:ln w="12700" cap="flat">
              <a:solidFill>
                <a:srgbClr val="C8C8C8"/>
              </a:solidFill>
              <a:prstDash val="solid"/>
              <a:miter lim="400000"/>
            </a:ln>
          </a:insideV>
        </a:tcBdr>
        <a:fill>
          <a:noFill/>
        </a:fill>
      </a:tcStyle>
    </a:wholeTbl>
    <a:band2H>
      <a:tcTxStyle/>
      <a:tcStyle>
        <a:tcBdr/>
        <a:fill>
          <a:solidFill>
            <a:srgbClr val="000000">
              <a:alpha val="5000"/>
            </a:srgbClr>
          </a:solidFill>
        </a:fill>
      </a:tcStyle>
    </a:band2H>
    <a:firstCol>
      <a:tcTxStyle b="off" i="off">
        <a:fontRef idx="minor">
          <a:srgbClr val="000000"/>
        </a:fontRef>
        <a:srgbClr val="000000"/>
      </a:tcTxStyle>
      <a:tcStyle>
        <a:tcBdr>
          <a:left>
            <a:ln w="12700" cap="flat">
              <a:noFill/>
              <a:miter lim="400000"/>
            </a:ln>
          </a:left>
          <a:right>
            <a:ln w="12700" cap="flat">
              <a:solidFill>
                <a:srgbClr val="5A5F5E"/>
              </a:solidFill>
              <a:prstDash val="solid"/>
              <a:miter lim="400000"/>
            </a:ln>
          </a:right>
          <a:top>
            <a:ln w="12700" cap="flat">
              <a:solidFill>
                <a:srgbClr val="C8C8C8"/>
              </a:solidFill>
              <a:prstDash val="solid"/>
              <a:miter lim="400000"/>
            </a:ln>
          </a:top>
          <a:bottom>
            <a:ln w="12700" cap="flat">
              <a:solidFill>
                <a:srgbClr val="C8C8C8"/>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Col>
    <a:la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solidFill>
                <a:srgbClr val="5A5F5E"/>
              </a:solidFill>
              <a:prstDash val="solid"/>
              <a:miter lim="400000"/>
            </a:ln>
          </a:top>
          <a:bottom>
            <a:ln w="12700" cap="flat">
              <a:noFill/>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lastRow>
    <a:firstRow>
      <a:tcTxStyle b="off" i="off">
        <a:fontRef idx="minor">
          <a:srgbClr val="000000"/>
        </a:fontRef>
        <a:srgbClr val="000000"/>
      </a:tcTxStyle>
      <a:tcStyle>
        <a:tcBdr>
          <a:left>
            <a:ln w="12700" cap="flat">
              <a:solidFill>
                <a:srgbClr val="C8C8C8"/>
              </a:solidFill>
              <a:prstDash val="solid"/>
              <a:miter lim="400000"/>
            </a:ln>
          </a:left>
          <a:right>
            <a:ln w="12700" cap="flat">
              <a:solidFill>
                <a:srgbClr val="C8C8C8"/>
              </a:solidFill>
              <a:prstDash val="solid"/>
              <a:miter lim="400000"/>
            </a:ln>
          </a:right>
          <a:top>
            <a:ln w="12700" cap="flat">
              <a:noFill/>
              <a:miter lim="400000"/>
            </a:ln>
          </a:top>
          <a:bottom>
            <a:ln w="12700" cap="flat">
              <a:solidFill>
                <a:srgbClr val="5A5F5E"/>
              </a:solidFill>
              <a:prstDash val="solid"/>
              <a:miter lim="400000"/>
            </a:ln>
          </a:bottom>
          <a:insideH>
            <a:ln w="12700" cap="flat">
              <a:solidFill>
                <a:srgbClr val="C8C8C8"/>
              </a:solidFill>
              <a:prstDash val="solid"/>
              <a:miter lim="400000"/>
            </a:ln>
          </a:insideH>
          <a:insideV>
            <a:ln w="12700" cap="flat">
              <a:solidFill>
                <a:srgbClr val="C8C8C8"/>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46"/>
    <p:restoredTop sz="94658"/>
  </p:normalViewPr>
  <p:slideViewPr>
    <p:cSldViewPr snapToGrid="0">
      <p:cViewPr varScale="1">
        <p:scale>
          <a:sx n="54" d="100"/>
          <a:sy n="54" d="100"/>
        </p:scale>
        <p:origin x="264"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9" name="Shape 509"/>
          <p:cNvSpPr>
            <a:spLocks noGrp="1" noRot="1" noChangeAspect="1"/>
          </p:cNvSpPr>
          <p:nvPr>
            <p:ph type="sldImg"/>
          </p:nvPr>
        </p:nvSpPr>
        <p:spPr>
          <a:xfrm>
            <a:off x="381000" y="685800"/>
            <a:ext cx="6096000" cy="3429000"/>
          </a:xfrm>
          <a:prstGeom prst="rect">
            <a:avLst/>
          </a:prstGeom>
        </p:spPr>
        <p:txBody>
          <a:bodyPr/>
          <a:lstStyle/>
          <a:p>
            <a:endParaRPr/>
          </a:p>
        </p:txBody>
      </p:sp>
      <p:sp>
        <p:nvSpPr>
          <p:cNvPr id="510" name="Shape 510"/>
          <p:cNvSpPr>
            <a:spLocks noGrp="1"/>
          </p:cNvSpPr>
          <p:nvPr>
            <p:ph type="body" sz="quarter" idx="1"/>
          </p:nvPr>
        </p:nvSpPr>
        <p:spPr>
          <a:prstGeom prst="rect">
            <a:avLst/>
          </a:prstGeom>
        </p:spPr>
        <p:txBody>
          <a:bodyPr/>
          <a:lstStyle/>
          <a:p>
            <a:pPr>
              <a:lnSpc>
                <a:spcPct val="100000"/>
              </a:lnSpc>
              <a:defRPr sz="1200"/>
            </a:pPr>
            <a:endParaRPr/>
          </a:p>
          <a:p>
            <a:pPr marL="135834" indent="-135834">
              <a:lnSpc>
                <a:spcPct val="100000"/>
              </a:lnSpc>
              <a:buClr>
                <a:srgbClr val="535353"/>
              </a:buClr>
              <a:buSzPct val="82000"/>
              <a:buChar char="•"/>
              <a:defRPr sz="1200"/>
            </a:pPr>
            <a:r>
              <a:t>Self-deposit for PSU faculty, staff, and students at no cost</a:t>
            </a:r>
          </a:p>
          <a:p>
            <a:pPr marL="135834" indent="-135834">
              <a:lnSpc>
                <a:spcPct val="100000"/>
              </a:lnSpc>
              <a:buClr>
                <a:srgbClr val="535353"/>
              </a:buClr>
              <a:buSzPct val="82000"/>
              <a:buChar char="•"/>
              <a:defRPr sz="1200"/>
            </a:pPr>
            <a:r>
              <a:t>Supports data sharing requirements and “F.A.I.R” principles</a:t>
            </a:r>
          </a:p>
          <a:p>
            <a:pPr marL="135834" indent="-135834">
              <a:lnSpc>
                <a:spcPct val="100000"/>
              </a:lnSpc>
              <a:buClr>
                <a:srgbClr val="535353"/>
              </a:buClr>
              <a:buSzPct val="82000"/>
              <a:buChar char="•"/>
              <a:defRPr sz="1200"/>
            </a:pPr>
            <a:r>
              <a:t>Findable. Accessible. Interoperable. Reusable.</a:t>
            </a:r>
          </a:p>
          <a:p>
            <a:pPr marL="135834" indent="-135834">
              <a:lnSpc>
                <a:spcPct val="100000"/>
              </a:lnSpc>
              <a:buClr>
                <a:srgbClr val="535353"/>
              </a:buClr>
              <a:buSzPct val="82000"/>
              <a:buChar char="•"/>
              <a:defRPr sz="1200"/>
            </a:pPr>
            <a:r>
              <a:t>Satisfies requirements of PSU Open Access Policy (AC02)</a:t>
            </a:r>
          </a:p>
          <a:p>
            <a:pPr marL="135834" indent="-135834">
              <a:lnSpc>
                <a:spcPct val="100000"/>
              </a:lnSpc>
              <a:buClr>
                <a:srgbClr val="535353"/>
              </a:buClr>
              <a:buSzPct val="82000"/>
              <a:buChar char="•"/>
              <a:defRPr sz="1200"/>
            </a:pPr>
            <a:r>
              <a:t>Work drafts and versioning</a:t>
            </a:r>
          </a:p>
          <a:p>
            <a:pPr marL="135834" indent="-135834">
              <a:lnSpc>
                <a:spcPct val="100000"/>
              </a:lnSpc>
              <a:buClr>
                <a:srgbClr val="535353"/>
              </a:buClr>
              <a:buSzPct val="82000"/>
              <a:buChar char="•"/>
              <a:defRPr sz="1200"/>
            </a:pPr>
            <a:r>
              <a:t>Flexible access and visibility controls</a:t>
            </a:r>
          </a:p>
          <a:p>
            <a:pPr marL="135834" indent="-135834">
              <a:lnSpc>
                <a:spcPct val="100000"/>
              </a:lnSpc>
              <a:buClr>
                <a:srgbClr val="535353"/>
              </a:buClr>
              <a:buSzPct val="82000"/>
              <a:buChar char="•"/>
              <a:defRPr sz="1200"/>
            </a:pPr>
            <a:r>
              <a:t>Persistent access and preservation of work through DOI minting​</a:t>
            </a:r>
          </a:p>
          <a:p>
            <a:pPr marL="135834" indent="-135834">
              <a:lnSpc>
                <a:spcPct val="100000"/>
              </a:lnSpc>
              <a:buClr>
                <a:srgbClr val="535353"/>
              </a:buClr>
              <a:buSzPct val="82000"/>
              <a:buChar char="•"/>
              <a:defRPr sz="1200"/>
            </a:pPr>
            <a:r>
              <a:t>Monthly reports tracking download statistics</a:t>
            </a:r>
          </a:p>
          <a:p>
            <a:pPr marL="135834" indent="-135834">
              <a:lnSpc>
                <a:spcPct val="100000"/>
              </a:lnSpc>
              <a:buClr>
                <a:srgbClr val="535353"/>
              </a:buClr>
              <a:buSzPct val="82000"/>
              <a:buChar char="•"/>
              <a:defRPr sz="1200"/>
            </a:pPr>
            <a:r>
              <a:t>Curation services from PSU Librarians and the Data Curation Network​</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3548062" y="2875359"/>
            <a:ext cx="17287876" cy="4554141"/>
          </a:xfrm>
          <a:prstGeom prst="rect">
            <a:avLst/>
          </a:prstGeom>
        </p:spPr>
        <p:txBody>
          <a:bodyPr anchor="b"/>
          <a:lstStyle/>
          <a:p>
            <a:r>
              <a:t>Title Text</a:t>
            </a:r>
          </a:p>
        </p:txBody>
      </p:sp>
      <p:sp>
        <p:nvSpPr>
          <p:cNvPr id="12" name="Body Level One…"/>
          <p:cNvSpPr txBox="1">
            <a:spLocks noGrp="1"/>
          </p:cNvSpPr>
          <p:nvPr>
            <p:ph type="body" sz="quarter" idx="1"/>
          </p:nvPr>
        </p:nvSpPr>
        <p:spPr>
          <a:xfrm>
            <a:off x="3548062" y="7411640"/>
            <a:ext cx="17287876" cy="1821657"/>
          </a:xfrm>
          <a:prstGeom prst="rect">
            <a:avLst/>
          </a:prstGeom>
        </p:spPr>
        <p:txBody>
          <a:bodyPr anchor="t"/>
          <a:lstStyle>
            <a:lvl1pPr marL="0" indent="0" algn="ctr">
              <a:spcBef>
                <a:spcPts val="0"/>
              </a:spcBef>
              <a:buClr>
                <a:srgbClr val="535353"/>
              </a:buClr>
              <a:buSzTx/>
              <a:buNone/>
            </a:lvl1pPr>
            <a:lvl2pPr marL="0" indent="0" algn="ctr">
              <a:spcBef>
                <a:spcPts val="0"/>
              </a:spcBef>
              <a:buClr>
                <a:srgbClr val="535353"/>
              </a:buClr>
              <a:buSzTx/>
              <a:buNone/>
            </a:lvl2pPr>
            <a:lvl3pPr marL="0" indent="0" algn="ctr">
              <a:spcBef>
                <a:spcPts val="0"/>
              </a:spcBef>
              <a:buClr>
                <a:srgbClr val="535353"/>
              </a:buClr>
              <a:buSzTx/>
              <a:buNone/>
            </a:lvl3pPr>
            <a:lvl4pPr marL="0" indent="0" algn="ctr">
              <a:spcBef>
                <a:spcPts val="0"/>
              </a:spcBef>
              <a:buClr>
                <a:srgbClr val="535353"/>
              </a:buClr>
              <a:buSzTx/>
              <a:buNone/>
            </a:lvl4pPr>
            <a:lvl5pPr marL="0" indent="0" algn="ctr">
              <a:spcBef>
                <a:spcPts val="0"/>
              </a:spcBef>
              <a:buClr>
                <a:srgbClr val="535353"/>
              </a:buClr>
              <a:buSzTx/>
              <a:buNone/>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4833937" y="8001000"/>
            <a:ext cx="14716126" cy="714375"/>
          </a:xfrm>
          <a:prstGeom prst="rect">
            <a:avLst/>
          </a:prstGeom>
        </p:spPr>
        <p:txBody>
          <a:bodyPr anchor="t">
            <a:spAutoFit/>
          </a:bodyPr>
          <a:lstStyle>
            <a:lvl1pPr marL="0" indent="0" algn="ctr">
              <a:spcBef>
                <a:spcPts val="0"/>
              </a:spcBef>
              <a:buSzTx/>
              <a:buNone/>
              <a:defRPr sz="3800"/>
            </a:lvl1pPr>
          </a:lstStyle>
          <a:p>
            <a:r>
              <a:t>–Johnny Appleseed</a:t>
            </a:r>
          </a:p>
        </p:txBody>
      </p:sp>
      <p:sp>
        <p:nvSpPr>
          <p:cNvPr id="94" name="“Type a quote here.”"/>
          <p:cNvSpPr txBox="1">
            <a:spLocks noGrp="1"/>
          </p:cNvSpPr>
          <p:nvPr>
            <p:ph type="body" sz="quarter" idx="22"/>
          </p:nvPr>
        </p:nvSpPr>
        <p:spPr>
          <a:xfrm>
            <a:off x="4833937" y="5838229"/>
            <a:ext cx="14716126" cy="914401"/>
          </a:xfrm>
          <a:prstGeom prst="rect">
            <a:avLst/>
          </a:prstGeom>
        </p:spPr>
        <p:txBody>
          <a:bodyPr>
            <a:spAutoFit/>
          </a:bodyPr>
          <a:lstStyle>
            <a:lvl1pPr marL="0" indent="0" algn="ctr">
              <a:spcBef>
                <a:spcPts val="0"/>
              </a:spcBef>
              <a:buSzTx/>
              <a:buNone/>
            </a:lvl1pPr>
          </a:lstStyle>
          <a:p>
            <a:r>
              <a:t>“Type a quote here.”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Front view of a red Ducati motorcycle against a black background"/>
          <p:cNvSpPr>
            <a:spLocks noGrp="1"/>
          </p:cNvSpPr>
          <p:nvPr>
            <p:ph type="pic" idx="21"/>
          </p:nvPr>
        </p:nvSpPr>
        <p:spPr>
          <a:xfrm>
            <a:off x="-541735" y="0"/>
            <a:ext cx="24384001" cy="13716002"/>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p:bg>
      <p:bgPr>
        <a:solidFill>
          <a:srgbClr val="FFFFFF"/>
        </a:solidFill>
        <a:effectLst/>
      </p:bgPr>
    </p:bg>
    <p:spTree>
      <p:nvGrpSpPr>
        <p:cNvPr id="1" name=""/>
        <p:cNvGrpSpPr/>
        <p:nvPr/>
      </p:nvGrpSpPr>
      <p:grpSpPr>
        <a:xfrm>
          <a:off x="0" y="0"/>
          <a:ext cx="0" cy="0"/>
          <a:chOff x="0" y="0"/>
          <a:chExt cx="0" cy="0"/>
        </a:xfrm>
      </p:grpSpPr>
      <p:sp>
        <p:nvSpPr>
          <p:cNvPr id="117" name="Title Text"/>
          <p:cNvSpPr txBox="1">
            <a:spLocks noGrp="1"/>
          </p:cNvSpPr>
          <p:nvPr>
            <p:ph type="title"/>
          </p:nvPr>
        </p:nvSpPr>
        <p:spPr>
          <a:xfrm>
            <a:off x="4833937" y="2303859"/>
            <a:ext cx="14716126" cy="4643438"/>
          </a:xfrm>
          <a:prstGeom prst="rect">
            <a:avLst/>
          </a:prstGeom>
        </p:spPr>
        <p:txBody>
          <a:bodyPr anchor="b"/>
          <a:lstStyle>
            <a:lvl1pPr>
              <a:defRPr sz="11200">
                <a:solidFill>
                  <a:srgbClr val="000000"/>
                </a:solidFill>
                <a:latin typeface="Helvetica Neue Medium"/>
                <a:ea typeface="Helvetica Neue Medium"/>
                <a:cs typeface="Helvetica Neue Medium"/>
                <a:sym typeface="Helvetica Neue Medium"/>
              </a:defRPr>
            </a:lvl1pPr>
          </a:lstStyle>
          <a:p>
            <a:r>
              <a:t>Title Text</a:t>
            </a:r>
          </a:p>
        </p:txBody>
      </p:sp>
      <p:sp>
        <p:nvSpPr>
          <p:cNvPr id="118" name="Body Level One…"/>
          <p:cNvSpPr txBox="1">
            <a:spLocks noGrp="1"/>
          </p:cNvSpPr>
          <p:nvPr>
            <p:ph type="body" sz="quarter" idx="1"/>
          </p:nvPr>
        </p:nvSpPr>
        <p:spPr>
          <a:xfrm>
            <a:off x="4833937" y="7090171"/>
            <a:ext cx="14716126" cy="1589486"/>
          </a:xfrm>
          <a:prstGeom prst="rect">
            <a:avLst/>
          </a:prstGeom>
        </p:spPr>
        <p:txBody>
          <a:bodyPr anchor="t"/>
          <a:lstStyle>
            <a:lvl1pPr marL="0" indent="0" algn="ctr">
              <a:spcBef>
                <a:spcPts val="0"/>
              </a:spcBef>
              <a:buSzTx/>
              <a:buNone/>
              <a:defRPr>
                <a:solidFill>
                  <a:srgbClr val="000000"/>
                </a:solidFill>
                <a:latin typeface="Helvetica Neue"/>
                <a:ea typeface="Helvetica Neue"/>
                <a:cs typeface="Helvetica Neue"/>
                <a:sym typeface="Helvetica Neue"/>
              </a:defRPr>
            </a:lvl1pPr>
            <a:lvl2pPr marL="0" indent="0" algn="ctr">
              <a:spcBef>
                <a:spcPts val="0"/>
              </a:spcBef>
              <a:buSzTx/>
              <a:buNone/>
              <a:defRPr>
                <a:solidFill>
                  <a:srgbClr val="000000"/>
                </a:solidFill>
                <a:latin typeface="Helvetica Neue"/>
                <a:ea typeface="Helvetica Neue"/>
                <a:cs typeface="Helvetica Neue"/>
                <a:sym typeface="Helvetica Neue"/>
              </a:defRPr>
            </a:lvl2pPr>
            <a:lvl3pPr marL="0" indent="0" algn="ctr">
              <a:spcBef>
                <a:spcPts val="0"/>
              </a:spcBef>
              <a:buSzTx/>
              <a:buNone/>
              <a:defRPr>
                <a:solidFill>
                  <a:srgbClr val="000000"/>
                </a:solidFill>
                <a:latin typeface="Helvetica Neue"/>
                <a:ea typeface="Helvetica Neue"/>
                <a:cs typeface="Helvetica Neue"/>
                <a:sym typeface="Helvetica Neue"/>
              </a:defRPr>
            </a:lvl3pPr>
            <a:lvl4pPr marL="0" indent="0" algn="ctr">
              <a:spcBef>
                <a:spcPts val="0"/>
              </a:spcBef>
              <a:buSzTx/>
              <a:buNone/>
              <a:defRPr>
                <a:solidFill>
                  <a:srgbClr val="000000"/>
                </a:solidFill>
                <a:latin typeface="Helvetica Neue"/>
                <a:ea typeface="Helvetica Neue"/>
                <a:cs typeface="Helvetica Neue"/>
                <a:sym typeface="Helvetica Neue"/>
              </a:defRPr>
            </a:lvl4pPr>
            <a:lvl5pPr marL="0" indent="0" algn="ctr">
              <a:spcBef>
                <a:spcPts val="0"/>
              </a:spcBef>
              <a:buSzTx/>
              <a:buNone/>
              <a:defRPr>
                <a:solidFill>
                  <a:srgbClr val="000000"/>
                </a:solidFill>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19" name="Slide Number"/>
          <p:cNvSpPr txBox="1">
            <a:spLocks noGrp="1"/>
          </p:cNvSpPr>
          <p:nvPr>
            <p:ph type="sldNum" sz="quarter" idx="2"/>
          </p:nvPr>
        </p:nvSpPr>
        <p:spPr>
          <a:xfrm>
            <a:off x="11954103" y="13073062"/>
            <a:ext cx="466269" cy="477671"/>
          </a:xfrm>
          <a:prstGeom prst="rect">
            <a:avLst/>
          </a:prstGeom>
        </p:spPr>
        <p:txBody>
          <a:bodyPr anchor="t"/>
          <a:lstStyle>
            <a:lvl1pPr>
              <a:defRPr sz="2200">
                <a:solidFill>
                  <a:srgbClr val="000000"/>
                </a:solidFill>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Profile view of a red Ducati motorcycle"/>
          <p:cNvSpPr>
            <a:spLocks noGrp="1"/>
          </p:cNvSpPr>
          <p:nvPr>
            <p:ph type="pic" idx="21"/>
          </p:nvPr>
        </p:nvSpPr>
        <p:spPr>
          <a:xfrm>
            <a:off x="4818107" y="-946547"/>
            <a:ext cx="14611141" cy="10936856"/>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4833937" y="9715500"/>
            <a:ext cx="14716126" cy="1803797"/>
          </a:xfrm>
          <a:prstGeom prst="rect">
            <a:avLst/>
          </a:prstGeom>
        </p:spPr>
        <p:txBody>
          <a:bodyPr/>
          <a:lstStyle/>
          <a:p>
            <a:r>
              <a:t>Title Text</a:t>
            </a:r>
          </a:p>
        </p:txBody>
      </p:sp>
      <p:sp>
        <p:nvSpPr>
          <p:cNvPr id="22" name="Body Level One…"/>
          <p:cNvSpPr txBox="1">
            <a:spLocks noGrp="1"/>
          </p:cNvSpPr>
          <p:nvPr>
            <p:ph type="body" sz="quarter" idx="1"/>
          </p:nvPr>
        </p:nvSpPr>
        <p:spPr>
          <a:xfrm>
            <a:off x="4833937" y="11519296"/>
            <a:ext cx="14716126" cy="1589486"/>
          </a:xfrm>
          <a:prstGeom prst="rect">
            <a:avLst/>
          </a:prstGeom>
        </p:spPr>
        <p:txBody>
          <a:bodyPr anchor="t"/>
          <a:lstStyle>
            <a:lvl1pPr marL="0" indent="0" algn="ctr">
              <a:spcBef>
                <a:spcPts val="0"/>
              </a:spcBef>
              <a:buClr>
                <a:srgbClr val="535353"/>
              </a:buClr>
              <a:buSzTx/>
              <a:buNone/>
            </a:lvl1pPr>
            <a:lvl2pPr marL="0" indent="0" algn="ctr">
              <a:spcBef>
                <a:spcPts val="0"/>
              </a:spcBef>
              <a:buClr>
                <a:srgbClr val="535353"/>
              </a:buClr>
              <a:buSzTx/>
              <a:buNone/>
            </a:lvl2pPr>
            <a:lvl3pPr marL="0" indent="0" algn="ctr">
              <a:spcBef>
                <a:spcPts val="0"/>
              </a:spcBef>
              <a:buClr>
                <a:srgbClr val="535353"/>
              </a:buClr>
              <a:buSzTx/>
              <a:buNone/>
            </a:lvl3pPr>
            <a:lvl4pPr marL="0" indent="0" algn="ctr">
              <a:spcBef>
                <a:spcPts val="0"/>
              </a:spcBef>
              <a:buClr>
                <a:srgbClr val="535353"/>
              </a:buClr>
              <a:buSzTx/>
              <a:buNone/>
            </a:lvl4pPr>
            <a:lvl5pPr marL="0" indent="0" algn="ctr">
              <a:spcBef>
                <a:spcPts val="0"/>
              </a:spcBef>
              <a:buClr>
                <a:srgbClr val="535353"/>
              </a:buClr>
              <a:buSzTx/>
              <a:buNone/>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3548062" y="4572000"/>
            <a:ext cx="17287876" cy="4554141"/>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Front view of a red Ducati motorcycle"/>
          <p:cNvSpPr>
            <a:spLocks noGrp="1"/>
          </p:cNvSpPr>
          <p:nvPr>
            <p:ph type="pic" sz="half" idx="21"/>
          </p:nvPr>
        </p:nvSpPr>
        <p:spPr>
          <a:xfrm>
            <a:off x="10573650" y="1946671"/>
            <a:ext cx="11070581" cy="984051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3548062" y="1428750"/>
            <a:ext cx="8286751" cy="5464969"/>
          </a:xfrm>
          <a:prstGeom prst="rect">
            <a:avLst/>
          </a:prstGeom>
        </p:spPr>
        <p:txBody>
          <a:bodyPr anchor="b"/>
          <a:lstStyle/>
          <a:p>
            <a:r>
              <a:t>Title Text</a:t>
            </a:r>
          </a:p>
        </p:txBody>
      </p:sp>
      <p:sp>
        <p:nvSpPr>
          <p:cNvPr id="40" name="Body Level One…"/>
          <p:cNvSpPr txBox="1">
            <a:spLocks noGrp="1"/>
          </p:cNvSpPr>
          <p:nvPr>
            <p:ph type="body" sz="quarter" idx="1"/>
          </p:nvPr>
        </p:nvSpPr>
        <p:spPr>
          <a:xfrm>
            <a:off x="3548062" y="6875859"/>
            <a:ext cx="8286751" cy="5464970"/>
          </a:xfrm>
          <a:prstGeom prst="rect">
            <a:avLst/>
          </a:prstGeom>
        </p:spPr>
        <p:txBody>
          <a:bodyPr anchor="t"/>
          <a:lstStyle>
            <a:lvl1pPr marL="0" indent="0" algn="ctr">
              <a:spcBef>
                <a:spcPts val="0"/>
              </a:spcBef>
              <a:buClr>
                <a:srgbClr val="535353"/>
              </a:buClr>
              <a:buSzTx/>
              <a:buNone/>
            </a:lvl1pPr>
            <a:lvl2pPr marL="0" indent="0" algn="ctr">
              <a:spcBef>
                <a:spcPts val="0"/>
              </a:spcBef>
              <a:buClr>
                <a:srgbClr val="535353"/>
              </a:buClr>
              <a:buSzTx/>
              <a:buNone/>
            </a:lvl2pPr>
            <a:lvl3pPr marL="0" indent="0" algn="ctr">
              <a:spcBef>
                <a:spcPts val="0"/>
              </a:spcBef>
              <a:buClr>
                <a:srgbClr val="535353"/>
              </a:buClr>
              <a:buSzTx/>
              <a:buNone/>
            </a:lvl3pPr>
            <a:lvl4pPr marL="0" indent="0" algn="ctr">
              <a:spcBef>
                <a:spcPts val="0"/>
              </a:spcBef>
              <a:buClr>
                <a:srgbClr val="535353"/>
              </a:buClr>
              <a:buSzTx/>
              <a:buNone/>
            </a:lvl4pPr>
            <a:lvl5pPr marL="0" indent="0" algn="ctr">
              <a:spcBef>
                <a:spcPts val="0"/>
              </a:spcBef>
              <a:buClr>
                <a:srgbClr val="535353"/>
              </a:buClr>
              <a:buSzTx/>
              <a:buNone/>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marL="724452" indent="-724452">
              <a:lnSpc>
                <a:spcPct val="120000"/>
              </a:lnSpc>
              <a:spcBef>
                <a:spcPts val="6400"/>
              </a:spcBef>
              <a:defRPr sz="6400"/>
            </a:lvl1pPr>
            <a:lvl2pPr marL="1245152" indent="-724452">
              <a:lnSpc>
                <a:spcPct val="120000"/>
              </a:lnSpc>
              <a:spcBef>
                <a:spcPts val="6400"/>
              </a:spcBef>
              <a:defRPr sz="6400"/>
            </a:lvl2pPr>
            <a:lvl3pPr marL="1765852" indent="-724452">
              <a:lnSpc>
                <a:spcPct val="120000"/>
              </a:lnSpc>
              <a:spcBef>
                <a:spcPts val="6400"/>
              </a:spcBef>
              <a:defRPr sz="6400"/>
            </a:lvl3pPr>
            <a:lvl4pPr marL="2286552" indent="-724452">
              <a:lnSpc>
                <a:spcPct val="120000"/>
              </a:lnSpc>
              <a:spcBef>
                <a:spcPts val="6400"/>
              </a:spcBef>
              <a:defRPr sz="6400"/>
            </a:lvl4pPr>
            <a:lvl5pPr marL="2807252" indent="-724452">
              <a:lnSpc>
                <a:spcPct val="120000"/>
              </a:lnSpc>
              <a:spcBef>
                <a:spcPts val="6400"/>
              </a:spcBef>
              <a:defRPr sz="64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Front view of a red Ducati motorcycle"/>
          <p:cNvSpPr>
            <a:spLocks noGrp="1"/>
          </p:cNvSpPr>
          <p:nvPr>
            <p:ph type="pic" sz="half" idx="21"/>
          </p:nvPr>
        </p:nvSpPr>
        <p:spPr>
          <a:xfrm>
            <a:off x="10772754" y="3857625"/>
            <a:ext cx="11094757" cy="9862006"/>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3548062" y="3839765"/>
            <a:ext cx="8286751" cy="885825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4119562" y="1071562"/>
            <a:ext cx="16127017" cy="11555017"/>
          </a:xfrm>
          <a:prstGeom prst="rect">
            <a:avLst/>
          </a:prstGeom>
        </p:spPr>
        <p:txBody>
          <a:bodyPr/>
          <a:lstStyle>
            <a:lvl1pPr marL="724452" indent="-724452">
              <a:lnSpc>
                <a:spcPct val="120000"/>
              </a:lnSpc>
              <a:spcBef>
                <a:spcPts val="6400"/>
              </a:spcBef>
              <a:defRPr sz="6400"/>
            </a:lvl1pPr>
            <a:lvl2pPr marL="1245152" indent="-724452">
              <a:lnSpc>
                <a:spcPct val="120000"/>
              </a:lnSpc>
              <a:spcBef>
                <a:spcPts val="6400"/>
              </a:spcBef>
              <a:defRPr sz="6400"/>
            </a:lvl2pPr>
            <a:lvl3pPr marL="1765852" indent="-724452">
              <a:lnSpc>
                <a:spcPct val="120000"/>
              </a:lnSpc>
              <a:spcBef>
                <a:spcPts val="6400"/>
              </a:spcBef>
              <a:defRPr sz="6400"/>
            </a:lvl3pPr>
            <a:lvl4pPr marL="2286552" indent="-724452">
              <a:lnSpc>
                <a:spcPct val="120000"/>
              </a:lnSpc>
              <a:spcBef>
                <a:spcPts val="6400"/>
              </a:spcBef>
              <a:defRPr sz="6400"/>
            </a:lvl4pPr>
            <a:lvl5pPr marL="2807252" indent="-724452">
              <a:lnSpc>
                <a:spcPct val="120000"/>
              </a:lnSpc>
              <a:spcBef>
                <a:spcPts val="6400"/>
              </a:spcBef>
              <a:defRPr sz="64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Close-up of Ducati motorcycle engine components"/>
          <p:cNvSpPr>
            <a:spLocks noGrp="1"/>
          </p:cNvSpPr>
          <p:nvPr>
            <p:ph type="pic" sz="quarter" idx="21"/>
          </p:nvPr>
        </p:nvSpPr>
        <p:spPr>
          <a:xfrm>
            <a:off x="12420112" y="6983015"/>
            <a:ext cx="8161735" cy="6111899"/>
          </a:xfrm>
          <a:prstGeom prst="rect">
            <a:avLst/>
          </a:prstGeom>
        </p:spPr>
        <p:txBody>
          <a:bodyPr lIns="91439" tIns="45719" rIns="91439" bIns="45719" anchor="t">
            <a:noAutofit/>
          </a:bodyPr>
          <a:lstStyle/>
          <a:p>
            <a:endParaRPr/>
          </a:p>
        </p:txBody>
      </p:sp>
      <p:sp>
        <p:nvSpPr>
          <p:cNvPr id="84" name="Close-up of Ducati motorcycle gas cap"/>
          <p:cNvSpPr>
            <a:spLocks noGrp="1"/>
          </p:cNvSpPr>
          <p:nvPr>
            <p:ph type="pic" sz="quarter" idx="22"/>
          </p:nvPr>
        </p:nvSpPr>
        <p:spPr>
          <a:xfrm>
            <a:off x="12424171" y="625078"/>
            <a:ext cx="8161736" cy="6111898"/>
          </a:xfrm>
          <a:prstGeom prst="rect">
            <a:avLst/>
          </a:prstGeom>
        </p:spPr>
        <p:txBody>
          <a:bodyPr lIns="91439" tIns="45719" rIns="91439" bIns="45719" anchor="t">
            <a:noAutofit/>
          </a:bodyPr>
          <a:lstStyle/>
          <a:p>
            <a:endParaRPr/>
          </a:p>
        </p:txBody>
      </p:sp>
      <p:sp>
        <p:nvSpPr>
          <p:cNvPr id="85" name="Black and white photo of Ducati motorcycle engine components"/>
          <p:cNvSpPr>
            <a:spLocks noGrp="1"/>
          </p:cNvSpPr>
          <p:nvPr>
            <p:ph type="pic" idx="23"/>
          </p:nvPr>
        </p:nvSpPr>
        <p:spPr>
          <a:xfrm>
            <a:off x="1726743" y="678656"/>
            <a:ext cx="11243383" cy="1502104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548062" y="357187"/>
            <a:ext cx="17287876" cy="3429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Title Text</a:t>
            </a:r>
          </a:p>
        </p:txBody>
      </p:sp>
      <p:sp>
        <p:nvSpPr>
          <p:cNvPr id="3" name="Body Level One…"/>
          <p:cNvSpPr txBox="1">
            <a:spLocks noGrp="1"/>
          </p:cNvSpPr>
          <p:nvPr>
            <p:ph type="body" idx="1"/>
          </p:nvPr>
        </p:nvSpPr>
        <p:spPr>
          <a:xfrm>
            <a:off x="3548062" y="3839765"/>
            <a:ext cx="17287876" cy="8858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2882" y="13038931"/>
            <a:ext cx="460376" cy="498476"/>
          </a:xfrm>
          <a:prstGeom prst="rect">
            <a:avLst/>
          </a:prstGeom>
          <a:ln w="12700">
            <a:miter lim="400000"/>
          </a:ln>
        </p:spPr>
        <p:txBody>
          <a:bodyPr wrap="none" lIns="71437" tIns="71437" rIns="71437" bIns="71437" anchor="b">
            <a:spAutoFit/>
          </a:bodyPr>
          <a:lstStyle>
            <a:lvl1pPr>
              <a:defRPr sz="24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821531" rtl="0" latinLnBrk="0">
        <a:lnSpc>
          <a:spcPct val="100000"/>
        </a:lnSpc>
        <a:spcBef>
          <a:spcPts val="0"/>
        </a:spcBef>
        <a:spcAft>
          <a:spcPts val="0"/>
        </a:spcAft>
        <a:buClrTx/>
        <a:buSzTx/>
        <a:buFontTx/>
        <a:buNone/>
        <a:tabLst/>
        <a:defRPr sz="10000" b="0" i="0" u="none" strike="noStrike" cap="none" spc="0" baseline="0">
          <a:solidFill>
            <a:srgbClr val="535353"/>
          </a:solidFill>
          <a:uFillTx/>
          <a:latin typeface="+mj-lt"/>
          <a:ea typeface="+mj-ea"/>
          <a:cs typeface="+mj-cs"/>
          <a:sym typeface="Avenir Next Regular"/>
        </a:defRPr>
      </a:lvl1pPr>
      <a:lvl2pPr marL="0" marR="0" indent="0" algn="ctr" defTabSz="821531" rtl="0" latinLnBrk="0">
        <a:lnSpc>
          <a:spcPct val="100000"/>
        </a:lnSpc>
        <a:spcBef>
          <a:spcPts val="0"/>
        </a:spcBef>
        <a:spcAft>
          <a:spcPts val="0"/>
        </a:spcAft>
        <a:buClrTx/>
        <a:buSzTx/>
        <a:buFontTx/>
        <a:buNone/>
        <a:tabLst/>
        <a:defRPr sz="10000" b="0" i="0" u="none" strike="noStrike" cap="none" spc="0" baseline="0">
          <a:solidFill>
            <a:srgbClr val="535353"/>
          </a:solidFill>
          <a:uFillTx/>
          <a:latin typeface="+mj-lt"/>
          <a:ea typeface="+mj-ea"/>
          <a:cs typeface="+mj-cs"/>
          <a:sym typeface="Avenir Next Regular"/>
        </a:defRPr>
      </a:lvl2pPr>
      <a:lvl3pPr marL="0" marR="0" indent="0" algn="ctr" defTabSz="821531" rtl="0" latinLnBrk="0">
        <a:lnSpc>
          <a:spcPct val="100000"/>
        </a:lnSpc>
        <a:spcBef>
          <a:spcPts val="0"/>
        </a:spcBef>
        <a:spcAft>
          <a:spcPts val="0"/>
        </a:spcAft>
        <a:buClrTx/>
        <a:buSzTx/>
        <a:buFontTx/>
        <a:buNone/>
        <a:tabLst/>
        <a:defRPr sz="10000" b="0" i="0" u="none" strike="noStrike" cap="none" spc="0" baseline="0">
          <a:solidFill>
            <a:srgbClr val="535353"/>
          </a:solidFill>
          <a:uFillTx/>
          <a:latin typeface="+mj-lt"/>
          <a:ea typeface="+mj-ea"/>
          <a:cs typeface="+mj-cs"/>
          <a:sym typeface="Avenir Next Regular"/>
        </a:defRPr>
      </a:lvl3pPr>
      <a:lvl4pPr marL="0" marR="0" indent="0" algn="ctr" defTabSz="821531" rtl="0" latinLnBrk="0">
        <a:lnSpc>
          <a:spcPct val="100000"/>
        </a:lnSpc>
        <a:spcBef>
          <a:spcPts val="0"/>
        </a:spcBef>
        <a:spcAft>
          <a:spcPts val="0"/>
        </a:spcAft>
        <a:buClrTx/>
        <a:buSzTx/>
        <a:buFontTx/>
        <a:buNone/>
        <a:tabLst/>
        <a:defRPr sz="10000" b="0" i="0" u="none" strike="noStrike" cap="none" spc="0" baseline="0">
          <a:solidFill>
            <a:srgbClr val="535353"/>
          </a:solidFill>
          <a:uFillTx/>
          <a:latin typeface="+mj-lt"/>
          <a:ea typeface="+mj-ea"/>
          <a:cs typeface="+mj-cs"/>
          <a:sym typeface="Avenir Next Regular"/>
        </a:defRPr>
      </a:lvl4pPr>
      <a:lvl5pPr marL="0" marR="0" indent="0" algn="ctr" defTabSz="821531" rtl="0" latinLnBrk="0">
        <a:lnSpc>
          <a:spcPct val="100000"/>
        </a:lnSpc>
        <a:spcBef>
          <a:spcPts val="0"/>
        </a:spcBef>
        <a:spcAft>
          <a:spcPts val="0"/>
        </a:spcAft>
        <a:buClrTx/>
        <a:buSzTx/>
        <a:buFontTx/>
        <a:buNone/>
        <a:tabLst/>
        <a:defRPr sz="10000" b="0" i="0" u="none" strike="noStrike" cap="none" spc="0" baseline="0">
          <a:solidFill>
            <a:srgbClr val="535353"/>
          </a:solidFill>
          <a:uFillTx/>
          <a:latin typeface="+mj-lt"/>
          <a:ea typeface="+mj-ea"/>
          <a:cs typeface="+mj-cs"/>
          <a:sym typeface="Avenir Next Regular"/>
        </a:defRPr>
      </a:lvl5pPr>
      <a:lvl6pPr marL="0" marR="0" indent="0" algn="ctr" defTabSz="821531" rtl="0" latinLnBrk="0">
        <a:lnSpc>
          <a:spcPct val="100000"/>
        </a:lnSpc>
        <a:spcBef>
          <a:spcPts val="0"/>
        </a:spcBef>
        <a:spcAft>
          <a:spcPts val="0"/>
        </a:spcAft>
        <a:buClrTx/>
        <a:buSzTx/>
        <a:buFontTx/>
        <a:buNone/>
        <a:tabLst/>
        <a:defRPr sz="10000" b="0" i="0" u="none" strike="noStrike" cap="none" spc="0" baseline="0">
          <a:solidFill>
            <a:srgbClr val="535353"/>
          </a:solidFill>
          <a:uFillTx/>
          <a:latin typeface="+mj-lt"/>
          <a:ea typeface="+mj-ea"/>
          <a:cs typeface="+mj-cs"/>
          <a:sym typeface="Avenir Next Regular"/>
        </a:defRPr>
      </a:lvl6pPr>
      <a:lvl7pPr marL="0" marR="0" indent="0" algn="ctr" defTabSz="821531" rtl="0" latinLnBrk="0">
        <a:lnSpc>
          <a:spcPct val="100000"/>
        </a:lnSpc>
        <a:spcBef>
          <a:spcPts val="0"/>
        </a:spcBef>
        <a:spcAft>
          <a:spcPts val="0"/>
        </a:spcAft>
        <a:buClrTx/>
        <a:buSzTx/>
        <a:buFontTx/>
        <a:buNone/>
        <a:tabLst/>
        <a:defRPr sz="10000" b="0" i="0" u="none" strike="noStrike" cap="none" spc="0" baseline="0">
          <a:solidFill>
            <a:srgbClr val="535353"/>
          </a:solidFill>
          <a:uFillTx/>
          <a:latin typeface="+mj-lt"/>
          <a:ea typeface="+mj-ea"/>
          <a:cs typeface="+mj-cs"/>
          <a:sym typeface="Avenir Next Regular"/>
        </a:defRPr>
      </a:lvl7pPr>
      <a:lvl8pPr marL="0" marR="0" indent="0" algn="ctr" defTabSz="821531" rtl="0" latinLnBrk="0">
        <a:lnSpc>
          <a:spcPct val="100000"/>
        </a:lnSpc>
        <a:spcBef>
          <a:spcPts val="0"/>
        </a:spcBef>
        <a:spcAft>
          <a:spcPts val="0"/>
        </a:spcAft>
        <a:buClrTx/>
        <a:buSzTx/>
        <a:buFontTx/>
        <a:buNone/>
        <a:tabLst/>
        <a:defRPr sz="10000" b="0" i="0" u="none" strike="noStrike" cap="none" spc="0" baseline="0">
          <a:solidFill>
            <a:srgbClr val="535353"/>
          </a:solidFill>
          <a:uFillTx/>
          <a:latin typeface="+mj-lt"/>
          <a:ea typeface="+mj-ea"/>
          <a:cs typeface="+mj-cs"/>
          <a:sym typeface="Avenir Next Regular"/>
        </a:defRPr>
      </a:lvl8pPr>
      <a:lvl9pPr marL="0" marR="0" indent="0" algn="ctr" defTabSz="821531" rtl="0" latinLnBrk="0">
        <a:lnSpc>
          <a:spcPct val="100000"/>
        </a:lnSpc>
        <a:spcBef>
          <a:spcPts val="0"/>
        </a:spcBef>
        <a:spcAft>
          <a:spcPts val="0"/>
        </a:spcAft>
        <a:buClrTx/>
        <a:buSzTx/>
        <a:buFontTx/>
        <a:buNone/>
        <a:tabLst/>
        <a:defRPr sz="10000" b="0" i="0" u="none" strike="noStrike" cap="none" spc="0" baseline="0">
          <a:solidFill>
            <a:srgbClr val="535353"/>
          </a:solidFill>
          <a:uFillTx/>
          <a:latin typeface="+mj-lt"/>
          <a:ea typeface="+mj-ea"/>
          <a:cs typeface="+mj-cs"/>
          <a:sym typeface="Avenir Next Regular"/>
        </a:defRPr>
      </a:lvl9pPr>
    </p:titleStyle>
    <p:bodyStyle>
      <a:lvl1pPr marL="590884" marR="0" indent="-590884" algn="l" defTabSz="821531" rtl="0" latinLnBrk="0">
        <a:lnSpc>
          <a:spcPct val="100000"/>
        </a:lnSpc>
        <a:spcBef>
          <a:spcPts val="5300"/>
        </a:spcBef>
        <a:spcAft>
          <a:spcPts val="0"/>
        </a:spcAft>
        <a:buClrTx/>
        <a:buSzPct val="82000"/>
        <a:buFontTx/>
        <a:buChar char="•"/>
        <a:tabLst/>
        <a:defRPr sz="5200" b="0" i="0" u="none" strike="noStrike" cap="none" spc="0" baseline="0">
          <a:solidFill>
            <a:srgbClr val="535353"/>
          </a:solidFill>
          <a:uFillTx/>
          <a:latin typeface="+mn-lt"/>
          <a:ea typeface="+mn-ea"/>
          <a:cs typeface="+mn-cs"/>
          <a:sym typeface="Gill Sans Light"/>
        </a:defRPr>
      </a:lvl1pPr>
      <a:lvl2pPr marL="1022684" marR="0" indent="-590884" algn="l" defTabSz="821531" rtl="0" latinLnBrk="0">
        <a:lnSpc>
          <a:spcPct val="100000"/>
        </a:lnSpc>
        <a:spcBef>
          <a:spcPts val="5300"/>
        </a:spcBef>
        <a:spcAft>
          <a:spcPts val="0"/>
        </a:spcAft>
        <a:buClrTx/>
        <a:buSzPct val="82000"/>
        <a:buFontTx/>
        <a:buChar char="•"/>
        <a:tabLst/>
        <a:defRPr sz="5200" b="0" i="0" u="none" strike="noStrike" cap="none" spc="0" baseline="0">
          <a:solidFill>
            <a:srgbClr val="535353"/>
          </a:solidFill>
          <a:uFillTx/>
          <a:latin typeface="+mn-lt"/>
          <a:ea typeface="+mn-ea"/>
          <a:cs typeface="+mn-cs"/>
          <a:sym typeface="Gill Sans Light"/>
        </a:defRPr>
      </a:lvl2pPr>
      <a:lvl3pPr marL="1454484" marR="0" indent="-590884" algn="l" defTabSz="821531" rtl="0" latinLnBrk="0">
        <a:lnSpc>
          <a:spcPct val="100000"/>
        </a:lnSpc>
        <a:spcBef>
          <a:spcPts val="5300"/>
        </a:spcBef>
        <a:spcAft>
          <a:spcPts val="0"/>
        </a:spcAft>
        <a:buClrTx/>
        <a:buSzPct val="82000"/>
        <a:buFontTx/>
        <a:buChar char="•"/>
        <a:tabLst/>
        <a:defRPr sz="5200" b="0" i="0" u="none" strike="noStrike" cap="none" spc="0" baseline="0">
          <a:solidFill>
            <a:srgbClr val="535353"/>
          </a:solidFill>
          <a:uFillTx/>
          <a:latin typeface="+mn-lt"/>
          <a:ea typeface="+mn-ea"/>
          <a:cs typeface="+mn-cs"/>
          <a:sym typeface="Gill Sans Light"/>
        </a:defRPr>
      </a:lvl3pPr>
      <a:lvl4pPr marL="1886284" marR="0" indent="-590884" algn="l" defTabSz="821531" rtl="0" latinLnBrk="0">
        <a:lnSpc>
          <a:spcPct val="100000"/>
        </a:lnSpc>
        <a:spcBef>
          <a:spcPts val="5300"/>
        </a:spcBef>
        <a:spcAft>
          <a:spcPts val="0"/>
        </a:spcAft>
        <a:buClrTx/>
        <a:buSzPct val="82000"/>
        <a:buFontTx/>
        <a:buChar char="•"/>
        <a:tabLst/>
        <a:defRPr sz="5200" b="0" i="0" u="none" strike="noStrike" cap="none" spc="0" baseline="0">
          <a:solidFill>
            <a:srgbClr val="535353"/>
          </a:solidFill>
          <a:uFillTx/>
          <a:latin typeface="+mn-lt"/>
          <a:ea typeface="+mn-ea"/>
          <a:cs typeface="+mn-cs"/>
          <a:sym typeface="Gill Sans Light"/>
        </a:defRPr>
      </a:lvl4pPr>
      <a:lvl5pPr marL="2318084" marR="0" indent="-590884" algn="l" defTabSz="821531" rtl="0" latinLnBrk="0">
        <a:lnSpc>
          <a:spcPct val="100000"/>
        </a:lnSpc>
        <a:spcBef>
          <a:spcPts val="5300"/>
        </a:spcBef>
        <a:spcAft>
          <a:spcPts val="0"/>
        </a:spcAft>
        <a:buClrTx/>
        <a:buSzPct val="82000"/>
        <a:buFontTx/>
        <a:buChar char="•"/>
        <a:tabLst/>
        <a:defRPr sz="5200" b="0" i="0" u="none" strike="noStrike" cap="none" spc="0" baseline="0">
          <a:solidFill>
            <a:srgbClr val="535353"/>
          </a:solidFill>
          <a:uFillTx/>
          <a:latin typeface="+mn-lt"/>
          <a:ea typeface="+mn-ea"/>
          <a:cs typeface="+mn-cs"/>
          <a:sym typeface="Gill Sans Light"/>
        </a:defRPr>
      </a:lvl5pPr>
      <a:lvl6pPr marL="2749884" marR="0" indent="-590884" algn="l" defTabSz="821531" rtl="0" latinLnBrk="0">
        <a:lnSpc>
          <a:spcPct val="100000"/>
        </a:lnSpc>
        <a:spcBef>
          <a:spcPts val="5300"/>
        </a:spcBef>
        <a:spcAft>
          <a:spcPts val="0"/>
        </a:spcAft>
        <a:buClrTx/>
        <a:buSzPct val="82000"/>
        <a:buFontTx/>
        <a:buChar char="•"/>
        <a:tabLst/>
        <a:defRPr sz="5200" b="0" i="0" u="none" strike="noStrike" cap="none" spc="0" baseline="0">
          <a:solidFill>
            <a:srgbClr val="535353"/>
          </a:solidFill>
          <a:uFillTx/>
          <a:latin typeface="+mn-lt"/>
          <a:ea typeface="+mn-ea"/>
          <a:cs typeface="+mn-cs"/>
          <a:sym typeface="Gill Sans Light"/>
        </a:defRPr>
      </a:lvl6pPr>
      <a:lvl7pPr marL="3181684" marR="0" indent="-590884" algn="l" defTabSz="821531" rtl="0" latinLnBrk="0">
        <a:lnSpc>
          <a:spcPct val="100000"/>
        </a:lnSpc>
        <a:spcBef>
          <a:spcPts val="5300"/>
        </a:spcBef>
        <a:spcAft>
          <a:spcPts val="0"/>
        </a:spcAft>
        <a:buClrTx/>
        <a:buSzPct val="82000"/>
        <a:buFontTx/>
        <a:buChar char="•"/>
        <a:tabLst/>
        <a:defRPr sz="5200" b="0" i="0" u="none" strike="noStrike" cap="none" spc="0" baseline="0">
          <a:solidFill>
            <a:srgbClr val="535353"/>
          </a:solidFill>
          <a:uFillTx/>
          <a:latin typeface="+mn-lt"/>
          <a:ea typeface="+mn-ea"/>
          <a:cs typeface="+mn-cs"/>
          <a:sym typeface="Gill Sans Light"/>
        </a:defRPr>
      </a:lvl7pPr>
      <a:lvl8pPr marL="3613484" marR="0" indent="-590884" algn="l" defTabSz="821531" rtl="0" latinLnBrk="0">
        <a:lnSpc>
          <a:spcPct val="100000"/>
        </a:lnSpc>
        <a:spcBef>
          <a:spcPts val="5300"/>
        </a:spcBef>
        <a:spcAft>
          <a:spcPts val="0"/>
        </a:spcAft>
        <a:buClrTx/>
        <a:buSzPct val="82000"/>
        <a:buFontTx/>
        <a:buChar char="•"/>
        <a:tabLst/>
        <a:defRPr sz="5200" b="0" i="0" u="none" strike="noStrike" cap="none" spc="0" baseline="0">
          <a:solidFill>
            <a:srgbClr val="535353"/>
          </a:solidFill>
          <a:uFillTx/>
          <a:latin typeface="+mn-lt"/>
          <a:ea typeface="+mn-ea"/>
          <a:cs typeface="+mn-cs"/>
          <a:sym typeface="Gill Sans Light"/>
        </a:defRPr>
      </a:lvl8pPr>
      <a:lvl9pPr marL="4045284" marR="0" indent="-590884" algn="l" defTabSz="821531" rtl="0" latinLnBrk="0">
        <a:lnSpc>
          <a:spcPct val="100000"/>
        </a:lnSpc>
        <a:spcBef>
          <a:spcPts val="5300"/>
        </a:spcBef>
        <a:spcAft>
          <a:spcPts val="0"/>
        </a:spcAft>
        <a:buClrTx/>
        <a:buSzPct val="82000"/>
        <a:buFontTx/>
        <a:buChar char="•"/>
        <a:tabLst/>
        <a:defRPr sz="5200" b="0" i="0" u="none" strike="noStrike" cap="none" spc="0" baseline="0">
          <a:solidFill>
            <a:srgbClr val="535353"/>
          </a:solidFill>
          <a:uFillTx/>
          <a:latin typeface="+mn-lt"/>
          <a:ea typeface="+mn-ea"/>
          <a:cs typeface="+mn-cs"/>
          <a:sym typeface="Gill Sans Light"/>
        </a:defRPr>
      </a:lvl9pPr>
    </p:bodyStyle>
    <p:otherStyle>
      <a:lvl1pPr marL="0" marR="0" indent="0" algn="ctr" defTabSz="821531"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1pPr>
      <a:lvl2pPr marL="0" marR="0" indent="228600" algn="ctr" defTabSz="821531"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2pPr>
      <a:lvl3pPr marL="0" marR="0" indent="457200" algn="ctr" defTabSz="821531"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3pPr>
      <a:lvl4pPr marL="0" marR="0" indent="685800" algn="ctr" defTabSz="821531"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4pPr>
      <a:lvl5pPr marL="0" marR="0" indent="914400" algn="ctr" defTabSz="821531"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5pPr>
      <a:lvl6pPr marL="0" marR="0" indent="1143000" algn="ctr" defTabSz="821531"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6pPr>
      <a:lvl7pPr marL="0" marR="0" indent="1371600" algn="ctr" defTabSz="821531"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7pPr>
      <a:lvl8pPr marL="0" marR="0" indent="1600200" algn="ctr" defTabSz="821531"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8pPr>
      <a:lvl9pPr marL="0" marR="0" indent="1828800" algn="ctr" defTabSz="821531"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zp271@psu.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outlook.office.com/book/ResearchDataStewardshipServices@PennStateOffice365.onmicrosoft.com/?ismsaljsauthenabled"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Getting credit (Part II): Making your data make sense"/>
          <p:cNvSpPr txBox="1">
            <a:spLocks noGrp="1"/>
          </p:cNvSpPr>
          <p:nvPr>
            <p:ph type="ctrTitle"/>
          </p:nvPr>
        </p:nvSpPr>
        <p:spPr>
          <a:xfrm>
            <a:off x="546155" y="2902575"/>
            <a:ext cx="23291690" cy="4409197"/>
          </a:xfrm>
          <a:prstGeom prst="rect">
            <a:avLst/>
          </a:prstGeom>
        </p:spPr>
        <p:txBody>
          <a:bodyPr/>
          <a:lstStyle/>
          <a:p>
            <a:r>
              <a:t>Getting credit (Part II): Making your data make sense</a:t>
            </a:r>
          </a:p>
        </p:txBody>
      </p:sp>
      <p:sp>
        <p:nvSpPr>
          <p:cNvPr id="129" name="Alaina Pearce…"/>
          <p:cNvSpPr txBox="1">
            <a:spLocks noGrp="1"/>
          </p:cNvSpPr>
          <p:nvPr>
            <p:ph type="subTitle" sz="quarter" idx="1"/>
          </p:nvPr>
        </p:nvSpPr>
        <p:spPr>
          <a:prstGeom prst="rect">
            <a:avLst/>
          </a:prstGeom>
        </p:spPr>
        <p:txBody>
          <a:bodyPr/>
          <a:lstStyle/>
          <a:p>
            <a:r>
              <a:t>Alaina Pearce</a:t>
            </a:r>
          </a:p>
          <a:p>
            <a:r>
              <a:rPr>
                <a:hlinkClick r:id="rId2"/>
              </a:rPr>
              <a:t>azp271@psu.edu</a:t>
            </a:r>
          </a:p>
        </p:txBody>
      </p:sp>
      <p:sp>
        <p:nvSpPr>
          <p:cNvPr id="130" name="Open Scholarship Bootcamp…"/>
          <p:cNvSpPr txBox="1"/>
          <p:nvPr/>
        </p:nvSpPr>
        <p:spPr>
          <a:xfrm>
            <a:off x="18063381" y="12450453"/>
            <a:ext cx="6278063" cy="11941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pPr algn="r">
              <a:buClr>
                <a:srgbClr val="535353"/>
              </a:buClr>
              <a:defRPr sz="3000"/>
            </a:pPr>
            <a:r>
              <a:t>Open Scholarship Bootcamp</a:t>
            </a:r>
          </a:p>
          <a:p>
            <a:pPr algn="r">
              <a:buClr>
                <a:srgbClr val="535353"/>
              </a:buClr>
              <a:defRPr sz="3000"/>
            </a:pPr>
            <a:r>
              <a:t>5/11/2026</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README Template Worksheet"/>
          <p:cNvSpPr txBox="1"/>
          <p:nvPr/>
        </p:nvSpPr>
        <p:spPr>
          <a:xfrm>
            <a:off x="4833937" y="4776192"/>
            <a:ext cx="14716126" cy="3038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defRPr sz="10000"/>
            </a:lvl1pPr>
          </a:lstStyle>
          <a:p>
            <a:r>
              <a:t>README Template Worksheet</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Metadata"/>
          <p:cNvSpPr txBox="1">
            <a:spLocks noGrp="1"/>
          </p:cNvSpPr>
          <p:nvPr>
            <p:ph type="title"/>
          </p:nvPr>
        </p:nvSpPr>
        <p:spPr>
          <a:xfrm>
            <a:off x="575833" y="679381"/>
            <a:ext cx="23232334" cy="1803797"/>
          </a:xfrm>
          <a:prstGeom prst="rect">
            <a:avLst/>
          </a:prstGeom>
        </p:spPr>
        <p:txBody>
          <a:bodyPr/>
          <a:lstStyle>
            <a:lvl1pPr defTabSz="788669">
              <a:defRPr sz="9600"/>
            </a:lvl1pPr>
          </a:lstStyle>
          <a:p>
            <a:r>
              <a:t>Metadata</a:t>
            </a:r>
          </a:p>
        </p:txBody>
      </p:sp>
      <p:sp>
        <p:nvSpPr>
          <p:cNvPr id="314" name="Data Dictionary Recommended Content"/>
          <p:cNvSpPr txBox="1"/>
          <p:nvPr/>
        </p:nvSpPr>
        <p:spPr>
          <a:xfrm>
            <a:off x="2651655" y="2726372"/>
            <a:ext cx="19080690" cy="866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p>
            <a:pPr lvl="1">
              <a:lnSpc>
                <a:spcPct val="120000"/>
              </a:lnSpc>
              <a:spcBef>
                <a:spcPts val="1500"/>
              </a:spcBef>
            </a:pPr>
            <a:r>
              <a:t>Data Dictionary Recommended Content</a:t>
            </a:r>
          </a:p>
        </p:txBody>
      </p:sp>
      <p:sp>
        <p:nvSpPr>
          <p:cNvPr id="313" name="The Basics/Minimal…"/>
          <p:cNvSpPr txBox="1"/>
          <p:nvPr/>
        </p:nvSpPr>
        <p:spPr>
          <a:xfrm>
            <a:off x="1989784" y="5823769"/>
            <a:ext cx="10115780" cy="44862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p>
            <a:pPr lvl="1">
              <a:spcBef>
                <a:spcPts val="1500"/>
              </a:spcBef>
              <a:defRPr sz="4100"/>
            </a:pPr>
            <a:r>
              <a:t>The Basics/Minimal </a:t>
            </a:r>
          </a:p>
          <a:p>
            <a:pPr marL="984802" lvl="1" indent="-464102" algn="l">
              <a:spcBef>
                <a:spcPts val="1500"/>
              </a:spcBef>
              <a:buClr>
                <a:srgbClr val="535353"/>
              </a:buClr>
              <a:buSzPct val="82000"/>
              <a:buChar char="•"/>
              <a:defRPr sz="4100"/>
            </a:pPr>
            <a:r>
              <a:t>Variable names and definition</a:t>
            </a:r>
          </a:p>
          <a:p>
            <a:pPr marL="984802" lvl="1" indent="-464102" algn="l">
              <a:spcBef>
                <a:spcPts val="1500"/>
              </a:spcBef>
              <a:buClr>
                <a:srgbClr val="535353"/>
              </a:buClr>
              <a:buSzPct val="82000"/>
              <a:buChar char="•"/>
              <a:defRPr sz="4100"/>
            </a:pPr>
            <a:r>
              <a:t>Data units and formats</a:t>
            </a:r>
          </a:p>
          <a:p>
            <a:pPr marL="984802" lvl="1" indent="-464102" algn="l">
              <a:spcBef>
                <a:spcPts val="1500"/>
              </a:spcBef>
              <a:buClr>
                <a:srgbClr val="535353"/>
              </a:buClr>
              <a:buSzPct val="82000"/>
              <a:buChar char="•"/>
              <a:defRPr sz="4100"/>
            </a:pPr>
            <a:r>
              <a:t>Coded values (e.g., factor levels) and their meanings</a:t>
            </a:r>
          </a:p>
          <a:p>
            <a:pPr marL="984802" lvl="1" indent="-464102" algn="l">
              <a:spcBef>
                <a:spcPts val="1500"/>
              </a:spcBef>
              <a:buClr>
                <a:srgbClr val="535353"/>
              </a:buClr>
              <a:buSzPct val="82000"/>
              <a:buChar char="•"/>
              <a:defRPr sz="4100"/>
            </a:pPr>
            <a:r>
              <a:t>Null/NA representations</a:t>
            </a:r>
          </a:p>
        </p:txBody>
      </p:sp>
      <p:pic>
        <p:nvPicPr>
          <p:cNvPr id="315" name="A stick figure smiling, holding a paper with a red checkmark. A thought bubble says &quot;Good Enough!&quot; conveying a sense of satisfaction and completion." descr="A stick figure smiling, holding a paper with a red checkmark. A thought bubble says &quot;Good Enough!&quot; conveying a sense of satisfaction and completion."/>
          <p:cNvPicPr>
            <a:picLocks noChangeAspect="1"/>
          </p:cNvPicPr>
          <p:nvPr/>
        </p:nvPicPr>
        <p:blipFill>
          <a:blip r:embed="rId2"/>
          <a:stretch>
            <a:fillRect/>
          </a:stretch>
        </p:blipFill>
        <p:spPr>
          <a:xfrm>
            <a:off x="14732000" y="4318000"/>
            <a:ext cx="7480300" cy="7375156"/>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Metadata"/>
          <p:cNvSpPr txBox="1">
            <a:spLocks noGrp="1"/>
          </p:cNvSpPr>
          <p:nvPr>
            <p:ph type="title"/>
          </p:nvPr>
        </p:nvSpPr>
        <p:spPr>
          <a:xfrm>
            <a:off x="575833" y="679381"/>
            <a:ext cx="23232334" cy="1803797"/>
          </a:xfrm>
          <a:prstGeom prst="rect">
            <a:avLst/>
          </a:prstGeom>
        </p:spPr>
        <p:txBody>
          <a:bodyPr/>
          <a:lstStyle>
            <a:lvl1pPr defTabSz="788669">
              <a:defRPr sz="9600"/>
            </a:lvl1pPr>
          </a:lstStyle>
          <a:p>
            <a:r>
              <a:t>Metadata</a:t>
            </a:r>
          </a:p>
        </p:txBody>
      </p:sp>
      <p:sp>
        <p:nvSpPr>
          <p:cNvPr id="319" name="Data Dictionary Recommended Content"/>
          <p:cNvSpPr txBox="1"/>
          <p:nvPr/>
        </p:nvSpPr>
        <p:spPr>
          <a:xfrm>
            <a:off x="2651655" y="2726372"/>
            <a:ext cx="19080690" cy="866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p>
            <a:pPr lvl="1">
              <a:lnSpc>
                <a:spcPct val="120000"/>
              </a:lnSpc>
              <a:spcBef>
                <a:spcPts val="1500"/>
              </a:spcBef>
            </a:pPr>
            <a:r>
              <a:t>Data Dictionary Recommended Content</a:t>
            </a:r>
          </a:p>
        </p:txBody>
      </p:sp>
      <p:sp>
        <p:nvSpPr>
          <p:cNvPr id="318" name="Better if also includes:…"/>
          <p:cNvSpPr txBox="1"/>
          <p:nvPr/>
        </p:nvSpPr>
        <p:spPr>
          <a:xfrm>
            <a:off x="1989784" y="5732462"/>
            <a:ext cx="10115780" cy="54641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p>
            <a:pPr lvl="1">
              <a:spcBef>
                <a:spcPts val="1500"/>
              </a:spcBef>
              <a:defRPr sz="4100"/>
            </a:pPr>
            <a:r>
              <a:t>Better if also includes:</a:t>
            </a:r>
          </a:p>
          <a:p>
            <a:pPr marL="984802" lvl="1" indent="-464102" algn="l">
              <a:spcBef>
                <a:spcPts val="1500"/>
              </a:spcBef>
              <a:buClr>
                <a:srgbClr val="535353"/>
              </a:buClr>
              <a:buSzPct val="82000"/>
              <a:buChar char="•"/>
              <a:defRPr sz="4100"/>
            </a:pPr>
            <a:r>
              <a:t>Allowable values or min/max</a:t>
            </a:r>
          </a:p>
          <a:p>
            <a:pPr marL="984802" lvl="1" indent="-464102" algn="l">
              <a:spcBef>
                <a:spcPts val="1500"/>
              </a:spcBef>
              <a:buClr>
                <a:srgbClr val="535353"/>
              </a:buClr>
              <a:buSzPct val="82000"/>
              <a:buChar char="•"/>
              <a:defRPr sz="4100"/>
            </a:pPr>
            <a:r>
              <a:t>Number of missing data points</a:t>
            </a:r>
          </a:p>
          <a:p>
            <a:pPr marL="984802" lvl="1" indent="-464102" algn="l">
              <a:spcBef>
                <a:spcPts val="1500"/>
              </a:spcBef>
              <a:buClr>
                <a:srgbClr val="535353"/>
              </a:buClr>
              <a:buSzPct val="82000"/>
              <a:buChar char="•"/>
              <a:defRPr sz="4100"/>
            </a:pPr>
            <a:r>
              <a:t>Known issues with the data</a:t>
            </a:r>
          </a:p>
          <a:p>
            <a:pPr marL="984802" lvl="1" indent="-464102" algn="l">
              <a:spcBef>
                <a:spcPts val="1500"/>
              </a:spcBef>
              <a:buClr>
                <a:srgbClr val="535353"/>
              </a:buClr>
              <a:buSzPct val="82000"/>
              <a:buChar char="•"/>
              <a:defRPr sz="4100"/>
            </a:pPr>
            <a:r>
              <a:t>Relationships with other variables</a:t>
            </a:r>
          </a:p>
          <a:p>
            <a:pPr marL="984802" lvl="1" indent="-464102" algn="l">
              <a:spcBef>
                <a:spcPts val="1500"/>
              </a:spcBef>
              <a:buClr>
                <a:srgbClr val="535353"/>
              </a:buClr>
              <a:buSzPct val="82000"/>
              <a:buChar char="•"/>
              <a:defRPr sz="4100"/>
            </a:pPr>
            <a:r>
              <a:t>How it was measured</a:t>
            </a:r>
          </a:p>
          <a:p>
            <a:pPr marL="1505502" lvl="2" indent="-464102" algn="l">
              <a:spcBef>
                <a:spcPts val="1500"/>
              </a:spcBef>
              <a:buClr>
                <a:srgbClr val="535353"/>
              </a:buClr>
              <a:buSzPct val="82000"/>
              <a:buChar char="-"/>
              <a:defRPr sz="4100"/>
            </a:pPr>
            <a:r>
              <a:t>Can you link it to the measurement tool?</a:t>
            </a:r>
          </a:p>
        </p:txBody>
      </p:sp>
      <p:pic>
        <p:nvPicPr>
          <p:cNvPr id="320" name="Stick figure smiling and holding a sign that reads &quot;YOU CAN DO IT&quot; on a plain white background, conveying a message of encouragement and positivity." descr="Stick figure smiling and holding a sign that reads &quot;YOU CAN DO IT&quot; on a plain white background, conveying a message of encouragement and positivity."/>
          <p:cNvPicPr>
            <a:picLocks noChangeAspect="1"/>
          </p:cNvPicPr>
          <p:nvPr/>
        </p:nvPicPr>
        <p:blipFill>
          <a:blip r:embed="rId2"/>
          <a:stretch>
            <a:fillRect/>
          </a:stretch>
        </p:blipFill>
        <p:spPr>
          <a:xfrm>
            <a:off x="14770100" y="4330700"/>
            <a:ext cx="6985000" cy="7403456"/>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How to prepare your data"/>
          <p:cNvSpPr txBox="1">
            <a:spLocks noGrp="1"/>
          </p:cNvSpPr>
          <p:nvPr>
            <p:ph type="title"/>
          </p:nvPr>
        </p:nvSpPr>
        <p:spPr>
          <a:xfrm>
            <a:off x="3682431" y="704887"/>
            <a:ext cx="17019138" cy="1803798"/>
          </a:xfrm>
          <a:prstGeom prst="rect">
            <a:avLst/>
          </a:prstGeom>
        </p:spPr>
        <p:txBody>
          <a:bodyPr/>
          <a:lstStyle>
            <a:lvl1pPr defTabSz="788669">
              <a:defRPr sz="9600"/>
            </a:lvl1pPr>
          </a:lstStyle>
          <a:p>
            <a:r>
              <a:t>How to prepare your data</a:t>
            </a:r>
          </a:p>
        </p:txBody>
      </p:sp>
      <p:grpSp>
        <p:nvGrpSpPr>
          <p:cNvPr id="389" name="Group" descr="A hand places a blue block labeled &quot;OPEN&quot; atop a stack of blocks with labels like &quot;REUSABLE,&quot; &quot;FINDABLE,&quot; and &quot;INTEROPERABLE,&quot; illustrating data management concepts."/>
          <p:cNvGrpSpPr/>
          <p:nvPr/>
        </p:nvGrpSpPr>
        <p:grpSpPr>
          <a:xfrm>
            <a:off x="-586495" y="3066704"/>
            <a:ext cx="13857734" cy="10656822"/>
            <a:chOff x="0" y="0"/>
            <a:chExt cx="13857732" cy="10656821"/>
          </a:xfrm>
        </p:grpSpPr>
        <p:grpSp>
          <p:nvGrpSpPr>
            <p:cNvPr id="379" name="Group"/>
            <p:cNvGrpSpPr/>
            <p:nvPr/>
          </p:nvGrpSpPr>
          <p:grpSpPr>
            <a:xfrm>
              <a:off x="0" y="5526220"/>
              <a:ext cx="13857733" cy="5130602"/>
              <a:chOff x="-567679" y="0"/>
              <a:chExt cx="13857732" cy="5130601"/>
            </a:xfrm>
          </p:grpSpPr>
          <p:grpSp>
            <p:nvGrpSpPr>
              <p:cNvPr id="326" name="Group"/>
              <p:cNvGrpSpPr/>
              <p:nvPr/>
            </p:nvGrpSpPr>
            <p:grpSpPr>
              <a:xfrm>
                <a:off x="10296525" y="3772892"/>
                <a:ext cx="2708275" cy="1357710"/>
                <a:chOff x="0" y="0"/>
                <a:chExt cx="2708275" cy="1357709"/>
              </a:xfrm>
            </p:grpSpPr>
            <p:sp>
              <p:nvSpPr>
                <p:cNvPr id="323" name="Shape"/>
                <p:cNvSpPr/>
                <p:nvPr/>
              </p:nvSpPr>
              <p:spPr>
                <a:xfrm>
                  <a:off x="0" y="0"/>
                  <a:ext cx="101600" cy="13577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493"/>
                      </a:lnTo>
                      <a:lnTo>
                        <a:pt x="759" y="21600"/>
                      </a:lnTo>
                      <a:lnTo>
                        <a:pt x="21600" y="21600"/>
                      </a:lnTo>
                      <a:lnTo>
                        <a:pt x="21600" y="4445"/>
                      </a:lnTo>
                      <a:lnTo>
                        <a:pt x="0" y="0"/>
                      </a:lnTo>
                      <a:close/>
                    </a:path>
                  </a:pathLst>
                </a:custGeom>
                <a:solidFill>
                  <a:srgbClr val="649ABC"/>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324" name="Shape"/>
                <p:cNvSpPr/>
                <p:nvPr/>
              </p:nvSpPr>
              <p:spPr>
                <a:xfrm>
                  <a:off x="0" y="6350"/>
                  <a:ext cx="2708275" cy="2730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10" y="21600"/>
                      </a:lnTo>
                      <a:lnTo>
                        <a:pt x="21600" y="21600"/>
                      </a:lnTo>
                      <a:lnTo>
                        <a:pt x="21600" y="0"/>
                      </a:lnTo>
                      <a:lnTo>
                        <a:pt x="0" y="0"/>
                      </a:lnTo>
                      <a:close/>
                    </a:path>
                  </a:pathLst>
                </a:custGeom>
                <a:solidFill>
                  <a:srgbClr val="7EC3EE"/>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325" name="Rectangle"/>
                <p:cNvSpPr/>
                <p:nvPr/>
              </p:nvSpPr>
              <p:spPr>
                <a:xfrm>
                  <a:off x="101600" y="279400"/>
                  <a:ext cx="2606675" cy="1078310"/>
                </a:xfrm>
                <a:prstGeom prst="rect">
                  <a:avLst/>
                </a:prstGeom>
                <a:solidFill>
                  <a:srgbClr val="72B1D7"/>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grpSp>
            <p:nvGrpSpPr>
              <p:cNvPr id="329" name="Group"/>
              <p:cNvGrpSpPr/>
              <p:nvPr/>
            </p:nvGrpSpPr>
            <p:grpSpPr>
              <a:xfrm>
                <a:off x="0" y="3779242"/>
                <a:ext cx="2479675" cy="1351360"/>
                <a:chOff x="0" y="0"/>
                <a:chExt cx="2479675" cy="1351359"/>
              </a:xfrm>
            </p:grpSpPr>
            <p:sp>
              <p:nvSpPr>
                <p:cNvPr id="327" name="Rectangle"/>
                <p:cNvSpPr/>
                <p:nvPr/>
              </p:nvSpPr>
              <p:spPr>
                <a:xfrm>
                  <a:off x="0" y="273050"/>
                  <a:ext cx="2479675" cy="1078310"/>
                </a:xfrm>
                <a:prstGeom prst="rect">
                  <a:avLst/>
                </a:prstGeom>
                <a:solidFill>
                  <a:srgbClr val="72B1D7"/>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328" name="Shape"/>
                <p:cNvSpPr/>
                <p:nvPr/>
              </p:nvSpPr>
              <p:spPr>
                <a:xfrm>
                  <a:off x="0" y="0"/>
                  <a:ext cx="2479675" cy="2730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0715" y="0"/>
                      </a:lnTo>
                      <a:lnTo>
                        <a:pt x="0" y="0"/>
                      </a:lnTo>
                      <a:close/>
                    </a:path>
                  </a:pathLst>
                </a:custGeom>
                <a:solidFill>
                  <a:srgbClr val="7EC3EE"/>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grpSp>
            <p:nvGrpSpPr>
              <p:cNvPr id="337" name="Group"/>
              <p:cNvGrpSpPr/>
              <p:nvPr/>
            </p:nvGrpSpPr>
            <p:grpSpPr>
              <a:xfrm>
                <a:off x="-567680" y="3772892"/>
                <a:ext cx="13857734" cy="1357710"/>
                <a:chOff x="-6955779" y="0"/>
                <a:chExt cx="13857732" cy="1357709"/>
              </a:xfrm>
            </p:grpSpPr>
            <p:grpSp>
              <p:nvGrpSpPr>
                <p:cNvPr id="333" name="Group"/>
                <p:cNvGrpSpPr/>
                <p:nvPr/>
              </p:nvGrpSpPr>
              <p:grpSpPr>
                <a:xfrm>
                  <a:off x="0" y="0"/>
                  <a:ext cx="3908425" cy="1357710"/>
                  <a:chOff x="0" y="0"/>
                  <a:chExt cx="3908425" cy="1357709"/>
                </a:xfrm>
              </p:grpSpPr>
              <p:sp>
                <p:nvSpPr>
                  <p:cNvPr id="330" name="Shape"/>
                  <p:cNvSpPr/>
                  <p:nvPr/>
                </p:nvSpPr>
                <p:spPr>
                  <a:xfrm>
                    <a:off x="0" y="0"/>
                    <a:ext cx="101600" cy="13577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493"/>
                        </a:lnTo>
                        <a:lnTo>
                          <a:pt x="759" y="21600"/>
                        </a:lnTo>
                        <a:lnTo>
                          <a:pt x="21600" y="21600"/>
                        </a:lnTo>
                        <a:lnTo>
                          <a:pt x="21600" y="4445"/>
                        </a:lnTo>
                        <a:lnTo>
                          <a:pt x="0" y="0"/>
                        </a:lnTo>
                        <a:close/>
                      </a:path>
                    </a:pathLst>
                  </a:custGeom>
                  <a:solidFill>
                    <a:srgbClr val="99999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331" name="Shape"/>
                  <p:cNvSpPr/>
                  <p:nvPr/>
                </p:nvSpPr>
                <p:spPr>
                  <a:xfrm>
                    <a:off x="0" y="6350"/>
                    <a:ext cx="3908277" cy="2730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38" y="0"/>
                        </a:lnTo>
                        <a:lnTo>
                          <a:pt x="21600" y="21600"/>
                        </a:lnTo>
                        <a:lnTo>
                          <a:pt x="562" y="21600"/>
                        </a:lnTo>
                        <a:lnTo>
                          <a:pt x="0" y="0"/>
                        </a:lnTo>
                        <a:close/>
                      </a:path>
                    </a:pathLst>
                  </a:cu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332" name="Rectangle"/>
                  <p:cNvSpPr/>
                  <p:nvPr/>
                </p:nvSpPr>
                <p:spPr>
                  <a:xfrm>
                    <a:off x="101600" y="279400"/>
                    <a:ext cx="3806825" cy="1078310"/>
                  </a:xfrm>
                  <a:prstGeom prst="rect">
                    <a:avLst/>
                  </a:prstGeom>
                  <a:solidFill>
                    <a:srgbClr val="B9B9B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sp>
              <p:nvSpPr>
                <p:cNvPr id="334" name="Metadata"/>
                <p:cNvSpPr txBox="1"/>
                <p:nvPr/>
              </p:nvSpPr>
              <p:spPr>
                <a:xfrm>
                  <a:off x="419628" y="660114"/>
                  <a:ext cx="3170918" cy="5131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Metadata</a:t>
                  </a:r>
                </a:p>
              </p:txBody>
            </p:sp>
            <p:sp>
              <p:nvSpPr>
                <p:cNvPr id="335" name="Back-Up"/>
                <p:cNvSpPr txBox="1"/>
                <p:nvPr/>
              </p:nvSpPr>
              <p:spPr>
                <a:xfrm>
                  <a:off x="-6955780" y="660114"/>
                  <a:ext cx="3170919" cy="5131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Back-Up</a:t>
                  </a:r>
                </a:p>
              </p:txBody>
            </p:sp>
            <p:sp>
              <p:nvSpPr>
                <p:cNvPr id="336" name="Code"/>
                <p:cNvSpPr txBox="1"/>
                <p:nvPr/>
              </p:nvSpPr>
              <p:spPr>
                <a:xfrm>
                  <a:off x="3731035" y="660114"/>
                  <a:ext cx="3170919" cy="5131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Code</a:t>
                  </a:r>
                </a:p>
              </p:txBody>
            </p:sp>
          </p:grpSp>
          <p:grpSp>
            <p:nvGrpSpPr>
              <p:cNvPr id="343" name="Group"/>
              <p:cNvGrpSpPr/>
              <p:nvPr/>
            </p:nvGrpSpPr>
            <p:grpSpPr>
              <a:xfrm>
                <a:off x="2479675" y="3772892"/>
                <a:ext cx="3908425" cy="1357710"/>
                <a:chOff x="0" y="0"/>
                <a:chExt cx="3908425" cy="1357709"/>
              </a:xfrm>
            </p:grpSpPr>
            <p:grpSp>
              <p:nvGrpSpPr>
                <p:cNvPr id="341" name="Group"/>
                <p:cNvGrpSpPr/>
                <p:nvPr/>
              </p:nvGrpSpPr>
              <p:grpSpPr>
                <a:xfrm>
                  <a:off x="0" y="0"/>
                  <a:ext cx="3908425" cy="1357710"/>
                  <a:chOff x="0" y="0"/>
                  <a:chExt cx="3908425" cy="1357709"/>
                </a:xfrm>
              </p:grpSpPr>
              <p:sp>
                <p:nvSpPr>
                  <p:cNvPr id="338" name="Shape"/>
                  <p:cNvSpPr/>
                  <p:nvPr/>
                </p:nvSpPr>
                <p:spPr>
                  <a:xfrm>
                    <a:off x="0" y="0"/>
                    <a:ext cx="101600" cy="13577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493"/>
                        </a:lnTo>
                        <a:lnTo>
                          <a:pt x="759" y="21600"/>
                        </a:lnTo>
                        <a:lnTo>
                          <a:pt x="21600" y="21600"/>
                        </a:lnTo>
                        <a:lnTo>
                          <a:pt x="21600" y="4445"/>
                        </a:lnTo>
                        <a:lnTo>
                          <a:pt x="0" y="0"/>
                        </a:lnTo>
                        <a:close/>
                      </a:path>
                    </a:pathLst>
                  </a:custGeom>
                  <a:solidFill>
                    <a:srgbClr val="3484C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339" name="Shape"/>
                  <p:cNvSpPr/>
                  <p:nvPr/>
                </p:nvSpPr>
                <p:spPr>
                  <a:xfrm>
                    <a:off x="148" y="6350"/>
                    <a:ext cx="3908277" cy="2730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38" y="0"/>
                        </a:lnTo>
                        <a:lnTo>
                          <a:pt x="21600" y="21600"/>
                        </a:lnTo>
                        <a:lnTo>
                          <a:pt x="562" y="21600"/>
                        </a:lnTo>
                        <a:lnTo>
                          <a:pt x="0" y="0"/>
                        </a:lnTo>
                        <a:close/>
                      </a:path>
                    </a:pathLst>
                  </a:custGeom>
                  <a:solidFill>
                    <a:srgbClr val="37A8FA"/>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340" name="Rectangle"/>
                  <p:cNvSpPr/>
                  <p:nvPr/>
                </p:nvSpPr>
                <p:spPr>
                  <a:xfrm>
                    <a:off x="101600" y="279400"/>
                    <a:ext cx="3806825" cy="1078310"/>
                  </a:xfrm>
                  <a:prstGeom prst="rect">
                    <a:avLst/>
                  </a:prstGeom>
                  <a:solidFill>
                    <a:srgbClr val="3197E0"/>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sp>
              <p:nvSpPr>
                <p:cNvPr id="342" name="Tidy Data"/>
                <p:cNvSpPr txBox="1"/>
                <p:nvPr/>
              </p:nvSpPr>
              <p:spPr>
                <a:xfrm>
                  <a:off x="419628" y="660114"/>
                  <a:ext cx="3170918" cy="5131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Tidy Data</a:t>
                  </a:r>
                </a:p>
              </p:txBody>
            </p:sp>
          </p:grpSp>
          <p:grpSp>
            <p:nvGrpSpPr>
              <p:cNvPr id="346" name="Group"/>
              <p:cNvGrpSpPr/>
              <p:nvPr/>
            </p:nvGrpSpPr>
            <p:grpSpPr>
              <a:xfrm>
                <a:off x="0" y="2555676"/>
                <a:ext cx="640160" cy="1496617"/>
                <a:chOff x="0" y="0"/>
                <a:chExt cx="640159" cy="1496615"/>
              </a:xfrm>
            </p:grpSpPr>
            <p:sp>
              <p:nvSpPr>
                <p:cNvPr id="344" name="Rectangle"/>
                <p:cNvSpPr/>
                <p:nvPr/>
              </p:nvSpPr>
              <p:spPr>
                <a:xfrm>
                  <a:off x="0" y="222250"/>
                  <a:ext cx="640160" cy="1274366"/>
                </a:xfrm>
                <a:prstGeom prst="rect">
                  <a:avLst/>
                </a:prstGeom>
                <a:solidFill>
                  <a:srgbClr val="3197E0"/>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345" name="Shape"/>
                <p:cNvSpPr/>
                <p:nvPr/>
              </p:nvSpPr>
              <p:spPr>
                <a:xfrm>
                  <a:off x="0" y="0"/>
                  <a:ext cx="640160" cy="222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8172" y="0"/>
                      </a:lnTo>
                      <a:lnTo>
                        <a:pt x="0" y="0"/>
                      </a:lnTo>
                      <a:close/>
                    </a:path>
                  </a:pathLst>
                </a:custGeom>
                <a:solidFill>
                  <a:srgbClr val="37A8FA"/>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grpSp>
            <p:nvGrpSpPr>
              <p:cNvPr id="352" name="Group"/>
              <p:cNvGrpSpPr/>
              <p:nvPr/>
            </p:nvGrpSpPr>
            <p:grpSpPr>
              <a:xfrm>
                <a:off x="639985" y="2549128"/>
                <a:ext cx="3908277" cy="1503165"/>
                <a:chOff x="0" y="0"/>
                <a:chExt cx="3908276" cy="1503164"/>
              </a:xfrm>
            </p:grpSpPr>
            <p:grpSp>
              <p:nvGrpSpPr>
                <p:cNvPr id="350" name="Group"/>
                <p:cNvGrpSpPr/>
                <p:nvPr/>
              </p:nvGrpSpPr>
              <p:grpSpPr>
                <a:xfrm>
                  <a:off x="0" y="0"/>
                  <a:ext cx="3908277" cy="1503165"/>
                  <a:chOff x="0" y="0"/>
                  <a:chExt cx="3908276" cy="1503164"/>
                </a:xfrm>
              </p:grpSpPr>
              <p:sp>
                <p:nvSpPr>
                  <p:cNvPr id="347" name="Rectangle"/>
                  <p:cNvSpPr/>
                  <p:nvPr/>
                </p:nvSpPr>
                <p:spPr>
                  <a:xfrm>
                    <a:off x="101600" y="228600"/>
                    <a:ext cx="3806677" cy="1274565"/>
                  </a:xfrm>
                  <a:prstGeom prst="rect">
                    <a:avLst/>
                  </a:prstGeom>
                  <a:solidFill>
                    <a:srgbClr val="B9B9B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348" name="Shape"/>
                  <p:cNvSpPr/>
                  <p:nvPr/>
                </p:nvSpPr>
                <p:spPr>
                  <a:xfrm>
                    <a:off x="0" y="6350"/>
                    <a:ext cx="3908277" cy="222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38" y="0"/>
                        </a:lnTo>
                        <a:lnTo>
                          <a:pt x="21600" y="21600"/>
                        </a:lnTo>
                        <a:lnTo>
                          <a:pt x="562" y="21600"/>
                        </a:lnTo>
                        <a:lnTo>
                          <a:pt x="0" y="0"/>
                        </a:lnTo>
                        <a:close/>
                      </a:path>
                    </a:pathLst>
                  </a:cu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349" name="Shape"/>
                  <p:cNvSpPr/>
                  <p:nvPr/>
                </p:nvSpPr>
                <p:spPr>
                  <a:xfrm>
                    <a:off x="0" y="0"/>
                    <a:ext cx="101600" cy="15031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285"/>
                        </a:lnTo>
                        <a:lnTo>
                          <a:pt x="21600" y="21600"/>
                        </a:lnTo>
                        <a:lnTo>
                          <a:pt x="0" y="18680"/>
                        </a:lnTo>
                        <a:lnTo>
                          <a:pt x="0" y="0"/>
                        </a:lnTo>
                        <a:close/>
                      </a:path>
                    </a:pathLst>
                  </a:custGeom>
                  <a:solidFill>
                    <a:srgbClr val="99999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sp>
              <p:nvSpPr>
                <p:cNvPr id="351" name="Interoperable"/>
                <p:cNvSpPr txBox="1"/>
                <p:nvPr/>
              </p:nvSpPr>
              <p:spPr>
                <a:xfrm>
                  <a:off x="92189" y="609314"/>
                  <a:ext cx="3723898" cy="5689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Interoperable</a:t>
                  </a:r>
                </a:p>
              </p:txBody>
            </p:sp>
          </p:grpSp>
          <p:grpSp>
            <p:nvGrpSpPr>
              <p:cNvPr id="358" name="Group"/>
              <p:cNvGrpSpPr/>
              <p:nvPr/>
            </p:nvGrpSpPr>
            <p:grpSpPr>
              <a:xfrm>
                <a:off x="4548261" y="2549128"/>
                <a:ext cx="3908278" cy="1503165"/>
                <a:chOff x="0" y="0"/>
                <a:chExt cx="3908276" cy="1503164"/>
              </a:xfrm>
            </p:grpSpPr>
            <p:grpSp>
              <p:nvGrpSpPr>
                <p:cNvPr id="356" name="Group"/>
                <p:cNvGrpSpPr/>
                <p:nvPr/>
              </p:nvGrpSpPr>
              <p:grpSpPr>
                <a:xfrm>
                  <a:off x="0" y="0"/>
                  <a:ext cx="3908277" cy="1503165"/>
                  <a:chOff x="0" y="0"/>
                  <a:chExt cx="3908276" cy="1503164"/>
                </a:xfrm>
              </p:grpSpPr>
              <p:sp>
                <p:nvSpPr>
                  <p:cNvPr id="353" name="Rectangle"/>
                  <p:cNvSpPr/>
                  <p:nvPr/>
                </p:nvSpPr>
                <p:spPr>
                  <a:xfrm>
                    <a:off x="101600" y="228600"/>
                    <a:ext cx="3806677" cy="1274565"/>
                  </a:xfrm>
                  <a:prstGeom prst="rect">
                    <a:avLst/>
                  </a:prstGeom>
                  <a:solidFill>
                    <a:srgbClr val="72B1D7"/>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354" name="Shape"/>
                  <p:cNvSpPr/>
                  <p:nvPr/>
                </p:nvSpPr>
                <p:spPr>
                  <a:xfrm>
                    <a:off x="0" y="6350"/>
                    <a:ext cx="3908277" cy="222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38" y="0"/>
                        </a:lnTo>
                        <a:lnTo>
                          <a:pt x="21600" y="21600"/>
                        </a:lnTo>
                        <a:lnTo>
                          <a:pt x="562" y="21600"/>
                        </a:lnTo>
                        <a:lnTo>
                          <a:pt x="0" y="0"/>
                        </a:lnTo>
                        <a:close/>
                      </a:path>
                    </a:pathLst>
                  </a:custGeom>
                  <a:solidFill>
                    <a:srgbClr val="7EC3EE"/>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355" name="Shape"/>
                  <p:cNvSpPr/>
                  <p:nvPr/>
                </p:nvSpPr>
                <p:spPr>
                  <a:xfrm>
                    <a:off x="0" y="0"/>
                    <a:ext cx="101600" cy="15031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285"/>
                        </a:lnTo>
                        <a:lnTo>
                          <a:pt x="21600" y="21600"/>
                        </a:lnTo>
                        <a:lnTo>
                          <a:pt x="0" y="18680"/>
                        </a:lnTo>
                        <a:lnTo>
                          <a:pt x="0" y="0"/>
                        </a:lnTo>
                        <a:close/>
                      </a:path>
                    </a:pathLst>
                  </a:custGeom>
                  <a:solidFill>
                    <a:srgbClr val="649ABC"/>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sp>
              <p:nvSpPr>
                <p:cNvPr id="357" name="Best Practices"/>
                <p:cNvSpPr txBox="1"/>
                <p:nvPr/>
              </p:nvSpPr>
              <p:spPr>
                <a:xfrm>
                  <a:off x="132097" y="628129"/>
                  <a:ext cx="3644082" cy="5131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Best Practices</a:t>
                  </a:r>
                </a:p>
              </p:txBody>
            </p:sp>
          </p:grpSp>
          <p:grpSp>
            <p:nvGrpSpPr>
              <p:cNvPr id="364" name="Group"/>
              <p:cNvGrpSpPr/>
              <p:nvPr/>
            </p:nvGrpSpPr>
            <p:grpSpPr>
              <a:xfrm>
                <a:off x="8456538" y="2549128"/>
                <a:ext cx="3908277" cy="1503165"/>
                <a:chOff x="0" y="0"/>
                <a:chExt cx="3908276" cy="1503164"/>
              </a:xfrm>
            </p:grpSpPr>
            <p:grpSp>
              <p:nvGrpSpPr>
                <p:cNvPr id="362" name="Group"/>
                <p:cNvGrpSpPr/>
                <p:nvPr/>
              </p:nvGrpSpPr>
              <p:grpSpPr>
                <a:xfrm>
                  <a:off x="0" y="0"/>
                  <a:ext cx="3908277" cy="1503165"/>
                  <a:chOff x="0" y="0"/>
                  <a:chExt cx="3908276" cy="1503164"/>
                </a:xfrm>
              </p:grpSpPr>
              <p:sp>
                <p:nvSpPr>
                  <p:cNvPr id="359" name="Rectangle"/>
                  <p:cNvSpPr/>
                  <p:nvPr/>
                </p:nvSpPr>
                <p:spPr>
                  <a:xfrm>
                    <a:off x="101600" y="228600"/>
                    <a:ext cx="3806677" cy="1274565"/>
                  </a:xfrm>
                  <a:prstGeom prst="rect">
                    <a:avLst/>
                  </a:prstGeom>
                  <a:solidFill>
                    <a:srgbClr val="3197E0"/>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360" name="Shape"/>
                  <p:cNvSpPr/>
                  <p:nvPr/>
                </p:nvSpPr>
                <p:spPr>
                  <a:xfrm>
                    <a:off x="0" y="6350"/>
                    <a:ext cx="3908277" cy="222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38" y="0"/>
                        </a:lnTo>
                        <a:lnTo>
                          <a:pt x="21600" y="21600"/>
                        </a:lnTo>
                        <a:lnTo>
                          <a:pt x="562" y="21600"/>
                        </a:lnTo>
                        <a:lnTo>
                          <a:pt x="0" y="0"/>
                        </a:lnTo>
                        <a:close/>
                      </a:path>
                    </a:pathLst>
                  </a:custGeom>
                  <a:solidFill>
                    <a:srgbClr val="37A8FA"/>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361" name="Shape"/>
                  <p:cNvSpPr/>
                  <p:nvPr/>
                </p:nvSpPr>
                <p:spPr>
                  <a:xfrm>
                    <a:off x="0" y="0"/>
                    <a:ext cx="101600" cy="15031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285"/>
                        </a:lnTo>
                        <a:lnTo>
                          <a:pt x="21600" y="21600"/>
                        </a:lnTo>
                        <a:lnTo>
                          <a:pt x="0" y="18680"/>
                        </a:lnTo>
                        <a:lnTo>
                          <a:pt x="0" y="0"/>
                        </a:lnTo>
                        <a:close/>
                      </a:path>
                    </a:pathLst>
                  </a:custGeom>
                  <a:solidFill>
                    <a:srgbClr val="3484C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sp>
              <p:nvSpPr>
                <p:cNvPr id="363" name="Version…"/>
                <p:cNvSpPr txBox="1"/>
                <p:nvPr/>
              </p:nvSpPr>
              <p:spPr>
                <a:xfrm>
                  <a:off x="191629" y="345907"/>
                  <a:ext cx="3525019" cy="109279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p>
                  <a:pPr defTabSz="584200">
                    <a:defRPr sz="3500" cap="all">
                      <a:solidFill>
                        <a:srgbClr val="FFFFFF"/>
                      </a:solidFill>
                      <a:latin typeface="Helvetica Neue Thin"/>
                      <a:ea typeface="Helvetica Neue Thin"/>
                      <a:cs typeface="Helvetica Neue Thin"/>
                      <a:sym typeface="Helvetica Neue Thin"/>
                    </a:defRPr>
                  </a:pPr>
                  <a:r>
                    <a:t>Version </a:t>
                  </a:r>
                </a:p>
                <a:p>
                  <a:pPr defTabSz="584200">
                    <a:defRPr sz="3500" cap="all">
                      <a:solidFill>
                        <a:srgbClr val="FFFFFF"/>
                      </a:solidFill>
                      <a:latin typeface="Helvetica Neue Thin"/>
                      <a:ea typeface="Helvetica Neue Thin"/>
                      <a:cs typeface="Helvetica Neue Thin"/>
                      <a:sym typeface="Helvetica Neue Thin"/>
                    </a:defRPr>
                  </a:pPr>
                  <a:r>
                    <a:t>Control</a:t>
                  </a:r>
                </a:p>
              </p:txBody>
            </p:sp>
          </p:grpSp>
          <p:sp>
            <p:nvSpPr>
              <p:cNvPr id="365" name="Shape"/>
              <p:cNvSpPr/>
              <p:nvPr/>
            </p:nvSpPr>
            <p:spPr>
              <a:xfrm>
                <a:off x="0" y="1280914"/>
                <a:ext cx="2479675" cy="2222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0715" y="0"/>
                    </a:lnTo>
                    <a:lnTo>
                      <a:pt x="0" y="0"/>
                    </a:lnTo>
                    <a:close/>
                  </a:path>
                </a:pathLst>
              </a:custGeom>
              <a:solidFill>
                <a:srgbClr val="7EC3EE"/>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366" name="Rectangle"/>
              <p:cNvSpPr/>
              <p:nvPr/>
            </p:nvSpPr>
            <p:spPr>
              <a:xfrm>
                <a:off x="0" y="1503164"/>
                <a:ext cx="2479675" cy="1274763"/>
              </a:xfrm>
              <a:prstGeom prst="rect">
                <a:avLst/>
              </a:prstGeom>
              <a:solidFill>
                <a:srgbClr val="72B1D7"/>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nvGrpSpPr>
              <p:cNvPr id="372" name="Group"/>
              <p:cNvGrpSpPr/>
              <p:nvPr/>
            </p:nvGrpSpPr>
            <p:grpSpPr>
              <a:xfrm>
                <a:off x="2479823" y="1281096"/>
                <a:ext cx="3908277" cy="1497602"/>
                <a:chOff x="0" y="0"/>
                <a:chExt cx="3908276" cy="1497600"/>
              </a:xfrm>
            </p:grpSpPr>
            <p:grpSp>
              <p:nvGrpSpPr>
                <p:cNvPr id="370" name="Group"/>
                <p:cNvGrpSpPr/>
                <p:nvPr/>
              </p:nvGrpSpPr>
              <p:grpSpPr>
                <a:xfrm>
                  <a:off x="0" y="0"/>
                  <a:ext cx="3908277" cy="1497601"/>
                  <a:chOff x="0" y="0"/>
                  <a:chExt cx="3908276" cy="1497600"/>
                </a:xfrm>
              </p:grpSpPr>
              <p:sp>
                <p:nvSpPr>
                  <p:cNvPr id="367" name="Rectangle"/>
                  <p:cNvSpPr/>
                  <p:nvPr/>
                </p:nvSpPr>
                <p:spPr>
                  <a:xfrm>
                    <a:off x="101600" y="223036"/>
                    <a:ext cx="3806677" cy="1274565"/>
                  </a:xfrm>
                  <a:prstGeom prst="rect">
                    <a:avLst/>
                  </a:prstGeom>
                  <a:solidFill>
                    <a:srgbClr val="3197E0"/>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368" name="Shape"/>
                  <p:cNvSpPr/>
                  <p:nvPr/>
                </p:nvSpPr>
                <p:spPr>
                  <a:xfrm>
                    <a:off x="0" y="786"/>
                    <a:ext cx="3908277" cy="2222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38" y="0"/>
                        </a:lnTo>
                        <a:lnTo>
                          <a:pt x="21600" y="21600"/>
                        </a:lnTo>
                        <a:lnTo>
                          <a:pt x="530" y="21600"/>
                        </a:lnTo>
                        <a:lnTo>
                          <a:pt x="0" y="0"/>
                        </a:lnTo>
                        <a:close/>
                      </a:path>
                    </a:pathLst>
                  </a:custGeom>
                  <a:solidFill>
                    <a:srgbClr val="37A8FA"/>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369" name="Shape"/>
                  <p:cNvSpPr/>
                  <p:nvPr/>
                </p:nvSpPr>
                <p:spPr>
                  <a:xfrm>
                    <a:off x="287" y="0"/>
                    <a:ext cx="101313" cy="1497601"/>
                  </a:xfrm>
                  <a:custGeom>
                    <a:avLst/>
                    <a:gdLst/>
                    <a:ahLst/>
                    <a:cxnLst>
                      <a:cxn ang="0">
                        <a:pos x="wd2" y="hd2"/>
                      </a:cxn>
                      <a:cxn ang="5400000">
                        <a:pos x="wd2" y="hd2"/>
                      </a:cxn>
                      <a:cxn ang="10800000">
                        <a:pos x="wd2" y="hd2"/>
                      </a:cxn>
                      <a:cxn ang="16200000">
                        <a:pos x="wd2" y="hd2"/>
                      </a:cxn>
                    </a:cxnLst>
                    <a:rect l="0" t="0" r="r" b="b"/>
                    <a:pathLst>
                      <a:path w="21600" h="21600" extrusionOk="0">
                        <a:moveTo>
                          <a:pt x="69" y="0"/>
                        </a:moveTo>
                        <a:lnTo>
                          <a:pt x="21600" y="3217"/>
                        </a:lnTo>
                        <a:lnTo>
                          <a:pt x="21600" y="21600"/>
                        </a:lnTo>
                        <a:lnTo>
                          <a:pt x="0" y="18429"/>
                        </a:lnTo>
                        <a:lnTo>
                          <a:pt x="69" y="0"/>
                        </a:lnTo>
                        <a:close/>
                      </a:path>
                    </a:pathLst>
                  </a:custGeom>
                  <a:solidFill>
                    <a:srgbClr val="3484C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sp>
              <p:nvSpPr>
                <p:cNvPr id="371" name="Accesible"/>
                <p:cNvSpPr txBox="1"/>
                <p:nvPr/>
              </p:nvSpPr>
              <p:spPr>
                <a:xfrm>
                  <a:off x="419479" y="603751"/>
                  <a:ext cx="3170918" cy="5131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Accesible</a:t>
                  </a:r>
                </a:p>
              </p:txBody>
            </p:sp>
          </p:grpSp>
          <p:grpSp>
            <p:nvGrpSpPr>
              <p:cNvPr id="378" name="Group"/>
              <p:cNvGrpSpPr/>
              <p:nvPr/>
            </p:nvGrpSpPr>
            <p:grpSpPr>
              <a:xfrm>
                <a:off x="551085" y="0"/>
                <a:ext cx="3933677" cy="1503165"/>
                <a:chOff x="0" y="0"/>
                <a:chExt cx="3933676" cy="1503164"/>
              </a:xfrm>
            </p:grpSpPr>
            <p:grpSp>
              <p:nvGrpSpPr>
                <p:cNvPr id="376" name="Group"/>
                <p:cNvGrpSpPr/>
                <p:nvPr/>
              </p:nvGrpSpPr>
              <p:grpSpPr>
                <a:xfrm>
                  <a:off x="0" y="0"/>
                  <a:ext cx="3933677" cy="1503165"/>
                  <a:chOff x="0" y="0"/>
                  <a:chExt cx="3933676" cy="1503164"/>
                </a:xfrm>
              </p:grpSpPr>
              <p:sp>
                <p:nvSpPr>
                  <p:cNvPr id="373" name="Rectangle"/>
                  <p:cNvSpPr/>
                  <p:nvPr/>
                </p:nvSpPr>
                <p:spPr>
                  <a:xfrm>
                    <a:off x="0" y="228600"/>
                    <a:ext cx="3806677" cy="1274565"/>
                  </a:xfrm>
                  <a:prstGeom prst="rect">
                    <a:avLst/>
                  </a:prstGeom>
                  <a:solidFill>
                    <a:srgbClr val="B9B9B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374" name="Shape"/>
                  <p:cNvSpPr/>
                  <p:nvPr/>
                </p:nvSpPr>
                <p:spPr>
                  <a:xfrm>
                    <a:off x="0" y="6350"/>
                    <a:ext cx="3933677" cy="222250"/>
                  </a:xfrm>
                  <a:custGeom>
                    <a:avLst/>
                    <a:gdLst/>
                    <a:ahLst/>
                    <a:cxnLst>
                      <a:cxn ang="0">
                        <a:pos x="wd2" y="hd2"/>
                      </a:cxn>
                      <a:cxn ang="5400000">
                        <a:pos x="wd2" y="hd2"/>
                      </a:cxn>
                      <a:cxn ang="10800000">
                        <a:pos x="wd2" y="hd2"/>
                      </a:cxn>
                      <a:cxn ang="16200000">
                        <a:pos x="wd2" y="hd2"/>
                      </a:cxn>
                    </a:cxnLst>
                    <a:rect l="0" t="0" r="r" b="b"/>
                    <a:pathLst>
                      <a:path w="21600" h="21600" extrusionOk="0">
                        <a:moveTo>
                          <a:pt x="697" y="0"/>
                        </a:moveTo>
                        <a:lnTo>
                          <a:pt x="21600" y="0"/>
                        </a:lnTo>
                        <a:lnTo>
                          <a:pt x="20903" y="21600"/>
                        </a:lnTo>
                        <a:lnTo>
                          <a:pt x="0" y="21600"/>
                        </a:lnTo>
                        <a:lnTo>
                          <a:pt x="697" y="0"/>
                        </a:lnTo>
                        <a:close/>
                      </a:path>
                    </a:pathLst>
                  </a:cu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375" name="Shape"/>
                  <p:cNvSpPr/>
                  <p:nvPr/>
                </p:nvSpPr>
                <p:spPr>
                  <a:xfrm>
                    <a:off x="3806676" y="0"/>
                    <a:ext cx="127001" cy="1503165"/>
                  </a:xfrm>
                  <a:custGeom>
                    <a:avLst/>
                    <a:gdLst/>
                    <a:ahLst/>
                    <a:cxnLst>
                      <a:cxn ang="0">
                        <a:pos x="wd2" y="hd2"/>
                      </a:cxn>
                      <a:cxn ang="5400000">
                        <a:pos x="wd2" y="hd2"/>
                      </a:cxn>
                      <a:cxn ang="10800000">
                        <a:pos x="wd2" y="hd2"/>
                      </a:cxn>
                      <a:cxn ang="16200000">
                        <a:pos x="wd2" y="hd2"/>
                      </a:cxn>
                    </a:cxnLst>
                    <a:rect l="0" t="0" r="r" b="b"/>
                    <a:pathLst>
                      <a:path w="21600" h="21600" extrusionOk="0">
                        <a:moveTo>
                          <a:pt x="0" y="3285"/>
                        </a:moveTo>
                        <a:lnTo>
                          <a:pt x="21600" y="0"/>
                        </a:lnTo>
                        <a:lnTo>
                          <a:pt x="21600" y="18315"/>
                        </a:lnTo>
                        <a:lnTo>
                          <a:pt x="0" y="21600"/>
                        </a:lnTo>
                        <a:lnTo>
                          <a:pt x="0" y="3285"/>
                        </a:lnTo>
                        <a:close/>
                      </a:path>
                    </a:pathLst>
                  </a:custGeom>
                  <a:solidFill>
                    <a:srgbClr val="99999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sp>
              <p:nvSpPr>
                <p:cNvPr id="377" name="Findable"/>
                <p:cNvSpPr txBox="1"/>
                <p:nvPr/>
              </p:nvSpPr>
              <p:spPr>
                <a:xfrm>
                  <a:off x="317879" y="609313"/>
                  <a:ext cx="3170918" cy="5131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Findable</a:t>
                  </a:r>
                </a:p>
              </p:txBody>
            </p:sp>
          </p:grpSp>
        </p:grpSp>
        <p:grpSp>
          <p:nvGrpSpPr>
            <p:cNvPr id="388" name="Group"/>
            <p:cNvGrpSpPr/>
            <p:nvPr/>
          </p:nvGrpSpPr>
          <p:grpSpPr>
            <a:xfrm>
              <a:off x="497184" y="-1"/>
              <a:ext cx="6626472" cy="4633279"/>
              <a:chOff x="0" y="0"/>
              <a:chExt cx="6626470" cy="4633277"/>
            </a:xfrm>
          </p:grpSpPr>
          <p:sp>
            <p:nvSpPr>
              <p:cNvPr id="380" name="Shape"/>
              <p:cNvSpPr/>
              <p:nvPr/>
            </p:nvSpPr>
            <p:spPr>
              <a:xfrm flipH="1">
                <a:off x="2423286" y="2048797"/>
                <a:ext cx="3995827" cy="2098214"/>
              </a:xfrm>
              <a:custGeom>
                <a:avLst/>
                <a:gdLst/>
                <a:ahLst/>
                <a:cxnLst>
                  <a:cxn ang="0">
                    <a:pos x="wd2" y="hd2"/>
                  </a:cxn>
                  <a:cxn ang="5400000">
                    <a:pos x="wd2" y="hd2"/>
                  </a:cxn>
                  <a:cxn ang="10800000">
                    <a:pos x="wd2" y="hd2"/>
                  </a:cxn>
                  <a:cxn ang="16200000">
                    <a:pos x="wd2" y="hd2"/>
                  </a:cxn>
                </a:cxnLst>
                <a:rect l="0" t="0" r="r" b="b"/>
                <a:pathLst>
                  <a:path w="21600" h="21600" extrusionOk="0">
                    <a:moveTo>
                      <a:pt x="1550" y="0"/>
                    </a:moveTo>
                    <a:lnTo>
                      <a:pt x="21600" y="8815"/>
                    </a:lnTo>
                    <a:lnTo>
                      <a:pt x="20050" y="21600"/>
                    </a:lnTo>
                    <a:lnTo>
                      <a:pt x="0" y="12785"/>
                    </a:lnTo>
                    <a:close/>
                  </a:path>
                </a:pathLst>
              </a:custGeom>
              <a:solidFill>
                <a:srgbClr val="72B1D7"/>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381" name="Shape"/>
              <p:cNvSpPr/>
              <p:nvPr/>
            </p:nvSpPr>
            <p:spPr>
              <a:xfrm flipH="1">
                <a:off x="2707881" y="3290372"/>
                <a:ext cx="3917428" cy="1342906"/>
              </a:xfrm>
              <a:custGeom>
                <a:avLst/>
                <a:gdLst/>
                <a:ahLst/>
                <a:cxnLst>
                  <a:cxn ang="0">
                    <a:pos x="wd2" y="hd2"/>
                  </a:cxn>
                  <a:cxn ang="5400000">
                    <a:pos x="wd2" y="hd2"/>
                  </a:cxn>
                  <a:cxn ang="10800000">
                    <a:pos x="wd2" y="hd2"/>
                  </a:cxn>
                  <a:cxn ang="16200000">
                    <a:pos x="wd2" y="hd2"/>
                  </a:cxn>
                </a:cxnLst>
                <a:rect l="0" t="0" r="r" b="b"/>
                <a:pathLst>
                  <a:path w="21600" h="21600" extrusionOk="0">
                    <a:moveTo>
                      <a:pt x="1126" y="0"/>
                    </a:moveTo>
                    <a:lnTo>
                      <a:pt x="21600" y="13732"/>
                    </a:lnTo>
                    <a:lnTo>
                      <a:pt x="19821" y="21600"/>
                    </a:lnTo>
                    <a:lnTo>
                      <a:pt x="0" y="7827"/>
                    </a:lnTo>
                    <a:lnTo>
                      <a:pt x="1126" y="0"/>
                    </a:lnTo>
                    <a:close/>
                  </a:path>
                </a:pathLst>
              </a:custGeom>
              <a:solidFill>
                <a:srgbClr val="649ABC"/>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382" name="Shape"/>
              <p:cNvSpPr/>
              <p:nvPr/>
            </p:nvSpPr>
            <p:spPr>
              <a:xfrm flipH="1">
                <a:off x="6133603" y="2052253"/>
                <a:ext cx="492868" cy="1727018"/>
              </a:xfrm>
              <a:custGeom>
                <a:avLst/>
                <a:gdLst/>
                <a:ahLst/>
                <a:cxnLst>
                  <a:cxn ang="0">
                    <a:pos x="wd2" y="hd2"/>
                  </a:cxn>
                  <a:cxn ang="5400000">
                    <a:pos x="wd2" y="hd2"/>
                  </a:cxn>
                  <a:cxn ang="10800000">
                    <a:pos x="wd2" y="hd2"/>
                  </a:cxn>
                  <a:cxn ang="16200000">
                    <a:pos x="wd2" y="hd2"/>
                  </a:cxn>
                </a:cxnLst>
                <a:rect l="0" t="0" r="r" b="b"/>
                <a:pathLst>
                  <a:path w="21600" h="21600" extrusionOk="0">
                    <a:moveTo>
                      <a:pt x="13650" y="5355"/>
                    </a:moveTo>
                    <a:lnTo>
                      <a:pt x="21600" y="0"/>
                    </a:lnTo>
                    <a:lnTo>
                      <a:pt x="9197" y="15447"/>
                    </a:lnTo>
                    <a:lnTo>
                      <a:pt x="0" y="21600"/>
                    </a:lnTo>
                    <a:lnTo>
                      <a:pt x="13650" y="5355"/>
                    </a:lnTo>
                    <a:close/>
                  </a:path>
                </a:pathLst>
              </a:custGeom>
              <a:solidFill>
                <a:srgbClr val="7EC3EE"/>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383" name="Shape"/>
              <p:cNvSpPr/>
              <p:nvPr/>
            </p:nvSpPr>
            <p:spPr>
              <a:xfrm flipH="1">
                <a:off x="1053978" y="1370487"/>
                <a:ext cx="829950" cy="1162963"/>
              </a:xfrm>
              <a:custGeom>
                <a:avLst/>
                <a:gdLst/>
                <a:ahLst/>
                <a:cxnLst>
                  <a:cxn ang="0">
                    <a:pos x="wd2" y="hd2"/>
                  </a:cxn>
                  <a:cxn ang="5400000">
                    <a:pos x="wd2" y="hd2"/>
                  </a:cxn>
                  <a:cxn ang="10800000">
                    <a:pos x="wd2" y="hd2"/>
                  </a:cxn>
                  <a:cxn ang="16200000">
                    <a:pos x="wd2" y="hd2"/>
                  </a:cxn>
                </a:cxnLst>
                <a:rect l="0" t="0" r="r" b="b"/>
                <a:pathLst>
                  <a:path w="21460" h="21541" extrusionOk="0">
                    <a:moveTo>
                      <a:pt x="12418" y="3"/>
                    </a:moveTo>
                    <a:cubicBezTo>
                      <a:pt x="10396" y="-59"/>
                      <a:pt x="8692" y="872"/>
                      <a:pt x="7005" y="1666"/>
                    </a:cubicBezTo>
                    <a:cubicBezTo>
                      <a:pt x="5541" y="2355"/>
                      <a:pt x="3994" y="2954"/>
                      <a:pt x="2595" y="3710"/>
                    </a:cubicBezTo>
                    <a:cubicBezTo>
                      <a:pt x="1651" y="4220"/>
                      <a:pt x="781" y="4798"/>
                      <a:pt x="0" y="5434"/>
                    </a:cubicBezTo>
                    <a:cubicBezTo>
                      <a:pt x="544" y="5215"/>
                      <a:pt x="1135" y="5064"/>
                      <a:pt x="1748" y="4985"/>
                    </a:cubicBezTo>
                    <a:cubicBezTo>
                      <a:pt x="2731" y="4858"/>
                      <a:pt x="3737" y="4921"/>
                      <a:pt x="4708" y="5088"/>
                    </a:cubicBezTo>
                    <a:cubicBezTo>
                      <a:pt x="6532" y="5401"/>
                      <a:pt x="8204" y="6073"/>
                      <a:pt x="9469" y="7065"/>
                    </a:cubicBezTo>
                    <a:cubicBezTo>
                      <a:pt x="11100" y="8345"/>
                      <a:pt x="11904" y="10022"/>
                      <a:pt x="12342" y="11726"/>
                    </a:cubicBezTo>
                    <a:cubicBezTo>
                      <a:pt x="13191" y="15020"/>
                      <a:pt x="12746" y="18418"/>
                      <a:pt x="11057" y="21541"/>
                    </a:cubicBezTo>
                    <a:cubicBezTo>
                      <a:pt x="12133" y="21095"/>
                      <a:pt x="13209" y="20649"/>
                      <a:pt x="14285" y="20203"/>
                    </a:cubicBezTo>
                    <a:cubicBezTo>
                      <a:pt x="14721" y="20023"/>
                      <a:pt x="15156" y="19842"/>
                      <a:pt x="15592" y="19662"/>
                    </a:cubicBezTo>
                    <a:lnTo>
                      <a:pt x="21034" y="17497"/>
                    </a:lnTo>
                    <a:cubicBezTo>
                      <a:pt x="21570" y="15359"/>
                      <a:pt x="21600" y="13171"/>
                      <a:pt x="21122" y="11026"/>
                    </a:cubicBezTo>
                    <a:cubicBezTo>
                      <a:pt x="20680" y="9043"/>
                      <a:pt x="19808" y="7128"/>
                      <a:pt x="18925" y="5231"/>
                    </a:cubicBezTo>
                    <a:cubicBezTo>
                      <a:pt x="17754" y="2716"/>
                      <a:pt x="15964" y="112"/>
                      <a:pt x="12418" y="3"/>
                    </a:cubicBezTo>
                    <a:close/>
                  </a:path>
                </a:pathLst>
              </a:custGeom>
              <a:solidFill>
                <a:srgbClr val="B9B9B9"/>
              </a:solidFill>
              <a:ln w="12700" cap="flat">
                <a:noFill/>
                <a:miter lim="400000"/>
              </a:ln>
              <a:effectLst/>
            </p:spPr>
            <p:txBody>
              <a:bodyPr wrap="square" lIns="50800" tIns="50800" rIns="50800" bIns="50800" numCol="1" anchor="ctr">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384" name="Shape"/>
              <p:cNvSpPr/>
              <p:nvPr/>
            </p:nvSpPr>
            <p:spPr>
              <a:xfrm flipH="1">
                <a:off x="1070679" y="2302704"/>
                <a:ext cx="124019" cy="130847"/>
              </a:xfrm>
              <a:custGeom>
                <a:avLst/>
                <a:gdLst/>
                <a:ahLst/>
                <a:cxnLst>
                  <a:cxn ang="0">
                    <a:pos x="wd2" y="hd2"/>
                  </a:cxn>
                  <a:cxn ang="5400000">
                    <a:pos x="wd2" y="hd2"/>
                  </a:cxn>
                  <a:cxn ang="10800000">
                    <a:pos x="wd2" y="hd2"/>
                  </a:cxn>
                  <a:cxn ang="16200000">
                    <a:pos x="wd2" y="hd2"/>
                  </a:cxn>
                </a:cxnLst>
                <a:rect l="0" t="0" r="r" b="b"/>
                <a:pathLst>
                  <a:path w="21600" h="21280" extrusionOk="0">
                    <a:moveTo>
                      <a:pt x="10228" y="21214"/>
                    </a:moveTo>
                    <a:cubicBezTo>
                      <a:pt x="7229" y="21600"/>
                      <a:pt x="4425" y="20248"/>
                      <a:pt x="2526" y="18163"/>
                    </a:cubicBezTo>
                    <a:cubicBezTo>
                      <a:pt x="1175" y="16680"/>
                      <a:pt x="299" y="14872"/>
                      <a:pt x="0" y="12945"/>
                    </a:cubicBezTo>
                    <a:lnTo>
                      <a:pt x="21600" y="0"/>
                    </a:lnTo>
                    <a:cubicBezTo>
                      <a:pt x="20937" y="3087"/>
                      <a:pt x="20239" y="6167"/>
                      <a:pt x="19507" y="9240"/>
                    </a:cubicBezTo>
                    <a:cubicBezTo>
                      <a:pt x="18210" y="14684"/>
                      <a:pt x="15878" y="20486"/>
                      <a:pt x="10228" y="21214"/>
                    </a:cubicBezTo>
                    <a:close/>
                  </a:path>
                </a:pathLst>
              </a:custGeom>
              <a:solidFill>
                <a:srgbClr val="3484C9"/>
              </a:solidFill>
              <a:ln w="12700" cap="flat">
                <a:noFill/>
                <a:miter lim="400000"/>
              </a:ln>
              <a:effectLst/>
            </p:spPr>
            <p:txBody>
              <a:bodyPr wrap="square" lIns="50800" tIns="50800" rIns="50800" bIns="50800" numCol="1" anchor="ctr">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385" name="Shape"/>
              <p:cNvSpPr/>
              <p:nvPr/>
            </p:nvSpPr>
            <p:spPr>
              <a:xfrm flipH="1">
                <a:off x="0" y="0"/>
                <a:ext cx="1583532" cy="243244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37" y="11320"/>
                    </a:lnTo>
                    <a:cubicBezTo>
                      <a:pt x="926" y="11497"/>
                      <a:pt x="591" y="11739"/>
                      <a:pt x="357" y="12021"/>
                    </a:cubicBezTo>
                    <a:cubicBezTo>
                      <a:pt x="145" y="12277"/>
                      <a:pt x="22" y="12559"/>
                      <a:pt x="0" y="12849"/>
                    </a:cubicBezTo>
                    <a:lnTo>
                      <a:pt x="1207" y="12419"/>
                    </a:lnTo>
                    <a:cubicBezTo>
                      <a:pt x="1576" y="12310"/>
                      <a:pt x="1997" y="12294"/>
                      <a:pt x="2382" y="12377"/>
                    </a:cubicBezTo>
                    <a:cubicBezTo>
                      <a:pt x="2885" y="12485"/>
                      <a:pt x="3263" y="12742"/>
                      <a:pt x="3600" y="13008"/>
                    </a:cubicBezTo>
                    <a:cubicBezTo>
                      <a:pt x="5684" y="14649"/>
                      <a:pt x="6639" y="16745"/>
                      <a:pt x="6994" y="18855"/>
                    </a:cubicBezTo>
                    <a:cubicBezTo>
                      <a:pt x="7126" y="19639"/>
                      <a:pt x="7172" y="20450"/>
                      <a:pt x="6615" y="21156"/>
                    </a:cubicBezTo>
                    <a:cubicBezTo>
                      <a:pt x="6490" y="21315"/>
                      <a:pt x="6335" y="21465"/>
                      <a:pt x="6155" y="21600"/>
                    </a:cubicBezTo>
                    <a:cubicBezTo>
                      <a:pt x="6975" y="21485"/>
                      <a:pt x="7775" y="21313"/>
                      <a:pt x="8537" y="21085"/>
                    </a:cubicBezTo>
                    <a:cubicBezTo>
                      <a:pt x="8951" y="20962"/>
                      <a:pt x="9354" y="20821"/>
                      <a:pt x="9755" y="20680"/>
                    </a:cubicBezTo>
                    <a:cubicBezTo>
                      <a:pt x="13799" y="19263"/>
                      <a:pt x="17728" y="17713"/>
                      <a:pt x="21530" y="16035"/>
                    </a:cubicBezTo>
                    <a:lnTo>
                      <a:pt x="21600" y="8000"/>
                    </a:lnTo>
                    <a:lnTo>
                      <a:pt x="21600" y="0"/>
                    </a:lnTo>
                    <a:close/>
                  </a:path>
                </a:pathLst>
              </a:custGeom>
              <a:solidFill>
                <a:srgbClr val="3197E0"/>
              </a:solidFill>
              <a:ln w="12700" cap="flat">
                <a:noFill/>
                <a:miter lim="400000"/>
              </a:ln>
              <a:effectLst/>
            </p:spPr>
            <p:txBody>
              <a:bodyPr wrap="square" lIns="50800" tIns="50800" rIns="50800" bIns="50800" numCol="1" anchor="ctr">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386" name="Open"/>
              <p:cNvSpPr txBox="1"/>
              <p:nvPr/>
            </p:nvSpPr>
            <p:spPr>
              <a:xfrm rot="20880820">
                <a:off x="2835740" y="2737476"/>
                <a:ext cx="3170918" cy="7208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4500" b="1" cap="all">
                    <a:solidFill>
                      <a:srgbClr val="FFFFFF"/>
                    </a:solidFill>
                    <a:latin typeface="Helvetica Neue"/>
                    <a:ea typeface="Helvetica Neue"/>
                    <a:cs typeface="Helvetica Neue"/>
                    <a:sym typeface="Helvetica Neue"/>
                  </a:defRPr>
                </a:lvl1pPr>
              </a:lstStyle>
              <a:p>
                <a:r>
                  <a:t>Open</a:t>
                </a:r>
              </a:p>
            </p:txBody>
          </p:sp>
          <p:sp>
            <p:nvSpPr>
              <p:cNvPr id="387" name="Shape"/>
              <p:cNvSpPr/>
              <p:nvPr/>
            </p:nvSpPr>
            <p:spPr>
              <a:xfrm flipH="1">
                <a:off x="1354120" y="1603842"/>
                <a:ext cx="3884110" cy="1889081"/>
              </a:xfrm>
              <a:custGeom>
                <a:avLst/>
                <a:gdLst/>
                <a:ahLst/>
                <a:cxnLst>
                  <a:cxn ang="0">
                    <a:pos x="wd2" y="hd2"/>
                  </a:cxn>
                  <a:cxn ang="5400000">
                    <a:pos x="wd2" y="hd2"/>
                  </a:cxn>
                  <a:cxn ang="10800000">
                    <a:pos x="wd2" y="hd2"/>
                  </a:cxn>
                  <a:cxn ang="16200000">
                    <a:pos x="wd2" y="hd2"/>
                  </a:cxn>
                </a:cxnLst>
                <a:rect l="0" t="0" r="r" b="b"/>
                <a:pathLst>
                  <a:path w="21587" h="21446" extrusionOk="0">
                    <a:moveTo>
                      <a:pt x="10776" y="12779"/>
                    </a:moveTo>
                    <a:cubicBezTo>
                      <a:pt x="10060" y="13747"/>
                      <a:pt x="9448" y="14995"/>
                      <a:pt x="8785" y="16109"/>
                    </a:cubicBezTo>
                    <a:cubicBezTo>
                      <a:pt x="8321" y="16889"/>
                      <a:pt x="7811" y="17713"/>
                      <a:pt x="7765" y="18932"/>
                    </a:cubicBezTo>
                    <a:cubicBezTo>
                      <a:pt x="7744" y="19504"/>
                      <a:pt x="7839" y="20066"/>
                      <a:pt x="8024" y="20497"/>
                    </a:cubicBezTo>
                    <a:cubicBezTo>
                      <a:pt x="8229" y="20975"/>
                      <a:pt x="8521" y="21242"/>
                      <a:pt x="8827" y="21365"/>
                    </a:cubicBezTo>
                    <a:cubicBezTo>
                      <a:pt x="9194" y="21514"/>
                      <a:pt x="9573" y="21460"/>
                      <a:pt x="9923" y="21180"/>
                    </a:cubicBezTo>
                    <a:cubicBezTo>
                      <a:pt x="10404" y="20795"/>
                      <a:pt x="10774" y="20029"/>
                      <a:pt x="11171" y="19359"/>
                    </a:cubicBezTo>
                    <a:cubicBezTo>
                      <a:pt x="11993" y="17973"/>
                      <a:pt x="12947" y="16979"/>
                      <a:pt x="13889" y="15967"/>
                    </a:cubicBezTo>
                    <a:cubicBezTo>
                      <a:pt x="14529" y="15280"/>
                      <a:pt x="15169" y="14579"/>
                      <a:pt x="15863" y="14165"/>
                    </a:cubicBezTo>
                    <a:cubicBezTo>
                      <a:pt x="16585" y="13735"/>
                      <a:pt x="17344" y="13629"/>
                      <a:pt x="18063" y="13183"/>
                    </a:cubicBezTo>
                    <a:cubicBezTo>
                      <a:pt x="18703" y="12786"/>
                      <a:pt x="19294" y="12124"/>
                      <a:pt x="19922" y="11661"/>
                    </a:cubicBezTo>
                    <a:cubicBezTo>
                      <a:pt x="20448" y="11274"/>
                      <a:pt x="21025" y="10965"/>
                      <a:pt x="21334" y="10009"/>
                    </a:cubicBezTo>
                    <a:cubicBezTo>
                      <a:pt x="21543" y="9362"/>
                      <a:pt x="21580" y="8568"/>
                      <a:pt x="21586" y="7794"/>
                    </a:cubicBezTo>
                    <a:cubicBezTo>
                      <a:pt x="21600" y="6110"/>
                      <a:pt x="21439" y="4398"/>
                      <a:pt x="21124" y="3021"/>
                    </a:cubicBezTo>
                    <a:cubicBezTo>
                      <a:pt x="20823" y="1705"/>
                      <a:pt x="20365" y="672"/>
                      <a:pt x="19654" y="363"/>
                    </a:cubicBezTo>
                    <a:cubicBezTo>
                      <a:pt x="19390" y="248"/>
                      <a:pt x="19116" y="276"/>
                      <a:pt x="18859" y="445"/>
                    </a:cubicBezTo>
                    <a:cubicBezTo>
                      <a:pt x="18754" y="569"/>
                      <a:pt x="18645" y="676"/>
                      <a:pt x="18532" y="766"/>
                    </a:cubicBezTo>
                    <a:cubicBezTo>
                      <a:pt x="17648" y="1471"/>
                      <a:pt x="16751" y="1103"/>
                      <a:pt x="15829" y="829"/>
                    </a:cubicBezTo>
                    <a:cubicBezTo>
                      <a:pt x="14924" y="561"/>
                      <a:pt x="13958" y="432"/>
                      <a:pt x="13032" y="231"/>
                    </a:cubicBezTo>
                    <a:cubicBezTo>
                      <a:pt x="12351" y="82"/>
                      <a:pt x="11668" y="-86"/>
                      <a:pt x="10986" y="51"/>
                    </a:cubicBezTo>
                    <a:cubicBezTo>
                      <a:pt x="10341" y="180"/>
                      <a:pt x="9719" y="583"/>
                      <a:pt x="9101" y="976"/>
                    </a:cubicBezTo>
                    <a:cubicBezTo>
                      <a:pt x="7588" y="1937"/>
                      <a:pt x="6060" y="2850"/>
                      <a:pt x="4556" y="3869"/>
                    </a:cubicBezTo>
                    <a:cubicBezTo>
                      <a:pt x="3017" y="4910"/>
                      <a:pt x="1498" y="6063"/>
                      <a:pt x="0" y="7327"/>
                    </a:cubicBezTo>
                    <a:lnTo>
                      <a:pt x="6554" y="10442"/>
                    </a:lnTo>
                    <a:cubicBezTo>
                      <a:pt x="7493" y="9549"/>
                      <a:pt x="8458" y="8768"/>
                      <a:pt x="9442" y="8105"/>
                    </a:cubicBezTo>
                    <a:cubicBezTo>
                      <a:pt x="10131" y="7640"/>
                      <a:pt x="10871" y="7244"/>
                      <a:pt x="11539" y="7825"/>
                    </a:cubicBezTo>
                    <a:cubicBezTo>
                      <a:pt x="11845" y="8091"/>
                      <a:pt x="12108" y="8571"/>
                      <a:pt x="12176" y="9232"/>
                    </a:cubicBezTo>
                    <a:cubicBezTo>
                      <a:pt x="12222" y="9675"/>
                      <a:pt x="12168" y="10130"/>
                      <a:pt x="12065" y="10531"/>
                    </a:cubicBezTo>
                    <a:cubicBezTo>
                      <a:pt x="11795" y="11574"/>
                      <a:pt x="11256" y="12132"/>
                      <a:pt x="10776" y="12779"/>
                    </a:cubicBezTo>
                    <a:close/>
                  </a:path>
                </a:pathLst>
              </a:custGeom>
              <a:solidFill>
                <a:srgbClr val="CFD4D4"/>
              </a:solidFill>
              <a:ln w="12700" cap="flat">
                <a:noFill/>
                <a:miter lim="400000"/>
              </a:ln>
              <a:effectLst/>
            </p:spPr>
            <p:txBody>
              <a:bodyPr wrap="square" lIns="50800" tIns="50800" rIns="50800" bIns="50800" numCol="1" anchor="ctr">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grpSp>
      <p:sp>
        <p:nvSpPr>
          <p:cNvPr id="390" name="Reusable"/>
          <p:cNvSpPr txBox="1"/>
          <p:nvPr/>
        </p:nvSpPr>
        <p:spPr>
          <a:xfrm>
            <a:off x="-474444" y="10504885"/>
            <a:ext cx="3170918" cy="513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defTabSz="584200">
              <a:defRPr sz="3500" cap="all">
                <a:solidFill>
                  <a:srgbClr val="FFFFFF"/>
                </a:solidFill>
                <a:latin typeface="Helvetica Neue Thin"/>
                <a:ea typeface="Helvetica Neue Thin"/>
                <a:cs typeface="Helvetica Neue Thin"/>
                <a:sym typeface="Helvetica Neue Thin"/>
              </a:defRPr>
            </a:lvl1pPr>
          </a:lstStyle>
          <a:p>
            <a:r>
              <a:t>Reusable</a:t>
            </a:r>
          </a:p>
        </p:txBody>
      </p:sp>
      <p:sp>
        <p:nvSpPr>
          <p:cNvPr id="391" name="Good Enough Data Practices…"/>
          <p:cNvSpPr txBox="1"/>
          <p:nvPr/>
        </p:nvSpPr>
        <p:spPr>
          <a:xfrm>
            <a:off x="8286951" y="4608512"/>
            <a:ext cx="11965794" cy="44989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marL="464102" indent="-464102" algn="l">
              <a:buClr>
                <a:srgbClr val="535353"/>
              </a:buClr>
              <a:buSzPct val="82000"/>
              <a:buChar char="•"/>
            </a:pPr>
            <a:r>
              <a:rPr i="1">
                <a:latin typeface="Gill Sans"/>
                <a:ea typeface="Gill Sans"/>
                <a:cs typeface="Gill Sans"/>
                <a:sym typeface="Gill Sans"/>
              </a:rPr>
              <a:t>Good Enough </a:t>
            </a:r>
            <a:r>
              <a:t>Data Practices </a:t>
            </a:r>
          </a:p>
          <a:p>
            <a:pPr lvl="4"/>
            <a:r>
              <a:t>(slides and resources available on website)</a:t>
            </a:r>
          </a:p>
          <a:p>
            <a:pPr marL="464102" indent="-464102" algn="l">
              <a:buClr>
                <a:srgbClr val="535353"/>
              </a:buClr>
              <a:buSzPct val="82000"/>
              <a:buChar char="•"/>
            </a:pPr>
            <a:r>
              <a:t>FAIR Data</a:t>
            </a:r>
          </a:p>
          <a:p>
            <a:pPr marL="464102" indent="-464102" algn="l">
              <a:buClr>
                <a:srgbClr val="535353"/>
              </a:buClr>
              <a:buSzPct val="82000"/>
              <a:buChar char="•"/>
            </a:pPr>
            <a:r>
              <a:t>Metadata</a:t>
            </a:r>
          </a:p>
          <a:p>
            <a:pPr marL="464102" indent="-464102" algn="l">
              <a:buClr>
                <a:srgbClr val="535353"/>
              </a:buClr>
              <a:buSzPct val="82000"/>
              <a:buChar char="•"/>
              <a:defRPr b="1">
                <a:latin typeface="Gill Sans"/>
                <a:ea typeface="Gill Sans"/>
                <a:cs typeface="Gill Sans"/>
                <a:sym typeface="Gill Sans"/>
              </a:defRPr>
            </a:pPr>
            <a:r>
              <a:t>Data Standards</a:t>
            </a:r>
          </a:p>
          <a:p>
            <a:pPr marL="464102" indent="-464102" algn="l">
              <a:buClr>
                <a:srgbClr val="535353"/>
              </a:buClr>
              <a:buSzPct val="82000"/>
              <a:buChar char="•"/>
            </a:pPr>
            <a:r>
              <a:t>Institutional Resources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Benefits…"/>
          <p:cNvSpPr txBox="1">
            <a:spLocks noGrp="1"/>
          </p:cNvSpPr>
          <p:nvPr>
            <p:ph type="title"/>
          </p:nvPr>
        </p:nvSpPr>
        <p:spPr>
          <a:xfrm>
            <a:off x="979699" y="5575454"/>
            <a:ext cx="10391769" cy="6375092"/>
          </a:xfrm>
          <a:prstGeom prst="rect">
            <a:avLst/>
          </a:prstGeom>
        </p:spPr>
        <p:txBody>
          <a:bodyPr/>
          <a:lstStyle/>
          <a:p>
            <a:pPr>
              <a:defRPr sz="5000">
                <a:latin typeface="+mn-lt"/>
                <a:ea typeface="+mn-ea"/>
                <a:cs typeface="+mn-cs"/>
                <a:sym typeface="Gill Sans Light"/>
              </a:defRPr>
            </a:pPr>
            <a:r>
              <a:t>Benefits</a:t>
            </a:r>
          </a:p>
          <a:p>
            <a:pPr>
              <a:defRPr sz="5000">
                <a:latin typeface="+mn-lt"/>
                <a:ea typeface="+mn-ea"/>
                <a:cs typeface="+mn-cs"/>
                <a:sym typeface="Gill Sans Light"/>
              </a:defRPr>
            </a:pPr>
            <a:endParaRPr/>
          </a:p>
          <a:p>
            <a:pPr marL="533400" lvl="1" indent="-533400" algn="l">
              <a:buSzPct val="100000"/>
              <a:defRPr sz="4000">
                <a:latin typeface="+mn-lt"/>
                <a:ea typeface="+mn-ea"/>
                <a:cs typeface="+mn-cs"/>
                <a:sym typeface="Gill Sans Light"/>
              </a:defRPr>
            </a:pPr>
            <a:r>
              <a:t>Agreed upon within fields (sometimes required)</a:t>
            </a:r>
          </a:p>
          <a:p>
            <a:pPr marL="533400" lvl="1" indent="-533400" algn="l">
              <a:buSzPct val="100000"/>
              <a:defRPr sz="4000">
                <a:latin typeface="+mn-lt"/>
                <a:ea typeface="+mn-ea"/>
                <a:cs typeface="+mn-cs"/>
                <a:sym typeface="Gill Sans Light"/>
              </a:defRPr>
            </a:pPr>
            <a:r>
              <a:t>Ensures consistency across datasets - easier to share and use</a:t>
            </a:r>
          </a:p>
          <a:p>
            <a:pPr marL="533400" lvl="1" indent="-533400" algn="l">
              <a:buSzPct val="100000"/>
              <a:defRPr sz="4000">
                <a:latin typeface="+mn-lt"/>
                <a:ea typeface="+mn-ea"/>
                <a:cs typeface="+mn-cs"/>
                <a:sym typeface="Gill Sans Light"/>
              </a:defRPr>
            </a:pPr>
            <a:r>
              <a:t>Code can be applied across datasets more easily</a:t>
            </a:r>
          </a:p>
          <a:p>
            <a:pPr marL="533400" lvl="1" indent="-533400" algn="l">
              <a:buSzPct val="100000"/>
              <a:defRPr sz="4000">
                <a:latin typeface="+mn-lt"/>
                <a:ea typeface="+mn-ea"/>
                <a:cs typeface="+mn-cs"/>
                <a:sym typeface="Gill Sans Light"/>
              </a:defRPr>
            </a:pPr>
            <a:r>
              <a:t>Helps to ensure FAIR data</a:t>
            </a:r>
          </a:p>
          <a:p>
            <a:pPr marL="533400" lvl="1" indent="-533400" algn="l">
              <a:buSzPct val="100000"/>
              <a:defRPr sz="4000">
                <a:latin typeface="+mn-lt"/>
                <a:ea typeface="+mn-ea"/>
                <a:cs typeface="+mn-cs"/>
                <a:sym typeface="Gill Sans Light"/>
              </a:defRPr>
            </a:pPr>
            <a:r>
              <a:t>You do not need to make as many choices - just follow the standard</a:t>
            </a:r>
          </a:p>
        </p:txBody>
      </p:sp>
      <p:sp>
        <p:nvSpPr>
          <p:cNvPr id="394" name="Data Standards"/>
          <p:cNvSpPr txBox="1"/>
          <p:nvPr/>
        </p:nvSpPr>
        <p:spPr>
          <a:xfrm>
            <a:off x="575833" y="679381"/>
            <a:ext cx="23232334" cy="18037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lvl1pPr defTabSz="788669">
              <a:defRPr sz="9600">
                <a:latin typeface="+mj-lt"/>
                <a:ea typeface="+mj-ea"/>
                <a:cs typeface="+mj-cs"/>
                <a:sym typeface="Avenir Next Regular"/>
              </a:defRPr>
            </a:lvl1pPr>
          </a:lstStyle>
          <a:p>
            <a:r>
              <a:t>Data Standards</a:t>
            </a:r>
          </a:p>
        </p:txBody>
      </p:sp>
      <p:sp>
        <p:nvSpPr>
          <p:cNvPr id="395" name="Rules, definitions, and formats to ensure consistent and interoperable data."/>
          <p:cNvSpPr txBox="1"/>
          <p:nvPr/>
        </p:nvSpPr>
        <p:spPr>
          <a:xfrm>
            <a:off x="2651655" y="2726372"/>
            <a:ext cx="19080690" cy="866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p>
            <a:pPr lvl="1">
              <a:lnSpc>
                <a:spcPct val="120000"/>
              </a:lnSpc>
              <a:spcBef>
                <a:spcPts val="1500"/>
              </a:spcBef>
            </a:pPr>
            <a:r>
              <a:t>Rules, definitions, and formats to ensure consistent and interoperable data.</a:t>
            </a:r>
          </a:p>
        </p:txBody>
      </p:sp>
      <p:pic>
        <p:nvPicPr>
          <p:cNvPr id="396" name="pasted-movie.png" descr="A hand-drawn sketch diagram with a document icon at the center containing text lines and a table. Four arrows extend outward to four labeled benefits: upper left shows two figures exchanging an item labeled &quot;Reusability&quot;; upper right shows a magnifying glass with a checkmark labeled &quot;Reproducibility&quot;; lower left shows a computer monitor with a checkmark labeled &quot;Machine Readable&quot;; lower right shows a clock with a circular arrow labeled &quot;Future Proo"/>
          <p:cNvPicPr>
            <a:picLocks noChangeAspect="1"/>
          </p:cNvPicPr>
          <p:nvPr/>
        </p:nvPicPr>
        <p:blipFill>
          <a:blip r:embed="rId2"/>
          <a:stretch>
            <a:fillRect/>
          </a:stretch>
        </p:blipFill>
        <p:spPr>
          <a:xfrm>
            <a:off x="12484333" y="5183600"/>
            <a:ext cx="10258942" cy="7870841"/>
          </a:xfrm>
          <a:prstGeom prst="rect">
            <a:avLst/>
          </a:prstGeom>
          <a:ln w="12700">
            <a:miter lim="400000"/>
          </a:ln>
        </p:spPr>
      </p:pic>
      <p:sp>
        <p:nvSpPr>
          <p:cNvPr id="397" name="Image is AI generated"/>
          <p:cNvSpPr txBox="1"/>
          <p:nvPr/>
        </p:nvSpPr>
        <p:spPr>
          <a:xfrm>
            <a:off x="20143193" y="12882534"/>
            <a:ext cx="3382339" cy="5619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p>
            <a:pPr lvl="1">
              <a:lnSpc>
                <a:spcPct val="120000"/>
              </a:lnSpc>
              <a:spcBef>
                <a:spcPts val="1500"/>
              </a:spcBef>
              <a:defRPr sz="2900"/>
            </a:pPr>
            <a:r>
              <a:t>Image is AI generated</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Data Standards"/>
          <p:cNvSpPr txBox="1"/>
          <p:nvPr/>
        </p:nvSpPr>
        <p:spPr>
          <a:xfrm>
            <a:off x="575833" y="679381"/>
            <a:ext cx="23232334" cy="18037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lvl1pPr defTabSz="788669">
              <a:defRPr sz="9600">
                <a:latin typeface="+mj-lt"/>
                <a:ea typeface="+mj-ea"/>
                <a:cs typeface="+mj-cs"/>
                <a:sym typeface="Avenir Next Regular"/>
              </a:defRPr>
            </a:lvl1pPr>
          </a:lstStyle>
          <a:p>
            <a:r>
              <a:t>Data Standards</a:t>
            </a:r>
          </a:p>
        </p:txBody>
      </p:sp>
      <p:sp>
        <p:nvSpPr>
          <p:cNvPr id="401" name="Rules, definitions, and formats to ensure consistent and interoperable data."/>
          <p:cNvSpPr txBox="1"/>
          <p:nvPr/>
        </p:nvSpPr>
        <p:spPr>
          <a:xfrm>
            <a:off x="2651655" y="2726372"/>
            <a:ext cx="19080690" cy="866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p>
            <a:pPr lvl="1">
              <a:lnSpc>
                <a:spcPct val="120000"/>
              </a:lnSpc>
              <a:spcBef>
                <a:spcPts val="1500"/>
              </a:spcBef>
            </a:pPr>
            <a:r>
              <a:t>Rules, definitions, and formats to ensure consistent and interoperable data.</a:t>
            </a:r>
          </a:p>
        </p:txBody>
      </p:sp>
      <p:sp>
        <p:nvSpPr>
          <p:cNvPr id="399" name="Types of Rules…"/>
          <p:cNvSpPr txBox="1">
            <a:spLocks noGrp="1"/>
          </p:cNvSpPr>
          <p:nvPr>
            <p:ph type="title"/>
          </p:nvPr>
        </p:nvSpPr>
        <p:spPr>
          <a:xfrm>
            <a:off x="627236" y="5699509"/>
            <a:ext cx="10391769" cy="5716102"/>
          </a:xfrm>
          <a:prstGeom prst="rect">
            <a:avLst/>
          </a:prstGeom>
        </p:spPr>
        <p:txBody>
          <a:bodyPr/>
          <a:lstStyle/>
          <a:p>
            <a:pPr>
              <a:defRPr sz="5000">
                <a:latin typeface="+mn-lt"/>
                <a:ea typeface="+mn-ea"/>
                <a:cs typeface="+mn-cs"/>
                <a:sym typeface="Gill Sans Light"/>
              </a:defRPr>
            </a:pPr>
            <a:r>
              <a:t>Types of Rules</a:t>
            </a:r>
          </a:p>
          <a:p>
            <a:pPr>
              <a:defRPr sz="5000">
                <a:latin typeface="+mn-lt"/>
                <a:ea typeface="+mn-ea"/>
                <a:cs typeface="+mn-cs"/>
                <a:sym typeface="Gill Sans Light"/>
              </a:defRPr>
            </a:pPr>
            <a:endParaRPr/>
          </a:p>
          <a:p>
            <a:pPr marL="533400" lvl="1" indent="-533400" algn="l">
              <a:buSzPct val="100000"/>
              <a:defRPr sz="4000">
                <a:latin typeface="+mn-lt"/>
                <a:ea typeface="+mn-ea"/>
                <a:cs typeface="+mn-cs"/>
                <a:sym typeface="Gill Sans Light"/>
              </a:defRPr>
            </a:pPr>
            <a:r>
              <a:t>Format: how to name and structure files and directories</a:t>
            </a:r>
          </a:p>
          <a:p>
            <a:pPr marL="533400" lvl="1" indent="-533400" algn="l">
              <a:buSzPct val="100000"/>
              <a:defRPr sz="4000">
                <a:latin typeface="+mn-lt"/>
                <a:ea typeface="+mn-ea"/>
                <a:cs typeface="+mn-cs"/>
                <a:sym typeface="Gill Sans Light"/>
              </a:defRPr>
            </a:pPr>
            <a:r>
              <a:t>Variables: common vocabulary, required fields (e.g., Common Data Elements from NIH)</a:t>
            </a:r>
          </a:p>
          <a:p>
            <a:pPr marL="533400" lvl="1" indent="-533400" algn="l">
              <a:buSzPct val="100000"/>
              <a:defRPr sz="4000">
                <a:latin typeface="+mn-lt"/>
                <a:ea typeface="+mn-ea"/>
                <a:cs typeface="+mn-cs"/>
                <a:sym typeface="Gill Sans Light"/>
              </a:defRPr>
            </a:pPr>
            <a:r>
              <a:t>Metadata: what information is required and in what format</a:t>
            </a:r>
          </a:p>
        </p:txBody>
      </p:sp>
      <p:pic>
        <p:nvPicPr>
          <p:cNvPr id="403" name="pasted-movie.png" descr="A hand-drawn sketch diagram with a JSON file icon displaying curly braces at the center. Five lines extend outward to five labeled rules: upper left shows a yellow price tag labeled &quot;Type (text, number, date)&quot;; upper right shows a checkbox with an asterisk labeled &quot;Required vs Optional&quot;; lower left shows a calendar displaying &quot;YYYY-MM-DD&quot; labeled &quot;Format (YYYY-MM-DD)&quot;; bottom center shows a list with a downward arrow labeled &quot;Allowed Values&quot;; lower right shows a magnifying glass labeled &quot;Pattern / Validation.&quot;"/>
          <p:cNvPicPr>
            <a:picLocks noChangeAspect="1"/>
          </p:cNvPicPr>
          <p:nvPr/>
        </p:nvPicPr>
        <p:blipFill>
          <a:blip r:embed="rId2"/>
          <a:stretch>
            <a:fillRect/>
          </a:stretch>
        </p:blipFill>
        <p:spPr>
          <a:xfrm>
            <a:off x="11764540" y="4665368"/>
            <a:ext cx="10981160" cy="7878193"/>
          </a:xfrm>
          <a:prstGeom prst="rect">
            <a:avLst/>
          </a:prstGeom>
          <a:ln w="12700">
            <a:miter lim="400000"/>
          </a:ln>
        </p:spPr>
      </p:pic>
      <p:sp>
        <p:nvSpPr>
          <p:cNvPr id="402" name="Image is AI generated"/>
          <p:cNvSpPr txBox="1"/>
          <p:nvPr/>
        </p:nvSpPr>
        <p:spPr>
          <a:xfrm>
            <a:off x="20143193" y="12882533"/>
            <a:ext cx="3382339" cy="5619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p>
            <a:pPr lvl="1">
              <a:lnSpc>
                <a:spcPct val="120000"/>
              </a:lnSpc>
              <a:spcBef>
                <a:spcPts val="1500"/>
              </a:spcBef>
              <a:defRPr sz="2900"/>
            </a:pPr>
            <a:r>
              <a:t>Image is AI generated</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Plain text file format that allows for structured information…"/>
          <p:cNvSpPr txBox="1">
            <a:spLocks noGrp="1"/>
          </p:cNvSpPr>
          <p:nvPr>
            <p:ph type="title"/>
          </p:nvPr>
        </p:nvSpPr>
        <p:spPr>
          <a:xfrm>
            <a:off x="627236" y="5699509"/>
            <a:ext cx="10391769" cy="5716102"/>
          </a:xfrm>
          <a:prstGeom prst="rect">
            <a:avLst/>
          </a:prstGeom>
        </p:spPr>
        <p:txBody>
          <a:bodyPr anchor="t"/>
          <a:lstStyle/>
          <a:p>
            <a:pPr marL="533400" lvl="2" indent="-533400" algn="l">
              <a:buSzPct val="100000"/>
              <a:buChar char="•"/>
              <a:defRPr sz="4000">
                <a:latin typeface="+mn-lt"/>
                <a:ea typeface="+mn-ea"/>
                <a:cs typeface="+mn-cs"/>
                <a:sym typeface="Gill Sans Light"/>
              </a:defRPr>
            </a:pPr>
            <a:r>
              <a:t>Plain text file format that allows for structured information</a:t>
            </a:r>
          </a:p>
          <a:p>
            <a:pPr marL="533400" lvl="1" indent="-533400" algn="l">
              <a:buSzPct val="100000"/>
              <a:defRPr sz="4000">
                <a:latin typeface="+mn-lt"/>
                <a:ea typeface="+mn-ea"/>
                <a:cs typeface="+mn-cs"/>
                <a:sym typeface="Gill Sans Light"/>
              </a:defRPr>
            </a:pPr>
            <a:r>
              <a:t>Human and machine readable</a:t>
            </a:r>
          </a:p>
          <a:p>
            <a:pPr marL="533400" lvl="2" indent="-533400" algn="l">
              <a:buSzPct val="100000"/>
              <a:defRPr sz="4000">
                <a:latin typeface="+mn-lt"/>
                <a:ea typeface="+mn-ea"/>
                <a:cs typeface="+mn-cs"/>
                <a:sym typeface="Gill Sans Light"/>
              </a:defRPr>
            </a:pPr>
            <a:r>
              <a:t>Structured fields = can capture simple and complex metadata</a:t>
            </a:r>
          </a:p>
          <a:p>
            <a:pPr marL="533400" lvl="2" indent="-533400" algn="l">
              <a:buSzPct val="100000"/>
              <a:defRPr sz="4000">
                <a:latin typeface="+mn-lt"/>
                <a:ea typeface="+mn-ea"/>
                <a:cs typeface="+mn-cs"/>
                <a:sym typeface="Gill Sans Light"/>
              </a:defRPr>
            </a:pPr>
            <a:r>
              <a:t>Supports schemas - like a form with instructions</a:t>
            </a:r>
          </a:p>
          <a:p>
            <a:pPr marL="1104900" lvl="8" indent="-533400" algn="l">
              <a:buSzPct val="100000"/>
              <a:defRPr sz="4000">
                <a:latin typeface="+mn-lt"/>
                <a:ea typeface="+mn-ea"/>
                <a:cs typeface="+mn-cs"/>
                <a:sym typeface="Gill Sans Light"/>
              </a:defRPr>
            </a:pPr>
            <a:r>
              <a:t>rules that define what a valid JSON file looks like</a:t>
            </a:r>
          </a:p>
        </p:txBody>
      </p:sp>
      <p:sp>
        <p:nvSpPr>
          <p:cNvPr id="406" name="Why JSON Files?"/>
          <p:cNvSpPr txBox="1"/>
          <p:nvPr/>
        </p:nvSpPr>
        <p:spPr>
          <a:xfrm>
            <a:off x="575833" y="679381"/>
            <a:ext cx="23232334" cy="18037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pPr defTabSz="788669">
              <a:defRPr sz="9600">
                <a:latin typeface="+mj-lt"/>
                <a:ea typeface="+mj-ea"/>
                <a:cs typeface="+mj-cs"/>
                <a:sym typeface="Avenir Next Regular"/>
              </a:defRPr>
            </a:pPr>
            <a:r>
              <a:t>Why JSON Files?</a:t>
            </a:r>
          </a:p>
        </p:txBody>
      </p:sp>
      <p:sp>
        <p:nvSpPr>
          <p:cNvPr id="407" name="JSON - JavaScript Object Notation"/>
          <p:cNvSpPr txBox="1"/>
          <p:nvPr/>
        </p:nvSpPr>
        <p:spPr>
          <a:xfrm>
            <a:off x="2651655" y="2726372"/>
            <a:ext cx="19080690" cy="866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p>
            <a:pPr lvl="1">
              <a:lnSpc>
                <a:spcPct val="120000"/>
              </a:lnSpc>
              <a:spcBef>
                <a:spcPts val="1500"/>
              </a:spcBef>
            </a:pPr>
            <a:r>
              <a:t>JSON - JavaScript Object Notation</a:t>
            </a:r>
          </a:p>
        </p:txBody>
      </p:sp>
      <p:pic>
        <p:nvPicPr>
          <p:cNvPr id="408" name="pasted-movie.png" descr="A dark-themed code editor screenshot displaying a JSON metadata file with yellow-green syntax highlighting. The file includes the following fields: context set to schema.org, type set to Dataset, name set to &quot;1988 Whole vs Parts Study&quot;, a description of a study examining food presentation by comparing intake of a sandwich presented as a whole unit versus cut into pieces, schemaVersion set to Psych-DS 0.1.0, author listed as Barbara J Rolls, temporalCoverage set to 1988, and a software citation for the psychds R package developed by the Psych-DS Development Team in 2026, linking to github.com/psych-ds/psychds-r."/>
          <p:cNvPicPr>
            <a:picLocks noChangeAspect="1"/>
          </p:cNvPicPr>
          <p:nvPr/>
        </p:nvPicPr>
        <p:blipFill>
          <a:blip r:embed="rId2"/>
          <a:stretch>
            <a:fillRect/>
          </a:stretch>
        </p:blipFill>
        <p:spPr>
          <a:xfrm>
            <a:off x="11983117" y="4898770"/>
            <a:ext cx="12087255" cy="731758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Plain text file format that allows for structured information…"/>
          <p:cNvSpPr txBox="1">
            <a:spLocks noGrp="1"/>
          </p:cNvSpPr>
          <p:nvPr>
            <p:ph type="title"/>
          </p:nvPr>
        </p:nvSpPr>
        <p:spPr>
          <a:xfrm>
            <a:off x="627236" y="5699509"/>
            <a:ext cx="10391769" cy="5716102"/>
          </a:xfrm>
          <a:prstGeom prst="rect">
            <a:avLst/>
          </a:prstGeom>
        </p:spPr>
        <p:txBody>
          <a:bodyPr anchor="t"/>
          <a:lstStyle/>
          <a:p>
            <a:pPr marL="533400" lvl="2" indent="-533400" algn="l">
              <a:buSzPct val="100000"/>
              <a:buChar char="•"/>
              <a:defRPr sz="4000">
                <a:latin typeface="+mn-lt"/>
                <a:ea typeface="+mn-ea"/>
                <a:cs typeface="+mn-cs"/>
                <a:sym typeface="Gill Sans Light"/>
              </a:defRPr>
            </a:pPr>
            <a:r>
              <a:t>Plain text file format that allows for structured information</a:t>
            </a:r>
          </a:p>
          <a:p>
            <a:pPr marL="533400" lvl="1" indent="-533400" algn="l">
              <a:buSzPct val="100000"/>
              <a:defRPr sz="4000">
                <a:latin typeface="+mn-lt"/>
                <a:ea typeface="+mn-ea"/>
                <a:cs typeface="+mn-cs"/>
                <a:sym typeface="Gill Sans Light"/>
              </a:defRPr>
            </a:pPr>
            <a:r>
              <a:t>Human and machine readable</a:t>
            </a:r>
          </a:p>
          <a:p>
            <a:pPr marL="533400" lvl="2" indent="-533400" algn="l">
              <a:buSzPct val="100000"/>
              <a:defRPr sz="4000">
                <a:latin typeface="+mn-lt"/>
                <a:ea typeface="+mn-ea"/>
                <a:cs typeface="+mn-cs"/>
                <a:sym typeface="Gill Sans Light"/>
              </a:defRPr>
            </a:pPr>
            <a:r>
              <a:t>Structured fields = can capture simple and complex metadata</a:t>
            </a:r>
          </a:p>
          <a:p>
            <a:pPr marL="533400" lvl="2" indent="-533400" algn="l">
              <a:buSzPct val="100000"/>
              <a:defRPr sz="4000">
                <a:latin typeface="+mn-lt"/>
                <a:ea typeface="+mn-ea"/>
                <a:cs typeface="+mn-cs"/>
                <a:sym typeface="Gill Sans Light"/>
              </a:defRPr>
            </a:pPr>
            <a:r>
              <a:t>Supports schemas - like a form with instructions</a:t>
            </a:r>
          </a:p>
          <a:p>
            <a:pPr marL="1104900" lvl="8" indent="-533400" algn="l">
              <a:buSzPct val="100000"/>
              <a:defRPr sz="4000">
                <a:latin typeface="+mn-lt"/>
                <a:ea typeface="+mn-ea"/>
                <a:cs typeface="+mn-cs"/>
                <a:sym typeface="Gill Sans Light"/>
              </a:defRPr>
            </a:pPr>
            <a:r>
              <a:t>rules that define what a valid JSON file looks like</a:t>
            </a:r>
          </a:p>
        </p:txBody>
      </p:sp>
      <p:sp>
        <p:nvSpPr>
          <p:cNvPr id="411" name="Why JSON Files?"/>
          <p:cNvSpPr txBox="1"/>
          <p:nvPr/>
        </p:nvSpPr>
        <p:spPr>
          <a:xfrm>
            <a:off x="575833" y="679381"/>
            <a:ext cx="23232334" cy="18037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p>
            <a:pPr defTabSz="788669">
              <a:defRPr sz="9600">
                <a:latin typeface="+mj-lt"/>
                <a:ea typeface="+mj-ea"/>
                <a:cs typeface="+mj-cs"/>
                <a:sym typeface="Avenir Next Regular"/>
              </a:defRPr>
            </a:pPr>
            <a:r>
              <a:t>Why JSON Files?</a:t>
            </a:r>
          </a:p>
        </p:txBody>
      </p:sp>
      <p:sp>
        <p:nvSpPr>
          <p:cNvPr id="412" name="JSON - JavaScript Object Notation"/>
          <p:cNvSpPr txBox="1"/>
          <p:nvPr/>
        </p:nvSpPr>
        <p:spPr>
          <a:xfrm>
            <a:off x="2651655" y="2726372"/>
            <a:ext cx="19080690" cy="866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p>
            <a:pPr lvl="1">
              <a:lnSpc>
                <a:spcPct val="120000"/>
              </a:lnSpc>
              <a:spcBef>
                <a:spcPts val="1500"/>
              </a:spcBef>
            </a:pPr>
            <a:r>
              <a:t>JSON - JavaScript Object Notation</a:t>
            </a:r>
          </a:p>
        </p:txBody>
      </p:sp>
      <p:pic>
        <p:nvPicPr>
          <p:cNvPr id="413" name="pasted-movie.png" descr="A dark-themed code editor screenshot displaying a JSON array with yellow-green syntax highlighting for the &quot;variableMeasured&quot; field. Two variable objects are defined. The first has a name of &quot;id&quot;, a description of &quot;participant id&quot;, required set to true, and type set to PropertyValue. The second has a name of &quot;cond&quot;, a description of &quot;study condition&quot;, a valueReference array containing two entries — value &quot;a&quot; labeled &quot;whole&quot; and value &quot;b&quot; labeled &quot;parts&quot; — and type set to PropertyValue."/>
          <p:cNvPicPr>
            <a:picLocks noChangeAspect="1"/>
          </p:cNvPicPr>
          <p:nvPr/>
        </p:nvPicPr>
        <p:blipFill>
          <a:blip r:embed="rId2"/>
          <a:stretch>
            <a:fillRect/>
          </a:stretch>
        </p:blipFill>
        <p:spPr>
          <a:xfrm>
            <a:off x="14619836" y="4025899"/>
            <a:ext cx="8153401" cy="9474201"/>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sych-DS…"/>
          <p:cNvSpPr txBox="1">
            <a:spLocks noGrp="1"/>
          </p:cNvSpPr>
          <p:nvPr>
            <p:ph type="title"/>
          </p:nvPr>
        </p:nvSpPr>
        <p:spPr>
          <a:xfrm>
            <a:off x="627236" y="5699509"/>
            <a:ext cx="10591782" cy="4483985"/>
          </a:xfrm>
          <a:prstGeom prst="rect">
            <a:avLst/>
          </a:prstGeom>
        </p:spPr>
        <p:txBody>
          <a:bodyPr>
            <a:normAutofit fontScale="90000"/>
          </a:bodyPr>
          <a:lstStyle/>
          <a:p>
            <a:pPr defTabSz="805100">
              <a:defRPr sz="4900">
                <a:latin typeface="+mn-lt"/>
                <a:ea typeface="+mn-ea"/>
                <a:cs typeface="+mn-cs"/>
                <a:sym typeface="Gill Sans Light"/>
              </a:defRPr>
            </a:pPr>
            <a:r>
              <a:t>Psych-DS</a:t>
            </a:r>
          </a:p>
          <a:p>
            <a:pPr defTabSz="805100">
              <a:defRPr sz="4900">
                <a:latin typeface="+mn-lt"/>
                <a:ea typeface="+mn-ea"/>
                <a:cs typeface="+mn-cs"/>
                <a:sym typeface="Gill Sans Light"/>
              </a:defRPr>
            </a:pPr>
            <a:endParaRPr/>
          </a:p>
          <a:p>
            <a:pPr marL="522731" lvl="1" indent="-522731" algn="l" defTabSz="805100">
              <a:buSzPct val="100000"/>
              <a:defRPr sz="3920">
                <a:latin typeface="+mn-lt"/>
                <a:ea typeface="+mn-ea"/>
                <a:cs typeface="+mn-cs"/>
                <a:sym typeface="Gill Sans Light"/>
              </a:defRPr>
            </a:pPr>
            <a:r>
              <a:t>Relatively simple, general data that can be used for data that does not fall under other data standards.</a:t>
            </a:r>
          </a:p>
          <a:p>
            <a:pPr marL="522731" lvl="1" indent="-522731" algn="l" defTabSz="805100">
              <a:buSzPct val="100000"/>
              <a:defRPr sz="3920">
                <a:latin typeface="+mn-lt"/>
                <a:ea typeface="+mn-ea"/>
                <a:cs typeface="+mn-cs"/>
                <a:sym typeface="Gill Sans Light"/>
              </a:defRPr>
            </a:pPr>
            <a:r>
              <a:t>Has online validator</a:t>
            </a:r>
          </a:p>
          <a:p>
            <a:pPr marL="522731" lvl="1" indent="-522731" algn="l" defTabSz="805100">
              <a:buSzPct val="100000"/>
              <a:defRPr sz="3920">
                <a:latin typeface="+mn-lt"/>
                <a:ea typeface="+mn-ea"/>
                <a:cs typeface="+mn-cs"/>
                <a:sym typeface="Gill Sans Light"/>
              </a:defRPr>
            </a:pPr>
            <a:r>
              <a:t>Has R shiny app to help build documentation via a GUI</a:t>
            </a:r>
          </a:p>
        </p:txBody>
      </p:sp>
      <p:sp>
        <p:nvSpPr>
          <p:cNvPr id="416" name="https://psych-ds.github.io/psychds-r/"/>
          <p:cNvSpPr txBox="1"/>
          <p:nvPr/>
        </p:nvSpPr>
        <p:spPr>
          <a:xfrm>
            <a:off x="211514" y="13018755"/>
            <a:ext cx="13335815" cy="5746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p>
            <a:pPr lvl="1" algn="l">
              <a:defRPr sz="3000"/>
            </a:pPr>
            <a:r>
              <a:t>https://psych-ds.github.io/psychds-r/</a:t>
            </a:r>
          </a:p>
        </p:txBody>
      </p:sp>
      <p:pic>
        <p:nvPicPr>
          <p:cNvPr id="417" name="The image displays six labeled tool sections in an app: &quot;Create Dataset,&quot; &quot;Validate Dataset,&quot; &quot;Update Dictionary,&quot; &quot;Dataset Explorer,&quot; &quot;Upload to OSF.&quot; Each section includes a brief description of its function, structured in a grid. The tone is informati" descr="The image displays six labeled tool sections in an app: &quot;Create Dataset,&quot; &quot;Validate Dataset,&quot; &quot;Update Dictionary,&quot; &quot;Dataset Explorer,&quot; &quot;Upload to OSF.&quot; Each section includes a brief description of its function, structured in a grid. The tone is informational, focusing on managing datasets with Psych-DS standards."/>
          <p:cNvPicPr>
            <a:picLocks noChangeAspect="1"/>
          </p:cNvPicPr>
          <p:nvPr/>
        </p:nvPicPr>
        <p:blipFill>
          <a:blip r:embed="rId2"/>
          <a:stretch>
            <a:fillRect/>
          </a:stretch>
        </p:blipFill>
        <p:spPr>
          <a:xfrm>
            <a:off x="14453288" y="3910477"/>
            <a:ext cx="8077595" cy="9275593"/>
          </a:xfrm>
          <a:prstGeom prst="rect">
            <a:avLst/>
          </a:prstGeom>
          <a:ln w="12700">
            <a:miter lim="400000"/>
          </a:ln>
        </p:spPr>
      </p:pic>
      <p:sp>
        <p:nvSpPr>
          <p:cNvPr id="418" name="Existing General Data Standards"/>
          <p:cNvSpPr txBox="1"/>
          <p:nvPr/>
        </p:nvSpPr>
        <p:spPr>
          <a:xfrm>
            <a:off x="2651655" y="2726372"/>
            <a:ext cx="19080690" cy="866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p>
            <a:pPr lvl="1">
              <a:lnSpc>
                <a:spcPct val="120000"/>
              </a:lnSpc>
              <a:spcBef>
                <a:spcPts val="1500"/>
              </a:spcBef>
            </a:pPr>
            <a:r>
              <a:t>Existing General Data Standards</a:t>
            </a:r>
          </a:p>
        </p:txBody>
      </p:sp>
      <p:sp>
        <p:nvSpPr>
          <p:cNvPr id="419" name="Data Standards"/>
          <p:cNvSpPr txBox="1"/>
          <p:nvPr/>
        </p:nvSpPr>
        <p:spPr>
          <a:xfrm>
            <a:off x="575833" y="679381"/>
            <a:ext cx="23232334" cy="18037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lvl1pPr defTabSz="788669">
              <a:defRPr sz="9600">
                <a:latin typeface="+mj-lt"/>
                <a:ea typeface="+mj-ea"/>
                <a:cs typeface="+mj-cs"/>
                <a:sym typeface="Avenir Next Regular"/>
              </a:defRPr>
            </a:lvl1pPr>
          </a:lstStyle>
          <a:p>
            <a:r>
              <a:t>Data Standards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Data Dictionary Example using R"/>
          <p:cNvSpPr txBox="1"/>
          <p:nvPr/>
        </p:nvSpPr>
        <p:spPr>
          <a:xfrm>
            <a:off x="4833937" y="4776192"/>
            <a:ext cx="14716126" cy="3038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lvl1pPr>
              <a:defRPr sz="10000"/>
            </a:lvl1pPr>
          </a:lstStyle>
          <a:p>
            <a:r>
              <a:t>Data Dictionary Example using R</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rovost Endorsement:…"/>
          <p:cNvSpPr txBox="1">
            <a:spLocks noGrp="1"/>
          </p:cNvSpPr>
          <p:nvPr>
            <p:ph type="title"/>
          </p:nvPr>
        </p:nvSpPr>
        <p:spPr>
          <a:xfrm>
            <a:off x="4833937" y="802815"/>
            <a:ext cx="15975224" cy="3910582"/>
          </a:xfrm>
          <a:prstGeom prst="rect">
            <a:avLst/>
          </a:prstGeom>
        </p:spPr>
        <p:txBody>
          <a:bodyPr/>
          <a:lstStyle/>
          <a:p>
            <a:r>
              <a:t>Provost Endorsement:</a:t>
            </a:r>
          </a:p>
          <a:p>
            <a:r>
              <a:t>Research Data Stewardship</a:t>
            </a:r>
          </a:p>
        </p:txBody>
      </p:sp>
      <p:sp>
        <p:nvSpPr>
          <p:cNvPr id="133" name="Workshops:…"/>
          <p:cNvSpPr txBox="1"/>
          <p:nvPr/>
        </p:nvSpPr>
        <p:spPr>
          <a:xfrm>
            <a:off x="1073666" y="5079636"/>
            <a:ext cx="11895398" cy="6200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marL="1086678" lvl="1" indent="-565978" algn="l">
              <a:buClr>
                <a:srgbClr val="535353"/>
              </a:buClr>
              <a:buSzPct val="82000"/>
              <a:buChar char="•"/>
              <a:defRPr sz="4700"/>
            </a:pPr>
            <a:r>
              <a:t>Workshops:</a:t>
            </a:r>
          </a:p>
          <a:p>
            <a:pPr marL="1607378" lvl="2" indent="-565978" algn="l">
              <a:buClr>
                <a:srgbClr val="535353"/>
              </a:buClr>
              <a:buSzPct val="82000"/>
              <a:buChar char="•"/>
              <a:defRPr sz="4700"/>
            </a:pPr>
            <a:r>
              <a:t>Research Data Management (this one)</a:t>
            </a:r>
          </a:p>
          <a:p>
            <a:pPr marL="1607378" lvl="2" indent="-565978" algn="l">
              <a:buClr>
                <a:srgbClr val="535353"/>
              </a:buClr>
              <a:buSzPct val="82000"/>
              <a:buChar char="•"/>
              <a:defRPr sz="4700"/>
            </a:pPr>
            <a:r>
              <a:t>Data Documentation (later this afternoon)</a:t>
            </a:r>
          </a:p>
          <a:p>
            <a:pPr marL="1607378" lvl="2" indent="-565978" algn="l">
              <a:buClr>
                <a:srgbClr val="535353"/>
              </a:buClr>
              <a:buSzPct val="82000"/>
              <a:buChar char="•"/>
              <a:defRPr sz="4700"/>
            </a:pPr>
            <a:r>
              <a:t>Research Data Policy (at least once a semester on zoom)</a:t>
            </a:r>
          </a:p>
          <a:p>
            <a:pPr marL="1086678" lvl="1" indent="-565978" algn="l">
              <a:buClr>
                <a:srgbClr val="535353"/>
              </a:buClr>
              <a:buSzPct val="82000"/>
              <a:buChar char="•"/>
              <a:defRPr sz="4700"/>
            </a:pPr>
            <a:r>
              <a:t>Activities:</a:t>
            </a:r>
          </a:p>
          <a:p>
            <a:pPr marL="1607378" lvl="2" indent="-565978" algn="l">
              <a:buClr>
                <a:srgbClr val="535353"/>
              </a:buClr>
              <a:buSzPct val="82000"/>
              <a:buChar char="•"/>
              <a:defRPr sz="4700"/>
            </a:pPr>
            <a:r>
              <a:t>Document a dataset</a:t>
            </a:r>
          </a:p>
          <a:p>
            <a:pPr marL="1607378" lvl="2" indent="-565978" algn="l">
              <a:buClr>
                <a:srgbClr val="535353"/>
              </a:buClr>
              <a:buSzPct val="82000"/>
              <a:buChar char="•"/>
              <a:defRPr sz="4700"/>
            </a:pPr>
            <a:r>
              <a:t>Create a Research Data Strategy (like an SOP for data)</a:t>
            </a:r>
          </a:p>
        </p:txBody>
      </p:sp>
      <p:pic>
        <p:nvPicPr>
          <p:cNvPr id="134" name="pasted-movie.png" descr="QR code"/>
          <p:cNvPicPr>
            <a:picLocks noChangeAspect="1"/>
          </p:cNvPicPr>
          <p:nvPr/>
        </p:nvPicPr>
        <p:blipFill>
          <a:blip r:embed="rId2"/>
          <a:stretch>
            <a:fillRect/>
          </a:stretch>
        </p:blipFill>
        <p:spPr>
          <a:xfrm>
            <a:off x="15279630" y="4928030"/>
            <a:ext cx="6503988" cy="6503988"/>
          </a:xfrm>
          <a:prstGeom prst="rect">
            <a:avLst/>
          </a:prstGeom>
          <a:ln w="12700">
            <a:miter lim="400000"/>
          </a:ln>
        </p:spPr>
      </p:pic>
      <p:sp>
        <p:nvSpPr>
          <p:cNvPr id="135" name="Register"/>
          <p:cNvSpPr txBox="1"/>
          <p:nvPr/>
        </p:nvSpPr>
        <p:spPr>
          <a:xfrm>
            <a:off x="17458548" y="11646651"/>
            <a:ext cx="2146152" cy="866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r>
              <a:t>Register</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Frictionless’s Data Package…"/>
          <p:cNvSpPr txBox="1">
            <a:spLocks noGrp="1"/>
          </p:cNvSpPr>
          <p:nvPr>
            <p:ph type="title"/>
          </p:nvPr>
        </p:nvSpPr>
        <p:spPr>
          <a:xfrm>
            <a:off x="1109405" y="4998320"/>
            <a:ext cx="10591782" cy="6366833"/>
          </a:xfrm>
          <a:prstGeom prst="rect">
            <a:avLst/>
          </a:prstGeom>
        </p:spPr>
        <p:txBody>
          <a:bodyPr/>
          <a:lstStyle/>
          <a:p>
            <a:pPr>
              <a:defRPr sz="5000">
                <a:latin typeface="+mn-lt"/>
                <a:ea typeface="+mn-ea"/>
                <a:cs typeface="+mn-cs"/>
                <a:sym typeface="Gill Sans Light"/>
              </a:defRPr>
            </a:pPr>
            <a:r>
              <a:t>Frictionless’s Data Package</a:t>
            </a:r>
          </a:p>
          <a:p>
            <a:pPr>
              <a:defRPr sz="5000">
                <a:latin typeface="+mn-lt"/>
                <a:ea typeface="+mn-ea"/>
                <a:cs typeface="+mn-cs"/>
                <a:sym typeface="Gill Sans Light"/>
              </a:defRPr>
            </a:pPr>
            <a:endParaRPr/>
          </a:p>
          <a:p>
            <a:pPr marL="533400" lvl="1" indent="-533400" algn="l">
              <a:buSzPct val="100000"/>
              <a:defRPr sz="4000">
                <a:latin typeface="+mn-lt"/>
                <a:ea typeface="+mn-ea"/>
                <a:cs typeface="+mn-cs"/>
                <a:sym typeface="Gill Sans Light"/>
              </a:defRPr>
            </a:pPr>
            <a:r>
              <a:t>Relatively simple, general data that can be used for data that does not fall under other data standards.</a:t>
            </a:r>
          </a:p>
          <a:p>
            <a:pPr marL="533400" lvl="1" indent="-533400" algn="l">
              <a:buSzPct val="100000"/>
              <a:defRPr sz="4000">
                <a:latin typeface="+mn-lt"/>
                <a:ea typeface="+mn-ea"/>
                <a:cs typeface="+mn-cs"/>
                <a:sym typeface="Gill Sans Light"/>
              </a:defRPr>
            </a:pPr>
            <a:r>
              <a:t>Packages available for most syntax-based applications (e.g., R, Python, Java, Julia)</a:t>
            </a:r>
          </a:p>
          <a:p>
            <a:pPr marL="533400" lvl="1" indent="-533400" algn="l">
              <a:buSzPct val="100000"/>
              <a:defRPr sz="4000">
                <a:latin typeface="+mn-lt"/>
                <a:ea typeface="+mn-ea"/>
                <a:cs typeface="+mn-cs"/>
                <a:sym typeface="Gill Sans Light"/>
              </a:defRPr>
            </a:pPr>
            <a:r>
              <a:t>Adopted by Dryad</a:t>
            </a:r>
          </a:p>
          <a:p>
            <a:pPr marL="533400" lvl="1" indent="-533400" algn="l">
              <a:buSzPct val="100000"/>
              <a:defRPr sz="4000">
                <a:latin typeface="+mn-lt"/>
                <a:ea typeface="+mn-ea"/>
                <a:cs typeface="+mn-cs"/>
                <a:sym typeface="Gill Sans Light"/>
              </a:defRPr>
            </a:pPr>
            <a:r>
              <a:t>Has online validator</a:t>
            </a:r>
          </a:p>
        </p:txBody>
      </p:sp>
      <p:sp>
        <p:nvSpPr>
          <p:cNvPr id="424" name="https://datapackage.org/"/>
          <p:cNvSpPr txBox="1"/>
          <p:nvPr/>
        </p:nvSpPr>
        <p:spPr>
          <a:xfrm>
            <a:off x="211514" y="13018755"/>
            <a:ext cx="13335815" cy="5746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p>
            <a:pPr lvl="1" algn="l">
              <a:defRPr sz="3000"/>
            </a:pPr>
            <a:r>
              <a:t>https://datapackage.org/</a:t>
            </a:r>
          </a:p>
        </p:txBody>
      </p:sp>
      <p:pic>
        <p:nvPicPr>
          <p:cNvPr id="425" name="pasted-movie.png" descr="Screenshot of a Data Package Validator interface. It includes a text box to enter a data package URL and a 'Validate Data Package' button."/>
          <p:cNvPicPr>
            <a:picLocks noChangeAspect="1"/>
          </p:cNvPicPr>
          <p:nvPr/>
        </p:nvPicPr>
        <p:blipFill>
          <a:blip r:embed="rId2"/>
          <a:stretch>
            <a:fillRect/>
          </a:stretch>
        </p:blipFill>
        <p:spPr>
          <a:xfrm>
            <a:off x="12327830" y="6283832"/>
            <a:ext cx="11565819" cy="3795809"/>
          </a:xfrm>
          <a:prstGeom prst="rect">
            <a:avLst/>
          </a:prstGeom>
          <a:ln w="12700">
            <a:miter lim="400000"/>
          </a:ln>
        </p:spPr>
      </p:pic>
      <p:sp>
        <p:nvSpPr>
          <p:cNvPr id="426" name="Existing General Data Standards"/>
          <p:cNvSpPr txBox="1"/>
          <p:nvPr/>
        </p:nvSpPr>
        <p:spPr>
          <a:xfrm>
            <a:off x="2651655" y="2726372"/>
            <a:ext cx="19080690" cy="866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p>
            <a:pPr lvl="1">
              <a:lnSpc>
                <a:spcPct val="120000"/>
              </a:lnSpc>
              <a:spcBef>
                <a:spcPts val="1500"/>
              </a:spcBef>
            </a:pPr>
            <a:r>
              <a:t>Existing General Data Standards</a:t>
            </a:r>
          </a:p>
        </p:txBody>
      </p:sp>
      <p:sp>
        <p:nvSpPr>
          <p:cNvPr id="427" name="Data Standards"/>
          <p:cNvSpPr txBox="1"/>
          <p:nvPr/>
        </p:nvSpPr>
        <p:spPr>
          <a:xfrm>
            <a:off x="575833" y="679381"/>
            <a:ext cx="23232334" cy="18037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normAutofit/>
          </a:bodyPr>
          <a:lstStyle>
            <a:lvl1pPr defTabSz="788669">
              <a:defRPr sz="9600">
                <a:latin typeface="+mj-lt"/>
                <a:ea typeface="+mj-ea"/>
                <a:cs typeface="+mj-cs"/>
                <a:sym typeface="Avenir Next Regular"/>
              </a:defRPr>
            </a:lvl1pPr>
          </a:lstStyle>
          <a:p>
            <a:r>
              <a:t>Data Standards</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How to prepare your data"/>
          <p:cNvSpPr txBox="1">
            <a:spLocks noGrp="1"/>
          </p:cNvSpPr>
          <p:nvPr>
            <p:ph type="title"/>
          </p:nvPr>
        </p:nvSpPr>
        <p:spPr>
          <a:xfrm>
            <a:off x="3682431" y="704887"/>
            <a:ext cx="17019138" cy="1803798"/>
          </a:xfrm>
          <a:prstGeom prst="rect">
            <a:avLst/>
          </a:prstGeom>
        </p:spPr>
        <p:txBody>
          <a:bodyPr/>
          <a:lstStyle>
            <a:lvl1pPr defTabSz="788669">
              <a:defRPr sz="9600"/>
            </a:lvl1pPr>
          </a:lstStyle>
          <a:p>
            <a:r>
              <a:t>How to prepare your data</a:t>
            </a:r>
          </a:p>
        </p:txBody>
      </p:sp>
      <p:grpSp>
        <p:nvGrpSpPr>
          <p:cNvPr id="496" name="Group" descr="A hand places a blue block labeled &quot;OPEN&quot; atop a stack of blocks with labels like &quot;REUSABLE,&quot; &quot;FINDABLE,&quot; and &quot;INTEROPERABLE,&quot; illustrating data management concepts."/>
          <p:cNvGrpSpPr/>
          <p:nvPr/>
        </p:nvGrpSpPr>
        <p:grpSpPr>
          <a:xfrm>
            <a:off x="-586495" y="3066704"/>
            <a:ext cx="13857734" cy="10656822"/>
            <a:chOff x="0" y="0"/>
            <a:chExt cx="13857732" cy="10656821"/>
          </a:xfrm>
        </p:grpSpPr>
        <p:grpSp>
          <p:nvGrpSpPr>
            <p:cNvPr id="486" name="Group"/>
            <p:cNvGrpSpPr/>
            <p:nvPr/>
          </p:nvGrpSpPr>
          <p:grpSpPr>
            <a:xfrm>
              <a:off x="0" y="5526220"/>
              <a:ext cx="13857733" cy="5130602"/>
              <a:chOff x="-567679" y="0"/>
              <a:chExt cx="13857732" cy="5130601"/>
            </a:xfrm>
          </p:grpSpPr>
          <p:grpSp>
            <p:nvGrpSpPr>
              <p:cNvPr id="433" name="Group"/>
              <p:cNvGrpSpPr/>
              <p:nvPr/>
            </p:nvGrpSpPr>
            <p:grpSpPr>
              <a:xfrm>
                <a:off x="10296525" y="3772892"/>
                <a:ext cx="2708275" cy="1357710"/>
                <a:chOff x="0" y="0"/>
                <a:chExt cx="2708275" cy="1357709"/>
              </a:xfrm>
            </p:grpSpPr>
            <p:sp>
              <p:nvSpPr>
                <p:cNvPr id="430" name="Shape"/>
                <p:cNvSpPr/>
                <p:nvPr/>
              </p:nvSpPr>
              <p:spPr>
                <a:xfrm>
                  <a:off x="0" y="0"/>
                  <a:ext cx="101600" cy="13577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493"/>
                      </a:lnTo>
                      <a:lnTo>
                        <a:pt x="759" y="21600"/>
                      </a:lnTo>
                      <a:lnTo>
                        <a:pt x="21600" y="21600"/>
                      </a:lnTo>
                      <a:lnTo>
                        <a:pt x="21600" y="4445"/>
                      </a:lnTo>
                      <a:lnTo>
                        <a:pt x="0" y="0"/>
                      </a:lnTo>
                      <a:close/>
                    </a:path>
                  </a:pathLst>
                </a:custGeom>
                <a:solidFill>
                  <a:srgbClr val="649ABC"/>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431" name="Shape"/>
                <p:cNvSpPr/>
                <p:nvPr/>
              </p:nvSpPr>
              <p:spPr>
                <a:xfrm>
                  <a:off x="0" y="6350"/>
                  <a:ext cx="2708275" cy="2730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10" y="21600"/>
                      </a:lnTo>
                      <a:lnTo>
                        <a:pt x="21600" y="21600"/>
                      </a:lnTo>
                      <a:lnTo>
                        <a:pt x="21600" y="0"/>
                      </a:lnTo>
                      <a:lnTo>
                        <a:pt x="0" y="0"/>
                      </a:lnTo>
                      <a:close/>
                    </a:path>
                  </a:pathLst>
                </a:custGeom>
                <a:solidFill>
                  <a:srgbClr val="7EC3EE"/>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432" name="Rectangle"/>
                <p:cNvSpPr/>
                <p:nvPr/>
              </p:nvSpPr>
              <p:spPr>
                <a:xfrm>
                  <a:off x="101600" y="279400"/>
                  <a:ext cx="2606675" cy="1078310"/>
                </a:xfrm>
                <a:prstGeom prst="rect">
                  <a:avLst/>
                </a:prstGeom>
                <a:solidFill>
                  <a:srgbClr val="72B1D7"/>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grpSp>
            <p:nvGrpSpPr>
              <p:cNvPr id="436" name="Group"/>
              <p:cNvGrpSpPr/>
              <p:nvPr/>
            </p:nvGrpSpPr>
            <p:grpSpPr>
              <a:xfrm>
                <a:off x="0" y="3779242"/>
                <a:ext cx="2479675" cy="1351360"/>
                <a:chOff x="0" y="0"/>
                <a:chExt cx="2479675" cy="1351359"/>
              </a:xfrm>
            </p:grpSpPr>
            <p:sp>
              <p:nvSpPr>
                <p:cNvPr id="434" name="Rectangle"/>
                <p:cNvSpPr/>
                <p:nvPr/>
              </p:nvSpPr>
              <p:spPr>
                <a:xfrm>
                  <a:off x="0" y="273050"/>
                  <a:ext cx="2479675" cy="1078310"/>
                </a:xfrm>
                <a:prstGeom prst="rect">
                  <a:avLst/>
                </a:prstGeom>
                <a:solidFill>
                  <a:srgbClr val="72B1D7"/>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435" name="Shape"/>
                <p:cNvSpPr/>
                <p:nvPr/>
              </p:nvSpPr>
              <p:spPr>
                <a:xfrm>
                  <a:off x="0" y="0"/>
                  <a:ext cx="2479675" cy="2730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0715" y="0"/>
                      </a:lnTo>
                      <a:lnTo>
                        <a:pt x="0" y="0"/>
                      </a:lnTo>
                      <a:close/>
                    </a:path>
                  </a:pathLst>
                </a:custGeom>
                <a:solidFill>
                  <a:srgbClr val="7EC3EE"/>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grpSp>
            <p:nvGrpSpPr>
              <p:cNvPr id="444" name="Group"/>
              <p:cNvGrpSpPr/>
              <p:nvPr/>
            </p:nvGrpSpPr>
            <p:grpSpPr>
              <a:xfrm>
                <a:off x="-567680" y="3772892"/>
                <a:ext cx="13857734" cy="1357710"/>
                <a:chOff x="-6955779" y="0"/>
                <a:chExt cx="13857732" cy="1357709"/>
              </a:xfrm>
            </p:grpSpPr>
            <p:grpSp>
              <p:nvGrpSpPr>
                <p:cNvPr id="440" name="Group"/>
                <p:cNvGrpSpPr/>
                <p:nvPr/>
              </p:nvGrpSpPr>
              <p:grpSpPr>
                <a:xfrm>
                  <a:off x="0" y="0"/>
                  <a:ext cx="3908425" cy="1357710"/>
                  <a:chOff x="0" y="0"/>
                  <a:chExt cx="3908425" cy="1357709"/>
                </a:xfrm>
              </p:grpSpPr>
              <p:sp>
                <p:nvSpPr>
                  <p:cNvPr id="437" name="Shape"/>
                  <p:cNvSpPr/>
                  <p:nvPr/>
                </p:nvSpPr>
                <p:spPr>
                  <a:xfrm>
                    <a:off x="0" y="0"/>
                    <a:ext cx="101600" cy="13577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493"/>
                        </a:lnTo>
                        <a:lnTo>
                          <a:pt x="759" y="21600"/>
                        </a:lnTo>
                        <a:lnTo>
                          <a:pt x="21600" y="21600"/>
                        </a:lnTo>
                        <a:lnTo>
                          <a:pt x="21600" y="4445"/>
                        </a:lnTo>
                        <a:lnTo>
                          <a:pt x="0" y="0"/>
                        </a:lnTo>
                        <a:close/>
                      </a:path>
                    </a:pathLst>
                  </a:custGeom>
                  <a:solidFill>
                    <a:srgbClr val="99999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438" name="Shape"/>
                  <p:cNvSpPr/>
                  <p:nvPr/>
                </p:nvSpPr>
                <p:spPr>
                  <a:xfrm>
                    <a:off x="0" y="6350"/>
                    <a:ext cx="3908277" cy="2730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38" y="0"/>
                        </a:lnTo>
                        <a:lnTo>
                          <a:pt x="21600" y="21600"/>
                        </a:lnTo>
                        <a:lnTo>
                          <a:pt x="562" y="21600"/>
                        </a:lnTo>
                        <a:lnTo>
                          <a:pt x="0" y="0"/>
                        </a:lnTo>
                        <a:close/>
                      </a:path>
                    </a:pathLst>
                  </a:cu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439" name="Rectangle"/>
                  <p:cNvSpPr/>
                  <p:nvPr/>
                </p:nvSpPr>
                <p:spPr>
                  <a:xfrm>
                    <a:off x="101600" y="279400"/>
                    <a:ext cx="3806825" cy="1078310"/>
                  </a:xfrm>
                  <a:prstGeom prst="rect">
                    <a:avLst/>
                  </a:prstGeom>
                  <a:solidFill>
                    <a:srgbClr val="B9B9B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sp>
              <p:nvSpPr>
                <p:cNvPr id="441" name="Metadata"/>
                <p:cNvSpPr txBox="1"/>
                <p:nvPr/>
              </p:nvSpPr>
              <p:spPr>
                <a:xfrm>
                  <a:off x="419628" y="660114"/>
                  <a:ext cx="3170918" cy="5131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Metadata</a:t>
                  </a:r>
                </a:p>
              </p:txBody>
            </p:sp>
            <p:sp>
              <p:nvSpPr>
                <p:cNvPr id="442" name="Back-Up"/>
                <p:cNvSpPr txBox="1"/>
                <p:nvPr/>
              </p:nvSpPr>
              <p:spPr>
                <a:xfrm>
                  <a:off x="-6955780" y="660114"/>
                  <a:ext cx="3170919" cy="5131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Back-Up</a:t>
                  </a:r>
                </a:p>
              </p:txBody>
            </p:sp>
            <p:sp>
              <p:nvSpPr>
                <p:cNvPr id="443" name="Code"/>
                <p:cNvSpPr txBox="1"/>
                <p:nvPr/>
              </p:nvSpPr>
              <p:spPr>
                <a:xfrm>
                  <a:off x="3731035" y="660114"/>
                  <a:ext cx="3170919" cy="5131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Code</a:t>
                  </a:r>
                </a:p>
              </p:txBody>
            </p:sp>
          </p:grpSp>
          <p:grpSp>
            <p:nvGrpSpPr>
              <p:cNvPr id="450" name="Group"/>
              <p:cNvGrpSpPr/>
              <p:nvPr/>
            </p:nvGrpSpPr>
            <p:grpSpPr>
              <a:xfrm>
                <a:off x="2479675" y="3772892"/>
                <a:ext cx="3908425" cy="1357710"/>
                <a:chOff x="0" y="0"/>
                <a:chExt cx="3908425" cy="1357709"/>
              </a:xfrm>
            </p:grpSpPr>
            <p:grpSp>
              <p:nvGrpSpPr>
                <p:cNvPr id="448" name="Group"/>
                <p:cNvGrpSpPr/>
                <p:nvPr/>
              </p:nvGrpSpPr>
              <p:grpSpPr>
                <a:xfrm>
                  <a:off x="0" y="0"/>
                  <a:ext cx="3908425" cy="1357710"/>
                  <a:chOff x="0" y="0"/>
                  <a:chExt cx="3908425" cy="1357709"/>
                </a:xfrm>
              </p:grpSpPr>
              <p:sp>
                <p:nvSpPr>
                  <p:cNvPr id="445" name="Shape"/>
                  <p:cNvSpPr/>
                  <p:nvPr/>
                </p:nvSpPr>
                <p:spPr>
                  <a:xfrm>
                    <a:off x="0" y="0"/>
                    <a:ext cx="101600" cy="13577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493"/>
                        </a:lnTo>
                        <a:lnTo>
                          <a:pt x="759" y="21600"/>
                        </a:lnTo>
                        <a:lnTo>
                          <a:pt x="21600" y="21600"/>
                        </a:lnTo>
                        <a:lnTo>
                          <a:pt x="21600" y="4445"/>
                        </a:lnTo>
                        <a:lnTo>
                          <a:pt x="0" y="0"/>
                        </a:lnTo>
                        <a:close/>
                      </a:path>
                    </a:pathLst>
                  </a:custGeom>
                  <a:solidFill>
                    <a:srgbClr val="3484C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446" name="Shape"/>
                  <p:cNvSpPr/>
                  <p:nvPr/>
                </p:nvSpPr>
                <p:spPr>
                  <a:xfrm>
                    <a:off x="148" y="6350"/>
                    <a:ext cx="3908277" cy="2730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38" y="0"/>
                        </a:lnTo>
                        <a:lnTo>
                          <a:pt x="21600" y="21600"/>
                        </a:lnTo>
                        <a:lnTo>
                          <a:pt x="562" y="21600"/>
                        </a:lnTo>
                        <a:lnTo>
                          <a:pt x="0" y="0"/>
                        </a:lnTo>
                        <a:close/>
                      </a:path>
                    </a:pathLst>
                  </a:custGeom>
                  <a:solidFill>
                    <a:srgbClr val="37A8FA"/>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447" name="Rectangle"/>
                  <p:cNvSpPr/>
                  <p:nvPr/>
                </p:nvSpPr>
                <p:spPr>
                  <a:xfrm>
                    <a:off x="101600" y="279400"/>
                    <a:ext cx="3806825" cy="1078310"/>
                  </a:xfrm>
                  <a:prstGeom prst="rect">
                    <a:avLst/>
                  </a:prstGeom>
                  <a:solidFill>
                    <a:srgbClr val="3197E0"/>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sp>
              <p:nvSpPr>
                <p:cNvPr id="449" name="Tidy Data"/>
                <p:cNvSpPr txBox="1"/>
                <p:nvPr/>
              </p:nvSpPr>
              <p:spPr>
                <a:xfrm>
                  <a:off x="419628" y="660114"/>
                  <a:ext cx="3170918" cy="5131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Tidy Data</a:t>
                  </a:r>
                </a:p>
              </p:txBody>
            </p:sp>
          </p:grpSp>
          <p:grpSp>
            <p:nvGrpSpPr>
              <p:cNvPr id="453" name="Group"/>
              <p:cNvGrpSpPr/>
              <p:nvPr/>
            </p:nvGrpSpPr>
            <p:grpSpPr>
              <a:xfrm>
                <a:off x="0" y="2555676"/>
                <a:ext cx="640160" cy="1496617"/>
                <a:chOff x="0" y="0"/>
                <a:chExt cx="640159" cy="1496615"/>
              </a:xfrm>
            </p:grpSpPr>
            <p:sp>
              <p:nvSpPr>
                <p:cNvPr id="451" name="Rectangle"/>
                <p:cNvSpPr/>
                <p:nvPr/>
              </p:nvSpPr>
              <p:spPr>
                <a:xfrm>
                  <a:off x="0" y="222250"/>
                  <a:ext cx="640160" cy="1274366"/>
                </a:xfrm>
                <a:prstGeom prst="rect">
                  <a:avLst/>
                </a:prstGeom>
                <a:solidFill>
                  <a:srgbClr val="3197E0"/>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452" name="Shape"/>
                <p:cNvSpPr/>
                <p:nvPr/>
              </p:nvSpPr>
              <p:spPr>
                <a:xfrm>
                  <a:off x="0" y="0"/>
                  <a:ext cx="640160" cy="222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8172" y="0"/>
                      </a:lnTo>
                      <a:lnTo>
                        <a:pt x="0" y="0"/>
                      </a:lnTo>
                      <a:close/>
                    </a:path>
                  </a:pathLst>
                </a:custGeom>
                <a:solidFill>
                  <a:srgbClr val="37A8FA"/>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grpSp>
            <p:nvGrpSpPr>
              <p:cNvPr id="459" name="Group"/>
              <p:cNvGrpSpPr/>
              <p:nvPr/>
            </p:nvGrpSpPr>
            <p:grpSpPr>
              <a:xfrm>
                <a:off x="639985" y="2549128"/>
                <a:ext cx="3908277" cy="1503165"/>
                <a:chOff x="0" y="0"/>
                <a:chExt cx="3908276" cy="1503164"/>
              </a:xfrm>
            </p:grpSpPr>
            <p:grpSp>
              <p:nvGrpSpPr>
                <p:cNvPr id="457" name="Group"/>
                <p:cNvGrpSpPr/>
                <p:nvPr/>
              </p:nvGrpSpPr>
              <p:grpSpPr>
                <a:xfrm>
                  <a:off x="0" y="0"/>
                  <a:ext cx="3908277" cy="1503165"/>
                  <a:chOff x="0" y="0"/>
                  <a:chExt cx="3908276" cy="1503164"/>
                </a:xfrm>
              </p:grpSpPr>
              <p:sp>
                <p:nvSpPr>
                  <p:cNvPr id="454" name="Rectangle"/>
                  <p:cNvSpPr/>
                  <p:nvPr/>
                </p:nvSpPr>
                <p:spPr>
                  <a:xfrm>
                    <a:off x="101600" y="228600"/>
                    <a:ext cx="3806677" cy="1274565"/>
                  </a:xfrm>
                  <a:prstGeom prst="rect">
                    <a:avLst/>
                  </a:prstGeom>
                  <a:solidFill>
                    <a:srgbClr val="B9B9B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455" name="Shape"/>
                  <p:cNvSpPr/>
                  <p:nvPr/>
                </p:nvSpPr>
                <p:spPr>
                  <a:xfrm>
                    <a:off x="0" y="6350"/>
                    <a:ext cx="3908277" cy="222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38" y="0"/>
                        </a:lnTo>
                        <a:lnTo>
                          <a:pt x="21600" y="21600"/>
                        </a:lnTo>
                        <a:lnTo>
                          <a:pt x="562" y="21600"/>
                        </a:lnTo>
                        <a:lnTo>
                          <a:pt x="0" y="0"/>
                        </a:lnTo>
                        <a:close/>
                      </a:path>
                    </a:pathLst>
                  </a:cu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456" name="Shape"/>
                  <p:cNvSpPr/>
                  <p:nvPr/>
                </p:nvSpPr>
                <p:spPr>
                  <a:xfrm>
                    <a:off x="0" y="0"/>
                    <a:ext cx="101600" cy="15031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285"/>
                        </a:lnTo>
                        <a:lnTo>
                          <a:pt x="21600" y="21600"/>
                        </a:lnTo>
                        <a:lnTo>
                          <a:pt x="0" y="18680"/>
                        </a:lnTo>
                        <a:lnTo>
                          <a:pt x="0" y="0"/>
                        </a:lnTo>
                        <a:close/>
                      </a:path>
                    </a:pathLst>
                  </a:custGeom>
                  <a:solidFill>
                    <a:srgbClr val="99999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sp>
              <p:nvSpPr>
                <p:cNvPr id="458" name="Interoperable"/>
                <p:cNvSpPr txBox="1"/>
                <p:nvPr/>
              </p:nvSpPr>
              <p:spPr>
                <a:xfrm>
                  <a:off x="92189" y="609314"/>
                  <a:ext cx="3723898" cy="5689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Interoperable</a:t>
                  </a:r>
                </a:p>
              </p:txBody>
            </p:sp>
          </p:grpSp>
          <p:grpSp>
            <p:nvGrpSpPr>
              <p:cNvPr id="465" name="Group"/>
              <p:cNvGrpSpPr/>
              <p:nvPr/>
            </p:nvGrpSpPr>
            <p:grpSpPr>
              <a:xfrm>
                <a:off x="4548261" y="2549128"/>
                <a:ext cx="3908278" cy="1503165"/>
                <a:chOff x="0" y="0"/>
                <a:chExt cx="3908276" cy="1503164"/>
              </a:xfrm>
            </p:grpSpPr>
            <p:grpSp>
              <p:nvGrpSpPr>
                <p:cNvPr id="463" name="Group"/>
                <p:cNvGrpSpPr/>
                <p:nvPr/>
              </p:nvGrpSpPr>
              <p:grpSpPr>
                <a:xfrm>
                  <a:off x="0" y="0"/>
                  <a:ext cx="3908277" cy="1503165"/>
                  <a:chOff x="0" y="0"/>
                  <a:chExt cx="3908276" cy="1503164"/>
                </a:xfrm>
              </p:grpSpPr>
              <p:sp>
                <p:nvSpPr>
                  <p:cNvPr id="460" name="Rectangle"/>
                  <p:cNvSpPr/>
                  <p:nvPr/>
                </p:nvSpPr>
                <p:spPr>
                  <a:xfrm>
                    <a:off x="101600" y="228600"/>
                    <a:ext cx="3806677" cy="1274565"/>
                  </a:xfrm>
                  <a:prstGeom prst="rect">
                    <a:avLst/>
                  </a:prstGeom>
                  <a:solidFill>
                    <a:srgbClr val="72B1D7"/>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461" name="Shape"/>
                  <p:cNvSpPr/>
                  <p:nvPr/>
                </p:nvSpPr>
                <p:spPr>
                  <a:xfrm>
                    <a:off x="0" y="6350"/>
                    <a:ext cx="3908277" cy="222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38" y="0"/>
                        </a:lnTo>
                        <a:lnTo>
                          <a:pt x="21600" y="21600"/>
                        </a:lnTo>
                        <a:lnTo>
                          <a:pt x="562" y="21600"/>
                        </a:lnTo>
                        <a:lnTo>
                          <a:pt x="0" y="0"/>
                        </a:lnTo>
                        <a:close/>
                      </a:path>
                    </a:pathLst>
                  </a:custGeom>
                  <a:solidFill>
                    <a:srgbClr val="7EC3EE"/>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462" name="Shape"/>
                  <p:cNvSpPr/>
                  <p:nvPr/>
                </p:nvSpPr>
                <p:spPr>
                  <a:xfrm>
                    <a:off x="0" y="0"/>
                    <a:ext cx="101600" cy="15031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285"/>
                        </a:lnTo>
                        <a:lnTo>
                          <a:pt x="21600" y="21600"/>
                        </a:lnTo>
                        <a:lnTo>
                          <a:pt x="0" y="18680"/>
                        </a:lnTo>
                        <a:lnTo>
                          <a:pt x="0" y="0"/>
                        </a:lnTo>
                        <a:close/>
                      </a:path>
                    </a:pathLst>
                  </a:custGeom>
                  <a:solidFill>
                    <a:srgbClr val="649ABC"/>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sp>
              <p:nvSpPr>
                <p:cNvPr id="464" name="Best Practices"/>
                <p:cNvSpPr txBox="1"/>
                <p:nvPr/>
              </p:nvSpPr>
              <p:spPr>
                <a:xfrm>
                  <a:off x="132097" y="628129"/>
                  <a:ext cx="3644082" cy="5131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Best Practices</a:t>
                  </a:r>
                </a:p>
              </p:txBody>
            </p:sp>
          </p:grpSp>
          <p:grpSp>
            <p:nvGrpSpPr>
              <p:cNvPr id="471" name="Group"/>
              <p:cNvGrpSpPr/>
              <p:nvPr/>
            </p:nvGrpSpPr>
            <p:grpSpPr>
              <a:xfrm>
                <a:off x="8456538" y="2549128"/>
                <a:ext cx="3908277" cy="1503165"/>
                <a:chOff x="0" y="0"/>
                <a:chExt cx="3908276" cy="1503164"/>
              </a:xfrm>
            </p:grpSpPr>
            <p:grpSp>
              <p:nvGrpSpPr>
                <p:cNvPr id="469" name="Group"/>
                <p:cNvGrpSpPr/>
                <p:nvPr/>
              </p:nvGrpSpPr>
              <p:grpSpPr>
                <a:xfrm>
                  <a:off x="0" y="0"/>
                  <a:ext cx="3908277" cy="1503165"/>
                  <a:chOff x="0" y="0"/>
                  <a:chExt cx="3908276" cy="1503164"/>
                </a:xfrm>
              </p:grpSpPr>
              <p:sp>
                <p:nvSpPr>
                  <p:cNvPr id="466" name="Rectangle"/>
                  <p:cNvSpPr/>
                  <p:nvPr/>
                </p:nvSpPr>
                <p:spPr>
                  <a:xfrm>
                    <a:off x="101600" y="228600"/>
                    <a:ext cx="3806677" cy="1274565"/>
                  </a:xfrm>
                  <a:prstGeom prst="rect">
                    <a:avLst/>
                  </a:prstGeom>
                  <a:solidFill>
                    <a:srgbClr val="3197E0"/>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467" name="Shape"/>
                  <p:cNvSpPr/>
                  <p:nvPr/>
                </p:nvSpPr>
                <p:spPr>
                  <a:xfrm>
                    <a:off x="0" y="6350"/>
                    <a:ext cx="3908277" cy="222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38" y="0"/>
                        </a:lnTo>
                        <a:lnTo>
                          <a:pt x="21600" y="21600"/>
                        </a:lnTo>
                        <a:lnTo>
                          <a:pt x="562" y="21600"/>
                        </a:lnTo>
                        <a:lnTo>
                          <a:pt x="0" y="0"/>
                        </a:lnTo>
                        <a:close/>
                      </a:path>
                    </a:pathLst>
                  </a:custGeom>
                  <a:solidFill>
                    <a:srgbClr val="37A8FA"/>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468" name="Shape"/>
                  <p:cNvSpPr/>
                  <p:nvPr/>
                </p:nvSpPr>
                <p:spPr>
                  <a:xfrm>
                    <a:off x="0" y="0"/>
                    <a:ext cx="101600" cy="15031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285"/>
                        </a:lnTo>
                        <a:lnTo>
                          <a:pt x="21600" y="21600"/>
                        </a:lnTo>
                        <a:lnTo>
                          <a:pt x="0" y="18680"/>
                        </a:lnTo>
                        <a:lnTo>
                          <a:pt x="0" y="0"/>
                        </a:lnTo>
                        <a:close/>
                      </a:path>
                    </a:pathLst>
                  </a:custGeom>
                  <a:solidFill>
                    <a:srgbClr val="3484C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sp>
              <p:nvSpPr>
                <p:cNvPr id="470" name="Version…"/>
                <p:cNvSpPr txBox="1"/>
                <p:nvPr/>
              </p:nvSpPr>
              <p:spPr>
                <a:xfrm>
                  <a:off x="191629" y="345907"/>
                  <a:ext cx="3525019" cy="109279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p>
                  <a:pPr defTabSz="584200">
                    <a:defRPr sz="3500" cap="all">
                      <a:solidFill>
                        <a:srgbClr val="FFFFFF"/>
                      </a:solidFill>
                      <a:latin typeface="Helvetica Neue Thin"/>
                      <a:ea typeface="Helvetica Neue Thin"/>
                      <a:cs typeface="Helvetica Neue Thin"/>
                      <a:sym typeface="Helvetica Neue Thin"/>
                    </a:defRPr>
                  </a:pPr>
                  <a:r>
                    <a:t>Version </a:t>
                  </a:r>
                </a:p>
                <a:p>
                  <a:pPr defTabSz="584200">
                    <a:defRPr sz="3500" cap="all">
                      <a:solidFill>
                        <a:srgbClr val="FFFFFF"/>
                      </a:solidFill>
                      <a:latin typeface="Helvetica Neue Thin"/>
                      <a:ea typeface="Helvetica Neue Thin"/>
                      <a:cs typeface="Helvetica Neue Thin"/>
                      <a:sym typeface="Helvetica Neue Thin"/>
                    </a:defRPr>
                  </a:pPr>
                  <a:r>
                    <a:t>Control</a:t>
                  </a:r>
                </a:p>
              </p:txBody>
            </p:sp>
          </p:grpSp>
          <p:sp>
            <p:nvSpPr>
              <p:cNvPr id="472" name="Shape"/>
              <p:cNvSpPr/>
              <p:nvPr/>
            </p:nvSpPr>
            <p:spPr>
              <a:xfrm>
                <a:off x="0" y="1280914"/>
                <a:ext cx="2479675" cy="2222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0715" y="0"/>
                    </a:lnTo>
                    <a:lnTo>
                      <a:pt x="0" y="0"/>
                    </a:lnTo>
                    <a:close/>
                  </a:path>
                </a:pathLst>
              </a:custGeom>
              <a:solidFill>
                <a:srgbClr val="7EC3EE"/>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473" name="Rectangle"/>
              <p:cNvSpPr/>
              <p:nvPr/>
            </p:nvSpPr>
            <p:spPr>
              <a:xfrm>
                <a:off x="0" y="1503164"/>
                <a:ext cx="2479675" cy="1274763"/>
              </a:xfrm>
              <a:prstGeom prst="rect">
                <a:avLst/>
              </a:prstGeom>
              <a:solidFill>
                <a:srgbClr val="72B1D7"/>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nvGrpSpPr>
              <p:cNvPr id="479" name="Group"/>
              <p:cNvGrpSpPr/>
              <p:nvPr/>
            </p:nvGrpSpPr>
            <p:grpSpPr>
              <a:xfrm>
                <a:off x="2479823" y="1281096"/>
                <a:ext cx="3908277" cy="1497602"/>
                <a:chOff x="0" y="0"/>
                <a:chExt cx="3908276" cy="1497600"/>
              </a:xfrm>
            </p:grpSpPr>
            <p:grpSp>
              <p:nvGrpSpPr>
                <p:cNvPr id="477" name="Group"/>
                <p:cNvGrpSpPr/>
                <p:nvPr/>
              </p:nvGrpSpPr>
              <p:grpSpPr>
                <a:xfrm>
                  <a:off x="0" y="0"/>
                  <a:ext cx="3908277" cy="1497601"/>
                  <a:chOff x="0" y="0"/>
                  <a:chExt cx="3908276" cy="1497600"/>
                </a:xfrm>
              </p:grpSpPr>
              <p:sp>
                <p:nvSpPr>
                  <p:cNvPr id="474" name="Rectangle"/>
                  <p:cNvSpPr/>
                  <p:nvPr/>
                </p:nvSpPr>
                <p:spPr>
                  <a:xfrm>
                    <a:off x="101600" y="223036"/>
                    <a:ext cx="3806677" cy="1274565"/>
                  </a:xfrm>
                  <a:prstGeom prst="rect">
                    <a:avLst/>
                  </a:prstGeom>
                  <a:solidFill>
                    <a:srgbClr val="3197E0"/>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475" name="Shape"/>
                  <p:cNvSpPr/>
                  <p:nvPr/>
                </p:nvSpPr>
                <p:spPr>
                  <a:xfrm>
                    <a:off x="0" y="786"/>
                    <a:ext cx="3908277" cy="2222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38" y="0"/>
                        </a:lnTo>
                        <a:lnTo>
                          <a:pt x="21600" y="21600"/>
                        </a:lnTo>
                        <a:lnTo>
                          <a:pt x="530" y="21600"/>
                        </a:lnTo>
                        <a:lnTo>
                          <a:pt x="0" y="0"/>
                        </a:lnTo>
                        <a:close/>
                      </a:path>
                    </a:pathLst>
                  </a:custGeom>
                  <a:solidFill>
                    <a:srgbClr val="37A8FA"/>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476" name="Shape"/>
                  <p:cNvSpPr/>
                  <p:nvPr/>
                </p:nvSpPr>
                <p:spPr>
                  <a:xfrm>
                    <a:off x="287" y="0"/>
                    <a:ext cx="101313" cy="1497601"/>
                  </a:xfrm>
                  <a:custGeom>
                    <a:avLst/>
                    <a:gdLst/>
                    <a:ahLst/>
                    <a:cxnLst>
                      <a:cxn ang="0">
                        <a:pos x="wd2" y="hd2"/>
                      </a:cxn>
                      <a:cxn ang="5400000">
                        <a:pos x="wd2" y="hd2"/>
                      </a:cxn>
                      <a:cxn ang="10800000">
                        <a:pos x="wd2" y="hd2"/>
                      </a:cxn>
                      <a:cxn ang="16200000">
                        <a:pos x="wd2" y="hd2"/>
                      </a:cxn>
                    </a:cxnLst>
                    <a:rect l="0" t="0" r="r" b="b"/>
                    <a:pathLst>
                      <a:path w="21600" h="21600" extrusionOk="0">
                        <a:moveTo>
                          <a:pt x="69" y="0"/>
                        </a:moveTo>
                        <a:lnTo>
                          <a:pt x="21600" y="3217"/>
                        </a:lnTo>
                        <a:lnTo>
                          <a:pt x="21600" y="21600"/>
                        </a:lnTo>
                        <a:lnTo>
                          <a:pt x="0" y="18429"/>
                        </a:lnTo>
                        <a:lnTo>
                          <a:pt x="69" y="0"/>
                        </a:lnTo>
                        <a:close/>
                      </a:path>
                    </a:pathLst>
                  </a:custGeom>
                  <a:solidFill>
                    <a:srgbClr val="3484C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sp>
              <p:nvSpPr>
                <p:cNvPr id="478" name="Accesible"/>
                <p:cNvSpPr txBox="1"/>
                <p:nvPr/>
              </p:nvSpPr>
              <p:spPr>
                <a:xfrm>
                  <a:off x="419479" y="603751"/>
                  <a:ext cx="3170918" cy="5131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Accesible</a:t>
                  </a:r>
                </a:p>
              </p:txBody>
            </p:sp>
          </p:grpSp>
          <p:grpSp>
            <p:nvGrpSpPr>
              <p:cNvPr id="485" name="Group"/>
              <p:cNvGrpSpPr/>
              <p:nvPr/>
            </p:nvGrpSpPr>
            <p:grpSpPr>
              <a:xfrm>
                <a:off x="551085" y="0"/>
                <a:ext cx="3933677" cy="1503165"/>
                <a:chOff x="0" y="0"/>
                <a:chExt cx="3933676" cy="1503164"/>
              </a:xfrm>
            </p:grpSpPr>
            <p:grpSp>
              <p:nvGrpSpPr>
                <p:cNvPr id="483" name="Group"/>
                <p:cNvGrpSpPr/>
                <p:nvPr/>
              </p:nvGrpSpPr>
              <p:grpSpPr>
                <a:xfrm>
                  <a:off x="0" y="0"/>
                  <a:ext cx="3933677" cy="1503165"/>
                  <a:chOff x="0" y="0"/>
                  <a:chExt cx="3933676" cy="1503164"/>
                </a:xfrm>
              </p:grpSpPr>
              <p:sp>
                <p:nvSpPr>
                  <p:cNvPr id="480" name="Rectangle"/>
                  <p:cNvSpPr/>
                  <p:nvPr/>
                </p:nvSpPr>
                <p:spPr>
                  <a:xfrm>
                    <a:off x="0" y="228600"/>
                    <a:ext cx="3806677" cy="1274565"/>
                  </a:xfrm>
                  <a:prstGeom prst="rect">
                    <a:avLst/>
                  </a:prstGeom>
                  <a:solidFill>
                    <a:srgbClr val="B9B9B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481" name="Shape"/>
                  <p:cNvSpPr/>
                  <p:nvPr/>
                </p:nvSpPr>
                <p:spPr>
                  <a:xfrm>
                    <a:off x="0" y="6350"/>
                    <a:ext cx="3933677" cy="222250"/>
                  </a:xfrm>
                  <a:custGeom>
                    <a:avLst/>
                    <a:gdLst/>
                    <a:ahLst/>
                    <a:cxnLst>
                      <a:cxn ang="0">
                        <a:pos x="wd2" y="hd2"/>
                      </a:cxn>
                      <a:cxn ang="5400000">
                        <a:pos x="wd2" y="hd2"/>
                      </a:cxn>
                      <a:cxn ang="10800000">
                        <a:pos x="wd2" y="hd2"/>
                      </a:cxn>
                      <a:cxn ang="16200000">
                        <a:pos x="wd2" y="hd2"/>
                      </a:cxn>
                    </a:cxnLst>
                    <a:rect l="0" t="0" r="r" b="b"/>
                    <a:pathLst>
                      <a:path w="21600" h="21600" extrusionOk="0">
                        <a:moveTo>
                          <a:pt x="697" y="0"/>
                        </a:moveTo>
                        <a:lnTo>
                          <a:pt x="21600" y="0"/>
                        </a:lnTo>
                        <a:lnTo>
                          <a:pt x="20903" y="21600"/>
                        </a:lnTo>
                        <a:lnTo>
                          <a:pt x="0" y="21600"/>
                        </a:lnTo>
                        <a:lnTo>
                          <a:pt x="697" y="0"/>
                        </a:lnTo>
                        <a:close/>
                      </a:path>
                    </a:pathLst>
                  </a:cu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482" name="Shape"/>
                  <p:cNvSpPr/>
                  <p:nvPr/>
                </p:nvSpPr>
                <p:spPr>
                  <a:xfrm>
                    <a:off x="3806676" y="0"/>
                    <a:ext cx="127001" cy="1503165"/>
                  </a:xfrm>
                  <a:custGeom>
                    <a:avLst/>
                    <a:gdLst/>
                    <a:ahLst/>
                    <a:cxnLst>
                      <a:cxn ang="0">
                        <a:pos x="wd2" y="hd2"/>
                      </a:cxn>
                      <a:cxn ang="5400000">
                        <a:pos x="wd2" y="hd2"/>
                      </a:cxn>
                      <a:cxn ang="10800000">
                        <a:pos x="wd2" y="hd2"/>
                      </a:cxn>
                      <a:cxn ang="16200000">
                        <a:pos x="wd2" y="hd2"/>
                      </a:cxn>
                    </a:cxnLst>
                    <a:rect l="0" t="0" r="r" b="b"/>
                    <a:pathLst>
                      <a:path w="21600" h="21600" extrusionOk="0">
                        <a:moveTo>
                          <a:pt x="0" y="3285"/>
                        </a:moveTo>
                        <a:lnTo>
                          <a:pt x="21600" y="0"/>
                        </a:lnTo>
                        <a:lnTo>
                          <a:pt x="21600" y="18315"/>
                        </a:lnTo>
                        <a:lnTo>
                          <a:pt x="0" y="21600"/>
                        </a:lnTo>
                        <a:lnTo>
                          <a:pt x="0" y="3285"/>
                        </a:lnTo>
                        <a:close/>
                      </a:path>
                    </a:pathLst>
                  </a:custGeom>
                  <a:solidFill>
                    <a:srgbClr val="99999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sp>
              <p:nvSpPr>
                <p:cNvPr id="484" name="Findable"/>
                <p:cNvSpPr txBox="1"/>
                <p:nvPr/>
              </p:nvSpPr>
              <p:spPr>
                <a:xfrm>
                  <a:off x="317879" y="609313"/>
                  <a:ext cx="3170918" cy="5131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Findable</a:t>
                  </a:r>
                </a:p>
              </p:txBody>
            </p:sp>
          </p:grpSp>
        </p:grpSp>
        <p:grpSp>
          <p:nvGrpSpPr>
            <p:cNvPr id="495" name="Group"/>
            <p:cNvGrpSpPr/>
            <p:nvPr/>
          </p:nvGrpSpPr>
          <p:grpSpPr>
            <a:xfrm>
              <a:off x="497184" y="-1"/>
              <a:ext cx="6626472" cy="4633279"/>
              <a:chOff x="0" y="0"/>
              <a:chExt cx="6626470" cy="4633277"/>
            </a:xfrm>
          </p:grpSpPr>
          <p:sp>
            <p:nvSpPr>
              <p:cNvPr id="487" name="Shape"/>
              <p:cNvSpPr/>
              <p:nvPr/>
            </p:nvSpPr>
            <p:spPr>
              <a:xfrm flipH="1">
                <a:off x="2423286" y="2048797"/>
                <a:ext cx="3995827" cy="2098214"/>
              </a:xfrm>
              <a:custGeom>
                <a:avLst/>
                <a:gdLst/>
                <a:ahLst/>
                <a:cxnLst>
                  <a:cxn ang="0">
                    <a:pos x="wd2" y="hd2"/>
                  </a:cxn>
                  <a:cxn ang="5400000">
                    <a:pos x="wd2" y="hd2"/>
                  </a:cxn>
                  <a:cxn ang="10800000">
                    <a:pos x="wd2" y="hd2"/>
                  </a:cxn>
                  <a:cxn ang="16200000">
                    <a:pos x="wd2" y="hd2"/>
                  </a:cxn>
                </a:cxnLst>
                <a:rect l="0" t="0" r="r" b="b"/>
                <a:pathLst>
                  <a:path w="21600" h="21600" extrusionOk="0">
                    <a:moveTo>
                      <a:pt x="1550" y="0"/>
                    </a:moveTo>
                    <a:lnTo>
                      <a:pt x="21600" y="8815"/>
                    </a:lnTo>
                    <a:lnTo>
                      <a:pt x="20050" y="21600"/>
                    </a:lnTo>
                    <a:lnTo>
                      <a:pt x="0" y="12785"/>
                    </a:lnTo>
                    <a:close/>
                  </a:path>
                </a:pathLst>
              </a:custGeom>
              <a:solidFill>
                <a:srgbClr val="72B1D7"/>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488" name="Shape"/>
              <p:cNvSpPr/>
              <p:nvPr/>
            </p:nvSpPr>
            <p:spPr>
              <a:xfrm flipH="1">
                <a:off x="2707881" y="3290372"/>
                <a:ext cx="3917428" cy="1342906"/>
              </a:xfrm>
              <a:custGeom>
                <a:avLst/>
                <a:gdLst/>
                <a:ahLst/>
                <a:cxnLst>
                  <a:cxn ang="0">
                    <a:pos x="wd2" y="hd2"/>
                  </a:cxn>
                  <a:cxn ang="5400000">
                    <a:pos x="wd2" y="hd2"/>
                  </a:cxn>
                  <a:cxn ang="10800000">
                    <a:pos x="wd2" y="hd2"/>
                  </a:cxn>
                  <a:cxn ang="16200000">
                    <a:pos x="wd2" y="hd2"/>
                  </a:cxn>
                </a:cxnLst>
                <a:rect l="0" t="0" r="r" b="b"/>
                <a:pathLst>
                  <a:path w="21600" h="21600" extrusionOk="0">
                    <a:moveTo>
                      <a:pt x="1126" y="0"/>
                    </a:moveTo>
                    <a:lnTo>
                      <a:pt x="21600" y="13732"/>
                    </a:lnTo>
                    <a:lnTo>
                      <a:pt x="19821" y="21600"/>
                    </a:lnTo>
                    <a:lnTo>
                      <a:pt x="0" y="7827"/>
                    </a:lnTo>
                    <a:lnTo>
                      <a:pt x="1126" y="0"/>
                    </a:lnTo>
                    <a:close/>
                  </a:path>
                </a:pathLst>
              </a:custGeom>
              <a:solidFill>
                <a:srgbClr val="649ABC"/>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489" name="Shape"/>
              <p:cNvSpPr/>
              <p:nvPr/>
            </p:nvSpPr>
            <p:spPr>
              <a:xfrm flipH="1">
                <a:off x="6133603" y="2052253"/>
                <a:ext cx="492868" cy="1727018"/>
              </a:xfrm>
              <a:custGeom>
                <a:avLst/>
                <a:gdLst/>
                <a:ahLst/>
                <a:cxnLst>
                  <a:cxn ang="0">
                    <a:pos x="wd2" y="hd2"/>
                  </a:cxn>
                  <a:cxn ang="5400000">
                    <a:pos x="wd2" y="hd2"/>
                  </a:cxn>
                  <a:cxn ang="10800000">
                    <a:pos x="wd2" y="hd2"/>
                  </a:cxn>
                  <a:cxn ang="16200000">
                    <a:pos x="wd2" y="hd2"/>
                  </a:cxn>
                </a:cxnLst>
                <a:rect l="0" t="0" r="r" b="b"/>
                <a:pathLst>
                  <a:path w="21600" h="21600" extrusionOk="0">
                    <a:moveTo>
                      <a:pt x="13650" y="5355"/>
                    </a:moveTo>
                    <a:lnTo>
                      <a:pt x="21600" y="0"/>
                    </a:lnTo>
                    <a:lnTo>
                      <a:pt x="9197" y="15447"/>
                    </a:lnTo>
                    <a:lnTo>
                      <a:pt x="0" y="21600"/>
                    </a:lnTo>
                    <a:lnTo>
                      <a:pt x="13650" y="5355"/>
                    </a:lnTo>
                    <a:close/>
                  </a:path>
                </a:pathLst>
              </a:custGeom>
              <a:solidFill>
                <a:srgbClr val="7EC3EE"/>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490" name="Shape"/>
              <p:cNvSpPr/>
              <p:nvPr/>
            </p:nvSpPr>
            <p:spPr>
              <a:xfrm flipH="1">
                <a:off x="1053978" y="1370487"/>
                <a:ext cx="829950" cy="1162963"/>
              </a:xfrm>
              <a:custGeom>
                <a:avLst/>
                <a:gdLst/>
                <a:ahLst/>
                <a:cxnLst>
                  <a:cxn ang="0">
                    <a:pos x="wd2" y="hd2"/>
                  </a:cxn>
                  <a:cxn ang="5400000">
                    <a:pos x="wd2" y="hd2"/>
                  </a:cxn>
                  <a:cxn ang="10800000">
                    <a:pos x="wd2" y="hd2"/>
                  </a:cxn>
                  <a:cxn ang="16200000">
                    <a:pos x="wd2" y="hd2"/>
                  </a:cxn>
                </a:cxnLst>
                <a:rect l="0" t="0" r="r" b="b"/>
                <a:pathLst>
                  <a:path w="21460" h="21541" extrusionOk="0">
                    <a:moveTo>
                      <a:pt x="12418" y="3"/>
                    </a:moveTo>
                    <a:cubicBezTo>
                      <a:pt x="10396" y="-59"/>
                      <a:pt x="8692" y="872"/>
                      <a:pt x="7005" y="1666"/>
                    </a:cubicBezTo>
                    <a:cubicBezTo>
                      <a:pt x="5541" y="2355"/>
                      <a:pt x="3994" y="2954"/>
                      <a:pt x="2595" y="3710"/>
                    </a:cubicBezTo>
                    <a:cubicBezTo>
                      <a:pt x="1651" y="4220"/>
                      <a:pt x="781" y="4798"/>
                      <a:pt x="0" y="5434"/>
                    </a:cubicBezTo>
                    <a:cubicBezTo>
                      <a:pt x="544" y="5215"/>
                      <a:pt x="1135" y="5064"/>
                      <a:pt x="1748" y="4985"/>
                    </a:cubicBezTo>
                    <a:cubicBezTo>
                      <a:pt x="2731" y="4858"/>
                      <a:pt x="3737" y="4921"/>
                      <a:pt x="4708" y="5088"/>
                    </a:cubicBezTo>
                    <a:cubicBezTo>
                      <a:pt x="6532" y="5401"/>
                      <a:pt x="8204" y="6073"/>
                      <a:pt x="9469" y="7065"/>
                    </a:cubicBezTo>
                    <a:cubicBezTo>
                      <a:pt x="11100" y="8345"/>
                      <a:pt x="11904" y="10022"/>
                      <a:pt x="12342" y="11726"/>
                    </a:cubicBezTo>
                    <a:cubicBezTo>
                      <a:pt x="13191" y="15020"/>
                      <a:pt x="12746" y="18418"/>
                      <a:pt x="11057" y="21541"/>
                    </a:cubicBezTo>
                    <a:cubicBezTo>
                      <a:pt x="12133" y="21095"/>
                      <a:pt x="13209" y="20649"/>
                      <a:pt x="14285" y="20203"/>
                    </a:cubicBezTo>
                    <a:cubicBezTo>
                      <a:pt x="14721" y="20023"/>
                      <a:pt x="15156" y="19842"/>
                      <a:pt x="15592" y="19662"/>
                    </a:cubicBezTo>
                    <a:lnTo>
                      <a:pt x="21034" y="17497"/>
                    </a:lnTo>
                    <a:cubicBezTo>
                      <a:pt x="21570" y="15359"/>
                      <a:pt x="21600" y="13171"/>
                      <a:pt x="21122" y="11026"/>
                    </a:cubicBezTo>
                    <a:cubicBezTo>
                      <a:pt x="20680" y="9043"/>
                      <a:pt x="19808" y="7128"/>
                      <a:pt x="18925" y="5231"/>
                    </a:cubicBezTo>
                    <a:cubicBezTo>
                      <a:pt x="17754" y="2716"/>
                      <a:pt x="15964" y="112"/>
                      <a:pt x="12418" y="3"/>
                    </a:cubicBezTo>
                    <a:close/>
                  </a:path>
                </a:pathLst>
              </a:custGeom>
              <a:solidFill>
                <a:srgbClr val="B9B9B9"/>
              </a:solidFill>
              <a:ln w="12700" cap="flat">
                <a:noFill/>
                <a:miter lim="400000"/>
              </a:ln>
              <a:effectLst/>
            </p:spPr>
            <p:txBody>
              <a:bodyPr wrap="square" lIns="50800" tIns="50800" rIns="50800" bIns="50800" numCol="1" anchor="ctr">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491" name="Shape"/>
              <p:cNvSpPr/>
              <p:nvPr/>
            </p:nvSpPr>
            <p:spPr>
              <a:xfrm flipH="1">
                <a:off x="1070679" y="2302704"/>
                <a:ext cx="124019" cy="130847"/>
              </a:xfrm>
              <a:custGeom>
                <a:avLst/>
                <a:gdLst/>
                <a:ahLst/>
                <a:cxnLst>
                  <a:cxn ang="0">
                    <a:pos x="wd2" y="hd2"/>
                  </a:cxn>
                  <a:cxn ang="5400000">
                    <a:pos x="wd2" y="hd2"/>
                  </a:cxn>
                  <a:cxn ang="10800000">
                    <a:pos x="wd2" y="hd2"/>
                  </a:cxn>
                  <a:cxn ang="16200000">
                    <a:pos x="wd2" y="hd2"/>
                  </a:cxn>
                </a:cxnLst>
                <a:rect l="0" t="0" r="r" b="b"/>
                <a:pathLst>
                  <a:path w="21600" h="21280" extrusionOk="0">
                    <a:moveTo>
                      <a:pt x="10228" y="21214"/>
                    </a:moveTo>
                    <a:cubicBezTo>
                      <a:pt x="7229" y="21600"/>
                      <a:pt x="4425" y="20248"/>
                      <a:pt x="2526" y="18163"/>
                    </a:cubicBezTo>
                    <a:cubicBezTo>
                      <a:pt x="1175" y="16680"/>
                      <a:pt x="299" y="14872"/>
                      <a:pt x="0" y="12945"/>
                    </a:cubicBezTo>
                    <a:lnTo>
                      <a:pt x="21600" y="0"/>
                    </a:lnTo>
                    <a:cubicBezTo>
                      <a:pt x="20937" y="3087"/>
                      <a:pt x="20239" y="6167"/>
                      <a:pt x="19507" y="9240"/>
                    </a:cubicBezTo>
                    <a:cubicBezTo>
                      <a:pt x="18210" y="14684"/>
                      <a:pt x="15878" y="20486"/>
                      <a:pt x="10228" y="21214"/>
                    </a:cubicBezTo>
                    <a:close/>
                  </a:path>
                </a:pathLst>
              </a:custGeom>
              <a:solidFill>
                <a:srgbClr val="3484C9"/>
              </a:solidFill>
              <a:ln w="12700" cap="flat">
                <a:noFill/>
                <a:miter lim="400000"/>
              </a:ln>
              <a:effectLst/>
            </p:spPr>
            <p:txBody>
              <a:bodyPr wrap="square" lIns="50800" tIns="50800" rIns="50800" bIns="50800" numCol="1" anchor="ctr">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492" name="Shape"/>
              <p:cNvSpPr/>
              <p:nvPr/>
            </p:nvSpPr>
            <p:spPr>
              <a:xfrm flipH="1">
                <a:off x="0" y="0"/>
                <a:ext cx="1583532" cy="243244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37" y="11320"/>
                    </a:lnTo>
                    <a:cubicBezTo>
                      <a:pt x="926" y="11497"/>
                      <a:pt x="591" y="11739"/>
                      <a:pt x="357" y="12021"/>
                    </a:cubicBezTo>
                    <a:cubicBezTo>
                      <a:pt x="145" y="12277"/>
                      <a:pt x="22" y="12559"/>
                      <a:pt x="0" y="12849"/>
                    </a:cubicBezTo>
                    <a:lnTo>
                      <a:pt x="1207" y="12419"/>
                    </a:lnTo>
                    <a:cubicBezTo>
                      <a:pt x="1576" y="12310"/>
                      <a:pt x="1997" y="12294"/>
                      <a:pt x="2382" y="12377"/>
                    </a:cubicBezTo>
                    <a:cubicBezTo>
                      <a:pt x="2885" y="12485"/>
                      <a:pt x="3263" y="12742"/>
                      <a:pt x="3600" y="13008"/>
                    </a:cubicBezTo>
                    <a:cubicBezTo>
                      <a:pt x="5684" y="14649"/>
                      <a:pt x="6639" y="16745"/>
                      <a:pt x="6994" y="18855"/>
                    </a:cubicBezTo>
                    <a:cubicBezTo>
                      <a:pt x="7126" y="19639"/>
                      <a:pt x="7172" y="20450"/>
                      <a:pt x="6615" y="21156"/>
                    </a:cubicBezTo>
                    <a:cubicBezTo>
                      <a:pt x="6490" y="21315"/>
                      <a:pt x="6335" y="21465"/>
                      <a:pt x="6155" y="21600"/>
                    </a:cubicBezTo>
                    <a:cubicBezTo>
                      <a:pt x="6975" y="21485"/>
                      <a:pt x="7775" y="21313"/>
                      <a:pt x="8537" y="21085"/>
                    </a:cubicBezTo>
                    <a:cubicBezTo>
                      <a:pt x="8951" y="20962"/>
                      <a:pt x="9354" y="20821"/>
                      <a:pt x="9755" y="20680"/>
                    </a:cubicBezTo>
                    <a:cubicBezTo>
                      <a:pt x="13799" y="19263"/>
                      <a:pt x="17728" y="17713"/>
                      <a:pt x="21530" y="16035"/>
                    </a:cubicBezTo>
                    <a:lnTo>
                      <a:pt x="21600" y="8000"/>
                    </a:lnTo>
                    <a:lnTo>
                      <a:pt x="21600" y="0"/>
                    </a:lnTo>
                    <a:close/>
                  </a:path>
                </a:pathLst>
              </a:custGeom>
              <a:solidFill>
                <a:srgbClr val="3197E0"/>
              </a:solidFill>
              <a:ln w="12700" cap="flat">
                <a:noFill/>
                <a:miter lim="400000"/>
              </a:ln>
              <a:effectLst/>
            </p:spPr>
            <p:txBody>
              <a:bodyPr wrap="square" lIns="50800" tIns="50800" rIns="50800" bIns="50800" numCol="1" anchor="ctr">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493" name="Open"/>
              <p:cNvSpPr txBox="1"/>
              <p:nvPr/>
            </p:nvSpPr>
            <p:spPr>
              <a:xfrm rot="20880820">
                <a:off x="2835740" y="2737476"/>
                <a:ext cx="3170918" cy="7208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4500" b="1" cap="all">
                    <a:solidFill>
                      <a:srgbClr val="FFFFFF"/>
                    </a:solidFill>
                    <a:latin typeface="Helvetica Neue"/>
                    <a:ea typeface="Helvetica Neue"/>
                    <a:cs typeface="Helvetica Neue"/>
                    <a:sym typeface="Helvetica Neue"/>
                  </a:defRPr>
                </a:lvl1pPr>
              </a:lstStyle>
              <a:p>
                <a:r>
                  <a:t>Open</a:t>
                </a:r>
              </a:p>
            </p:txBody>
          </p:sp>
          <p:sp>
            <p:nvSpPr>
              <p:cNvPr id="494" name="Shape"/>
              <p:cNvSpPr/>
              <p:nvPr/>
            </p:nvSpPr>
            <p:spPr>
              <a:xfrm flipH="1">
                <a:off x="1354120" y="1603842"/>
                <a:ext cx="3884110" cy="1889081"/>
              </a:xfrm>
              <a:custGeom>
                <a:avLst/>
                <a:gdLst/>
                <a:ahLst/>
                <a:cxnLst>
                  <a:cxn ang="0">
                    <a:pos x="wd2" y="hd2"/>
                  </a:cxn>
                  <a:cxn ang="5400000">
                    <a:pos x="wd2" y="hd2"/>
                  </a:cxn>
                  <a:cxn ang="10800000">
                    <a:pos x="wd2" y="hd2"/>
                  </a:cxn>
                  <a:cxn ang="16200000">
                    <a:pos x="wd2" y="hd2"/>
                  </a:cxn>
                </a:cxnLst>
                <a:rect l="0" t="0" r="r" b="b"/>
                <a:pathLst>
                  <a:path w="21587" h="21446" extrusionOk="0">
                    <a:moveTo>
                      <a:pt x="10776" y="12779"/>
                    </a:moveTo>
                    <a:cubicBezTo>
                      <a:pt x="10060" y="13747"/>
                      <a:pt x="9448" y="14995"/>
                      <a:pt x="8785" y="16109"/>
                    </a:cubicBezTo>
                    <a:cubicBezTo>
                      <a:pt x="8321" y="16889"/>
                      <a:pt x="7811" y="17713"/>
                      <a:pt x="7765" y="18932"/>
                    </a:cubicBezTo>
                    <a:cubicBezTo>
                      <a:pt x="7744" y="19504"/>
                      <a:pt x="7839" y="20066"/>
                      <a:pt x="8024" y="20497"/>
                    </a:cubicBezTo>
                    <a:cubicBezTo>
                      <a:pt x="8229" y="20975"/>
                      <a:pt x="8521" y="21242"/>
                      <a:pt x="8827" y="21365"/>
                    </a:cubicBezTo>
                    <a:cubicBezTo>
                      <a:pt x="9194" y="21514"/>
                      <a:pt x="9573" y="21460"/>
                      <a:pt x="9923" y="21180"/>
                    </a:cubicBezTo>
                    <a:cubicBezTo>
                      <a:pt x="10404" y="20795"/>
                      <a:pt x="10774" y="20029"/>
                      <a:pt x="11171" y="19359"/>
                    </a:cubicBezTo>
                    <a:cubicBezTo>
                      <a:pt x="11993" y="17973"/>
                      <a:pt x="12947" y="16979"/>
                      <a:pt x="13889" y="15967"/>
                    </a:cubicBezTo>
                    <a:cubicBezTo>
                      <a:pt x="14529" y="15280"/>
                      <a:pt x="15169" y="14579"/>
                      <a:pt x="15863" y="14165"/>
                    </a:cubicBezTo>
                    <a:cubicBezTo>
                      <a:pt x="16585" y="13735"/>
                      <a:pt x="17344" y="13629"/>
                      <a:pt x="18063" y="13183"/>
                    </a:cubicBezTo>
                    <a:cubicBezTo>
                      <a:pt x="18703" y="12786"/>
                      <a:pt x="19294" y="12124"/>
                      <a:pt x="19922" y="11661"/>
                    </a:cubicBezTo>
                    <a:cubicBezTo>
                      <a:pt x="20448" y="11274"/>
                      <a:pt x="21025" y="10965"/>
                      <a:pt x="21334" y="10009"/>
                    </a:cubicBezTo>
                    <a:cubicBezTo>
                      <a:pt x="21543" y="9362"/>
                      <a:pt x="21580" y="8568"/>
                      <a:pt x="21586" y="7794"/>
                    </a:cubicBezTo>
                    <a:cubicBezTo>
                      <a:pt x="21600" y="6110"/>
                      <a:pt x="21439" y="4398"/>
                      <a:pt x="21124" y="3021"/>
                    </a:cubicBezTo>
                    <a:cubicBezTo>
                      <a:pt x="20823" y="1705"/>
                      <a:pt x="20365" y="672"/>
                      <a:pt x="19654" y="363"/>
                    </a:cubicBezTo>
                    <a:cubicBezTo>
                      <a:pt x="19390" y="248"/>
                      <a:pt x="19116" y="276"/>
                      <a:pt x="18859" y="445"/>
                    </a:cubicBezTo>
                    <a:cubicBezTo>
                      <a:pt x="18754" y="569"/>
                      <a:pt x="18645" y="676"/>
                      <a:pt x="18532" y="766"/>
                    </a:cubicBezTo>
                    <a:cubicBezTo>
                      <a:pt x="17648" y="1471"/>
                      <a:pt x="16751" y="1103"/>
                      <a:pt x="15829" y="829"/>
                    </a:cubicBezTo>
                    <a:cubicBezTo>
                      <a:pt x="14924" y="561"/>
                      <a:pt x="13958" y="432"/>
                      <a:pt x="13032" y="231"/>
                    </a:cubicBezTo>
                    <a:cubicBezTo>
                      <a:pt x="12351" y="82"/>
                      <a:pt x="11668" y="-86"/>
                      <a:pt x="10986" y="51"/>
                    </a:cubicBezTo>
                    <a:cubicBezTo>
                      <a:pt x="10341" y="180"/>
                      <a:pt x="9719" y="583"/>
                      <a:pt x="9101" y="976"/>
                    </a:cubicBezTo>
                    <a:cubicBezTo>
                      <a:pt x="7588" y="1937"/>
                      <a:pt x="6060" y="2850"/>
                      <a:pt x="4556" y="3869"/>
                    </a:cubicBezTo>
                    <a:cubicBezTo>
                      <a:pt x="3017" y="4910"/>
                      <a:pt x="1498" y="6063"/>
                      <a:pt x="0" y="7327"/>
                    </a:cubicBezTo>
                    <a:lnTo>
                      <a:pt x="6554" y="10442"/>
                    </a:lnTo>
                    <a:cubicBezTo>
                      <a:pt x="7493" y="9549"/>
                      <a:pt x="8458" y="8768"/>
                      <a:pt x="9442" y="8105"/>
                    </a:cubicBezTo>
                    <a:cubicBezTo>
                      <a:pt x="10131" y="7640"/>
                      <a:pt x="10871" y="7244"/>
                      <a:pt x="11539" y="7825"/>
                    </a:cubicBezTo>
                    <a:cubicBezTo>
                      <a:pt x="11845" y="8091"/>
                      <a:pt x="12108" y="8571"/>
                      <a:pt x="12176" y="9232"/>
                    </a:cubicBezTo>
                    <a:cubicBezTo>
                      <a:pt x="12222" y="9675"/>
                      <a:pt x="12168" y="10130"/>
                      <a:pt x="12065" y="10531"/>
                    </a:cubicBezTo>
                    <a:cubicBezTo>
                      <a:pt x="11795" y="11574"/>
                      <a:pt x="11256" y="12132"/>
                      <a:pt x="10776" y="12779"/>
                    </a:cubicBezTo>
                    <a:close/>
                  </a:path>
                </a:pathLst>
              </a:custGeom>
              <a:solidFill>
                <a:srgbClr val="CFD4D4"/>
              </a:solidFill>
              <a:ln w="12700" cap="flat">
                <a:noFill/>
                <a:miter lim="400000"/>
              </a:ln>
              <a:effectLst/>
            </p:spPr>
            <p:txBody>
              <a:bodyPr wrap="square" lIns="50800" tIns="50800" rIns="50800" bIns="50800" numCol="1" anchor="ctr">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grpSp>
      <p:sp>
        <p:nvSpPr>
          <p:cNvPr id="497" name="Reusable"/>
          <p:cNvSpPr txBox="1"/>
          <p:nvPr/>
        </p:nvSpPr>
        <p:spPr>
          <a:xfrm>
            <a:off x="-474444" y="10504885"/>
            <a:ext cx="3170918" cy="513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defTabSz="584200">
              <a:defRPr sz="3500" cap="all">
                <a:solidFill>
                  <a:srgbClr val="FFFFFF"/>
                </a:solidFill>
                <a:latin typeface="Helvetica Neue Thin"/>
                <a:ea typeface="Helvetica Neue Thin"/>
                <a:cs typeface="Helvetica Neue Thin"/>
                <a:sym typeface="Helvetica Neue Thin"/>
              </a:defRPr>
            </a:lvl1pPr>
          </a:lstStyle>
          <a:p>
            <a:r>
              <a:t>Reusable</a:t>
            </a:r>
          </a:p>
        </p:txBody>
      </p:sp>
      <p:sp>
        <p:nvSpPr>
          <p:cNvPr id="498" name="Good Enough Data Practices…"/>
          <p:cNvSpPr txBox="1"/>
          <p:nvPr/>
        </p:nvSpPr>
        <p:spPr>
          <a:xfrm>
            <a:off x="8286951" y="4970462"/>
            <a:ext cx="8710148" cy="37750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marL="464102" indent="-464102" algn="l">
              <a:buClr>
                <a:srgbClr val="535353"/>
              </a:buClr>
              <a:buSzPct val="82000"/>
              <a:buChar char="•"/>
            </a:pPr>
            <a:r>
              <a:rPr i="1">
                <a:latin typeface="Gill Sans"/>
                <a:ea typeface="Gill Sans"/>
                <a:cs typeface="Gill Sans"/>
                <a:sym typeface="Gill Sans"/>
              </a:rPr>
              <a:t>Good Enough </a:t>
            </a:r>
            <a:r>
              <a:t>Data Practices</a:t>
            </a:r>
          </a:p>
          <a:p>
            <a:pPr marL="464102" indent="-464102" algn="l">
              <a:buClr>
                <a:srgbClr val="535353"/>
              </a:buClr>
              <a:buSzPct val="82000"/>
              <a:buChar char="•"/>
            </a:pPr>
            <a:r>
              <a:t>FAIR Data</a:t>
            </a:r>
          </a:p>
          <a:p>
            <a:pPr marL="464102" indent="-464102" algn="l">
              <a:buClr>
                <a:srgbClr val="535353"/>
              </a:buClr>
              <a:buSzPct val="82000"/>
              <a:buChar char="•"/>
            </a:pPr>
            <a:r>
              <a:t>Repositories </a:t>
            </a:r>
          </a:p>
          <a:p>
            <a:pPr marL="464102" indent="-464102" algn="l">
              <a:buClr>
                <a:srgbClr val="535353"/>
              </a:buClr>
              <a:buSzPct val="82000"/>
              <a:buChar char="•"/>
            </a:pPr>
            <a:r>
              <a:t>Metadata</a:t>
            </a:r>
          </a:p>
          <a:p>
            <a:pPr marL="464102" indent="-464102" algn="l">
              <a:buClr>
                <a:srgbClr val="535353"/>
              </a:buClr>
              <a:buSzPct val="82000"/>
              <a:buChar char="•"/>
              <a:defRPr b="1">
                <a:latin typeface="Gill Sans"/>
                <a:ea typeface="Gill Sans"/>
                <a:cs typeface="Gill Sans"/>
                <a:sym typeface="Gill Sans"/>
              </a:defRPr>
            </a:pPr>
            <a:r>
              <a:t>Institutional Resources</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Institutional Tools &amp; Resources"/>
          <p:cNvSpPr txBox="1">
            <a:spLocks noGrp="1"/>
          </p:cNvSpPr>
          <p:nvPr>
            <p:ph type="title"/>
          </p:nvPr>
        </p:nvSpPr>
        <p:spPr>
          <a:xfrm>
            <a:off x="3682431" y="704887"/>
            <a:ext cx="17019138" cy="1803798"/>
          </a:xfrm>
          <a:prstGeom prst="rect">
            <a:avLst/>
          </a:prstGeom>
        </p:spPr>
        <p:txBody>
          <a:bodyPr>
            <a:normAutofit fontScale="90000"/>
          </a:bodyPr>
          <a:lstStyle>
            <a:lvl1pPr defTabSz="788669">
              <a:defRPr sz="9600"/>
            </a:lvl1pPr>
          </a:lstStyle>
          <a:p>
            <a:r>
              <a:t>Institutional Tools &amp; Resources</a:t>
            </a:r>
          </a:p>
        </p:txBody>
      </p:sp>
      <p:sp>
        <p:nvSpPr>
          <p:cNvPr id="501" name="Research Data Stewardship Program"/>
          <p:cNvSpPr txBox="1"/>
          <p:nvPr/>
        </p:nvSpPr>
        <p:spPr>
          <a:xfrm>
            <a:off x="4108146" y="3995749"/>
            <a:ext cx="16167708" cy="1158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lvl="2">
              <a:defRPr sz="7000"/>
            </a:pPr>
            <a:r>
              <a:t>Research Data Stewardship Program</a:t>
            </a:r>
          </a:p>
        </p:txBody>
      </p:sp>
      <p:sp>
        <p:nvSpPr>
          <p:cNvPr id="502" name="Free Consultations:…"/>
          <p:cNvSpPr txBox="1"/>
          <p:nvPr/>
        </p:nvSpPr>
        <p:spPr>
          <a:xfrm>
            <a:off x="3857571" y="5983123"/>
            <a:ext cx="9174796" cy="60618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algn="l">
              <a:spcBef>
                <a:spcPts val="6400"/>
              </a:spcBef>
              <a:defRPr sz="7500"/>
            </a:pPr>
            <a:r>
              <a:t>Free Consultations:</a:t>
            </a:r>
          </a:p>
          <a:p>
            <a:pPr marL="310896" indent="-310896" algn="l">
              <a:spcBef>
                <a:spcPts val="800"/>
              </a:spcBef>
              <a:buSzPct val="100000"/>
              <a:buChar char="•"/>
              <a:defRPr sz="4000"/>
            </a:pPr>
            <a:r>
              <a:t>Data Visualization</a:t>
            </a:r>
          </a:p>
          <a:p>
            <a:pPr marL="310896" indent="-310896" algn="l">
              <a:spcBef>
                <a:spcPts val="800"/>
              </a:spcBef>
              <a:buSzPct val="100000"/>
              <a:buChar char="•"/>
              <a:defRPr sz="4000"/>
            </a:pPr>
            <a:r>
              <a:t>Data Sharing</a:t>
            </a:r>
          </a:p>
          <a:p>
            <a:pPr marL="310896" indent="-310896" algn="l">
              <a:spcBef>
                <a:spcPts val="800"/>
              </a:spcBef>
              <a:buSzPct val="100000"/>
              <a:buChar char="•"/>
              <a:defRPr sz="4000"/>
            </a:pPr>
            <a:r>
              <a:t>Statistical Results Interpretation</a:t>
            </a:r>
          </a:p>
          <a:p>
            <a:pPr marL="310896" indent="-310896" algn="l">
              <a:spcBef>
                <a:spcPts val="800"/>
              </a:spcBef>
              <a:buSzPct val="100000"/>
              <a:buChar char="•"/>
              <a:defRPr sz="4000"/>
            </a:pPr>
            <a:r>
              <a:t>Data Analysis Planning</a:t>
            </a:r>
          </a:p>
          <a:p>
            <a:pPr marL="310896" indent="-310896" algn="l">
              <a:spcBef>
                <a:spcPts val="800"/>
              </a:spcBef>
              <a:buSzPct val="100000"/>
              <a:buChar char="•"/>
              <a:defRPr sz="4000"/>
            </a:pPr>
            <a:r>
              <a:t>Code &amp; Software Troubleshooting</a:t>
            </a:r>
          </a:p>
          <a:p>
            <a:pPr marL="310896" indent="-310896" algn="l">
              <a:spcBef>
                <a:spcPts val="800"/>
              </a:spcBef>
              <a:buSzPct val="100000"/>
              <a:buChar char="•"/>
              <a:defRPr sz="4000"/>
            </a:pPr>
            <a:r>
              <a:t>Research Data Management</a:t>
            </a:r>
          </a:p>
          <a:p>
            <a:pPr marL="310896" indent="-310896" algn="l">
              <a:spcBef>
                <a:spcPts val="800"/>
              </a:spcBef>
              <a:buSzPct val="100000"/>
              <a:buChar char="•"/>
              <a:defRPr sz="4000"/>
            </a:pPr>
            <a:r>
              <a:t>Data Management and Sharing Plans</a:t>
            </a:r>
          </a:p>
        </p:txBody>
      </p:sp>
      <p:pic>
        <p:nvPicPr>
          <p:cNvPr id="503" name="pasted-movie.png" descr="QR Code to Booking Webpage"/>
          <p:cNvPicPr>
            <a:picLocks noChangeAspect="1"/>
          </p:cNvPicPr>
          <p:nvPr/>
        </p:nvPicPr>
        <p:blipFill>
          <a:blip r:embed="rId2"/>
          <a:stretch>
            <a:fillRect/>
          </a:stretch>
        </p:blipFill>
        <p:spPr>
          <a:xfrm>
            <a:off x="15126923" y="6354543"/>
            <a:ext cx="4259855" cy="4215939"/>
          </a:xfrm>
          <a:prstGeom prst="rect">
            <a:avLst/>
          </a:prstGeom>
          <a:ln w="12700">
            <a:miter lim="400000"/>
          </a:ln>
        </p:spPr>
      </p:pic>
      <p:sp>
        <p:nvSpPr>
          <p:cNvPr id="504" name="Bookings Page"/>
          <p:cNvSpPr txBox="1"/>
          <p:nvPr/>
        </p:nvSpPr>
        <p:spPr>
          <a:xfrm>
            <a:off x="15187494" y="10730596"/>
            <a:ext cx="4138713" cy="9429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lvl="2">
              <a:defRPr sz="5600"/>
            </a:pPr>
            <a:r>
              <a:rPr u="sng">
                <a:hlinkClick r:id="rId3"/>
              </a:rPr>
              <a:t>Bookings Page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 name="Institutional Tools &amp; Resources"/>
          <p:cNvSpPr txBox="1">
            <a:spLocks noGrp="1"/>
          </p:cNvSpPr>
          <p:nvPr>
            <p:ph type="title"/>
          </p:nvPr>
        </p:nvSpPr>
        <p:spPr>
          <a:xfrm>
            <a:off x="3682431" y="704887"/>
            <a:ext cx="17019138" cy="1803798"/>
          </a:xfrm>
          <a:prstGeom prst="rect">
            <a:avLst/>
          </a:prstGeom>
        </p:spPr>
        <p:txBody>
          <a:bodyPr>
            <a:normAutofit fontScale="90000"/>
          </a:bodyPr>
          <a:lstStyle>
            <a:lvl1pPr defTabSz="788669">
              <a:defRPr sz="9600"/>
            </a:lvl1pPr>
          </a:lstStyle>
          <a:p>
            <a:r>
              <a:t>Institutional Tools &amp; Resources</a:t>
            </a:r>
          </a:p>
        </p:txBody>
      </p:sp>
      <p:sp>
        <p:nvSpPr>
          <p:cNvPr id="507" name="ScholarSphere…"/>
          <p:cNvSpPr txBox="1"/>
          <p:nvPr/>
        </p:nvSpPr>
        <p:spPr>
          <a:xfrm>
            <a:off x="351417" y="6284912"/>
            <a:ext cx="8878693" cy="25431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lvl="2">
              <a:defRPr sz="5600"/>
            </a:pPr>
            <a:r>
              <a:t>ScholarSphere</a:t>
            </a:r>
          </a:p>
          <a:p>
            <a:pPr lvl="2">
              <a:defRPr sz="5600"/>
            </a:pPr>
            <a:endParaRPr/>
          </a:p>
          <a:p>
            <a:pPr lvl="2">
              <a:defRPr sz="5600"/>
            </a:pPr>
            <a:r>
              <a:t>scholarsphere.psu.edu</a:t>
            </a:r>
          </a:p>
        </p:txBody>
      </p:sp>
      <p:pic>
        <p:nvPicPr>
          <p:cNvPr id="508" name="pasted-movie.png" descr="Screenshot of ScholarSphere homepage from Penn State University Libraries showing a search bar for titles, keywords, and resource types, with options to browse and filter all works. The page header includes navigation links for About, Help, Contact, and Login, emphasizing institutional repository for sharing and preserving scholarly research."/>
          <p:cNvPicPr>
            <a:picLocks noChangeAspect="1"/>
          </p:cNvPicPr>
          <p:nvPr/>
        </p:nvPicPr>
        <p:blipFill>
          <a:blip r:embed="rId3"/>
          <a:stretch>
            <a:fillRect/>
          </a:stretch>
        </p:blipFill>
        <p:spPr>
          <a:xfrm>
            <a:off x="9584481" y="4204623"/>
            <a:ext cx="14056569" cy="6703754"/>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Institutional Tools &amp; Resources"/>
          <p:cNvSpPr txBox="1">
            <a:spLocks noGrp="1"/>
          </p:cNvSpPr>
          <p:nvPr>
            <p:ph type="title"/>
          </p:nvPr>
        </p:nvSpPr>
        <p:spPr>
          <a:xfrm>
            <a:off x="3682431" y="704887"/>
            <a:ext cx="17019138" cy="1803798"/>
          </a:xfrm>
          <a:prstGeom prst="rect">
            <a:avLst/>
          </a:prstGeom>
        </p:spPr>
        <p:txBody>
          <a:bodyPr>
            <a:normAutofit fontScale="90000"/>
          </a:bodyPr>
          <a:lstStyle>
            <a:lvl1pPr defTabSz="788669">
              <a:defRPr sz="9600"/>
            </a:lvl1pPr>
          </a:lstStyle>
          <a:p>
            <a:r>
              <a:t>Institutional Tools &amp; Resources</a:t>
            </a:r>
          </a:p>
        </p:txBody>
      </p:sp>
      <p:sp>
        <p:nvSpPr>
          <p:cNvPr id="513" name="Penn State Data Storage Finder…"/>
          <p:cNvSpPr txBox="1"/>
          <p:nvPr/>
        </p:nvSpPr>
        <p:spPr>
          <a:xfrm>
            <a:off x="351417" y="5619969"/>
            <a:ext cx="8878693" cy="33432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lvl="2">
              <a:defRPr sz="5600"/>
            </a:pPr>
            <a:r>
              <a:t>Penn State Data Storage Finder</a:t>
            </a:r>
          </a:p>
          <a:p>
            <a:pPr lvl="2">
              <a:defRPr sz="5600"/>
            </a:pPr>
            <a:endParaRPr/>
          </a:p>
          <a:p>
            <a:pPr lvl="2">
              <a:defRPr sz="5600"/>
            </a:pPr>
            <a:r>
              <a:t>datastoragefinder.psu.edu</a:t>
            </a:r>
          </a:p>
        </p:txBody>
      </p:sp>
      <p:pic>
        <p:nvPicPr>
          <p:cNvPr id="512" name="pasted-movie.png" descr="Screenshot of a data storage service selection interface showing options like Amazon Web Services, GitHub, Google Cloud Platform, and Microsoft Azure, each with brief descriptions and checkboxes. The left panel contains filtering criteria such as sharing, data protection, access, and volume, with options to select or clear all services at the top right."/>
          <p:cNvPicPr>
            <a:picLocks noChangeAspect="1"/>
          </p:cNvPicPr>
          <p:nvPr/>
        </p:nvPicPr>
        <p:blipFill>
          <a:blip r:embed="rId2"/>
          <a:stretch>
            <a:fillRect/>
          </a:stretch>
        </p:blipFill>
        <p:spPr>
          <a:xfrm>
            <a:off x="9410541" y="2575464"/>
            <a:ext cx="13877964" cy="10319160"/>
          </a:xfrm>
          <a:prstGeom prst="rect">
            <a:avLst/>
          </a:prstGeom>
          <a:ln w="12700">
            <a:miter lim="400000"/>
          </a:ln>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 name="Provost Endorsement:…"/>
          <p:cNvSpPr txBox="1">
            <a:spLocks noGrp="1"/>
          </p:cNvSpPr>
          <p:nvPr>
            <p:ph type="title"/>
          </p:nvPr>
        </p:nvSpPr>
        <p:spPr>
          <a:xfrm>
            <a:off x="4833937" y="802815"/>
            <a:ext cx="15975224" cy="3910582"/>
          </a:xfrm>
          <a:prstGeom prst="rect">
            <a:avLst/>
          </a:prstGeom>
        </p:spPr>
        <p:txBody>
          <a:bodyPr/>
          <a:lstStyle/>
          <a:p>
            <a:r>
              <a:t>Provost Endorsement:</a:t>
            </a:r>
          </a:p>
          <a:p>
            <a:r>
              <a:t>Research Data Stewardship</a:t>
            </a:r>
          </a:p>
        </p:txBody>
      </p:sp>
      <p:pic>
        <p:nvPicPr>
          <p:cNvPr id="522" name="pasted-movie.png" descr="QR code"/>
          <p:cNvPicPr>
            <a:picLocks noChangeAspect="1"/>
          </p:cNvPicPr>
          <p:nvPr/>
        </p:nvPicPr>
        <p:blipFill>
          <a:blip r:embed="rId2"/>
          <a:stretch>
            <a:fillRect/>
          </a:stretch>
        </p:blipFill>
        <p:spPr>
          <a:xfrm>
            <a:off x="3944497" y="4970301"/>
            <a:ext cx="6503989" cy="6503989"/>
          </a:xfrm>
          <a:prstGeom prst="rect">
            <a:avLst/>
          </a:prstGeom>
          <a:ln w="12700">
            <a:miter lim="400000"/>
          </a:ln>
        </p:spPr>
      </p:pic>
      <p:sp>
        <p:nvSpPr>
          <p:cNvPr id="523" name="1. Register"/>
          <p:cNvSpPr txBox="1"/>
          <p:nvPr/>
        </p:nvSpPr>
        <p:spPr>
          <a:xfrm>
            <a:off x="5845758" y="11688922"/>
            <a:ext cx="2701467"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r>
              <a:t>1. Register</a:t>
            </a:r>
          </a:p>
        </p:txBody>
      </p:sp>
      <p:sp>
        <p:nvSpPr>
          <p:cNvPr id="524" name="2. Workshop Completion"/>
          <p:cNvSpPr txBox="1"/>
          <p:nvPr/>
        </p:nvSpPr>
        <p:spPr>
          <a:xfrm>
            <a:off x="13681057" y="11731194"/>
            <a:ext cx="6467129" cy="8667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r>
              <a:t>2. Workshop Completion</a:t>
            </a:r>
          </a:p>
        </p:txBody>
      </p:sp>
      <p:pic>
        <p:nvPicPr>
          <p:cNvPr id="525" name="pasted-movie.png" descr="QR code"/>
          <p:cNvPicPr>
            <a:picLocks noChangeAspect="1"/>
          </p:cNvPicPr>
          <p:nvPr/>
        </p:nvPicPr>
        <p:blipFill>
          <a:blip r:embed="rId3"/>
          <a:stretch>
            <a:fillRect/>
          </a:stretch>
        </p:blipFill>
        <p:spPr>
          <a:xfrm>
            <a:off x="13713242" y="4970301"/>
            <a:ext cx="6402759" cy="6503989"/>
          </a:xfrm>
          <a:prstGeom prst="rect">
            <a:avLst/>
          </a:prstGeom>
          <a:ln w="12700">
            <a:miter lim="400000"/>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Feedback"/>
          <p:cNvSpPr txBox="1">
            <a:spLocks noGrp="1"/>
          </p:cNvSpPr>
          <p:nvPr>
            <p:ph type="title"/>
          </p:nvPr>
        </p:nvSpPr>
        <p:spPr>
          <a:xfrm>
            <a:off x="3161558" y="314838"/>
            <a:ext cx="18060884" cy="3429001"/>
          </a:xfrm>
          <a:prstGeom prst="rect">
            <a:avLst/>
          </a:prstGeom>
        </p:spPr>
        <p:txBody>
          <a:bodyPr/>
          <a:lstStyle/>
          <a:p>
            <a:r>
              <a:t>Feedback</a:t>
            </a:r>
          </a:p>
        </p:txBody>
      </p:sp>
      <p:pic>
        <p:nvPicPr>
          <p:cNvPr id="517" name="pasted-movie.png" descr="QR cod"/>
          <p:cNvPicPr>
            <a:picLocks noChangeAspect="1"/>
          </p:cNvPicPr>
          <p:nvPr/>
        </p:nvPicPr>
        <p:blipFill>
          <a:blip r:embed="rId2"/>
          <a:stretch>
            <a:fillRect/>
          </a:stretch>
        </p:blipFill>
        <p:spPr>
          <a:xfrm>
            <a:off x="8303317" y="4590326"/>
            <a:ext cx="7777366" cy="7908005"/>
          </a:xfrm>
          <a:prstGeom prst="rect">
            <a:avLst/>
          </a:prstGeom>
          <a:ln w="12700">
            <a:miter lim="400000"/>
          </a:ln>
        </p:spPr>
      </p:pic>
      <p:sp>
        <p:nvSpPr>
          <p:cNvPr id="518" name="Workshop Name: Bootcamp Metadata"/>
          <p:cNvSpPr txBox="1"/>
          <p:nvPr/>
        </p:nvSpPr>
        <p:spPr>
          <a:xfrm>
            <a:off x="7683599" y="3289627"/>
            <a:ext cx="10424022" cy="8921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lvl1pPr algn="l">
              <a:spcBef>
                <a:spcPts val="5300"/>
              </a:spcBef>
              <a:defRPr sz="5200"/>
            </a:lvl1pPr>
          </a:lstStyle>
          <a:p>
            <a:r>
              <a:t>Workshop Name: Bootcamp Metadata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How to prepare your data"/>
          <p:cNvSpPr txBox="1">
            <a:spLocks noGrp="1"/>
          </p:cNvSpPr>
          <p:nvPr>
            <p:ph type="title"/>
          </p:nvPr>
        </p:nvSpPr>
        <p:spPr>
          <a:xfrm>
            <a:off x="3682431" y="704887"/>
            <a:ext cx="17019138" cy="1803798"/>
          </a:xfrm>
          <a:prstGeom prst="rect">
            <a:avLst/>
          </a:prstGeom>
        </p:spPr>
        <p:txBody>
          <a:bodyPr/>
          <a:lstStyle>
            <a:lvl1pPr defTabSz="788669">
              <a:defRPr sz="9600"/>
            </a:lvl1pPr>
          </a:lstStyle>
          <a:p>
            <a:r>
              <a:t>How to prepare your data</a:t>
            </a:r>
          </a:p>
        </p:txBody>
      </p:sp>
      <p:grpSp>
        <p:nvGrpSpPr>
          <p:cNvPr id="199" name="Group" descr="A hand places a blue block labeled &quot;OPEN&quot; atop a stack of blocks with labels like &quot;REUSABLE,&quot; &quot;FINDABLE,&quot; and &quot;INTEROPERABLE,&quot; illustrating data management concepts."/>
          <p:cNvGrpSpPr/>
          <p:nvPr/>
        </p:nvGrpSpPr>
        <p:grpSpPr>
          <a:xfrm>
            <a:off x="-586495" y="3066704"/>
            <a:ext cx="13857734" cy="10656822"/>
            <a:chOff x="0" y="0"/>
            <a:chExt cx="13857732" cy="10656821"/>
          </a:xfrm>
        </p:grpSpPr>
        <p:grpSp>
          <p:nvGrpSpPr>
            <p:cNvPr id="189" name="Group"/>
            <p:cNvGrpSpPr/>
            <p:nvPr/>
          </p:nvGrpSpPr>
          <p:grpSpPr>
            <a:xfrm>
              <a:off x="0" y="5526220"/>
              <a:ext cx="13857733" cy="5130602"/>
              <a:chOff x="-567679" y="0"/>
              <a:chExt cx="13857732" cy="5130601"/>
            </a:xfrm>
          </p:grpSpPr>
          <p:grpSp>
            <p:nvGrpSpPr>
              <p:cNvPr id="136" name="Group"/>
              <p:cNvGrpSpPr/>
              <p:nvPr/>
            </p:nvGrpSpPr>
            <p:grpSpPr>
              <a:xfrm>
                <a:off x="10296525" y="3772892"/>
                <a:ext cx="2708275" cy="1357710"/>
                <a:chOff x="0" y="0"/>
                <a:chExt cx="2708275" cy="1357709"/>
              </a:xfrm>
            </p:grpSpPr>
            <p:sp>
              <p:nvSpPr>
                <p:cNvPr id="133" name="Shape"/>
                <p:cNvSpPr/>
                <p:nvPr/>
              </p:nvSpPr>
              <p:spPr>
                <a:xfrm>
                  <a:off x="0" y="0"/>
                  <a:ext cx="101600" cy="13577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493"/>
                      </a:lnTo>
                      <a:lnTo>
                        <a:pt x="759" y="21600"/>
                      </a:lnTo>
                      <a:lnTo>
                        <a:pt x="21600" y="21600"/>
                      </a:lnTo>
                      <a:lnTo>
                        <a:pt x="21600" y="4445"/>
                      </a:lnTo>
                      <a:lnTo>
                        <a:pt x="0" y="0"/>
                      </a:lnTo>
                      <a:close/>
                    </a:path>
                  </a:pathLst>
                </a:custGeom>
                <a:solidFill>
                  <a:srgbClr val="649ABC"/>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134" name="Shape"/>
                <p:cNvSpPr/>
                <p:nvPr/>
              </p:nvSpPr>
              <p:spPr>
                <a:xfrm>
                  <a:off x="0" y="6350"/>
                  <a:ext cx="2708275" cy="2730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10" y="21600"/>
                      </a:lnTo>
                      <a:lnTo>
                        <a:pt x="21600" y="21600"/>
                      </a:lnTo>
                      <a:lnTo>
                        <a:pt x="21600" y="0"/>
                      </a:lnTo>
                      <a:lnTo>
                        <a:pt x="0" y="0"/>
                      </a:lnTo>
                      <a:close/>
                    </a:path>
                  </a:pathLst>
                </a:custGeom>
                <a:solidFill>
                  <a:srgbClr val="7EC3EE"/>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135" name="Rectangle"/>
                <p:cNvSpPr/>
                <p:nvPr/>
              </p:nvSpPr>
              <p:spPr>
                <a:xfrm>
                  <a:off x="101600" y="279400"/>
                  <a:ext cx="2606675" cy="1078310"/>
                </a:xfrm>
                <a:prstGeom prst="rect">
                  <a:avLst/>
                </a:prstGeom>
                <a:solidFill>
                  <a:srgbClr val="72B1D7"/>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grpSp>
            <p:nvGrpSpPr>
              <p:cNvPr id="139" name="Group"/>
              <p:cNvGrpSpPr/>
              <p:nvPr/>
            </p:nvGrpSpPr>
            <p:grpSpPr>
              <a:xfrm>
                <a:off x="0" y="3779242"/>
                <a:ext cx="2479675" cy="1351360"/>
                <a:chOff x="0" y="0"/>
                <a:chExt cx="2479675" cy="1351359"/>
              </a:xfrm>
            </p:grpSpPr>
            <p:sp>
              <p:nvSpPr>
                <p:cNvPr id="137" name="Rectangle"/>
                <p:cNvSpPr/>
                <p:nvPr/>
              </p:nvSpPr>
              <p:spPr>
                <a:xfrm>
                  <a:off x="0" y="273050"/>
                  <a:ext cx="2479675" cy="1078310"/>
                </a:xfrm>
                <a:prstGeom prst="rect">
                  <a:avLst/>
                </a:prstGeom>
                <a:solidFill>
                  <a:srgbClr val="72B1D7"/>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138" name="Shape"/>
                <p:cNvSpPr/>
                <p:nvPr/>
              </p:nvSpPr>
              <p:spPr>
                <a:xfrm>
                  <a:off x="0" y="0"/>
                  <a:ext cx="2479675" cy="2730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0715" y="0"/>
                      </a:lnTo>
                      <a:lnTo>
                        <a:pt x="0" y="0"/>
                      </a:lnTo>
                      <a:close/>
                    </a:path>
                  </a:pathLst>
                </a:custGeom>
                <a:solidFill>
                  <a:srgbClr val="7EC3EE"/>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grpSp>
            <p:nvGrpSpPr>
              <p:cNvPr id="147" name="Group"/>
              <p:cNvGrpSpPr/>
              <p:nvPr/>
            </p:nvGrpSpPr>
            <p:grpSpPr>
              <a:xfrm>
                <a:off x="-567680" y="3772892"/>
                <a:ext cx="13857734" cy="1357710"/>
                <a:chOff x="-6955779" y="0"/>
                <a:chExt cx="13857732" cy="1357709"/>
              </a:xfrm>
            </p:grpSpPr>
            <p:grpSp>
              <p:nvGrpSpPr>
                <p:cNvPr id="143" name="Group"/>
                <p:cNvGrpSpPr/>
                <p:nvPr/>
              </p:nvGrpSpPr>
              <p:grpSpPr>
                <a:xfrm>
                  <a:off x="0" y="0"/>
                  <a:ext cx="3908425" cy="1357710"/>
                  <a:chOff x="0" y="0"/>
                  <a:chExt cx="3908425" cy="1357709"/>
                </a:xfrm>
              </p:grpSpPr>
              <p:sp>
                <p:nvSpPr>
                  <p:cNvPr id="140" name="Shape"/>
                  <p:cNvSpPr/>
                  <p:nvPr/>
                </p:nvSpPr>
                <p:spPr>
                  <a:xfrm>
                    <a:off x="0" y="0"/>
                    <a:ext cx="101600" cy="13577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493"/>
                        </a:lnTo>
                        <a:lnTo>
                          <a:pt x="759" y="21600"/>
                        </a:lnTo>
                        <a:lnTo>
                          <a:pt x="21600" y="21600"/>
                        </a:lnTo>
                        <a:lnTo>
                          <a:pt x="21600" y="4445"/>
                        </a:lnTo>
                        <a:lnTo>
                          <a:pt x="0" y="0"/>
                        </a:lnTo>
                        <a:close/>
                      </a:path>
                    </a:pathLst>
                  </a:custGeom>
                  <a:solidFill>
                    <a:srgbClr val="99999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141" name="Shape"/>
                  <p:cNvSpPr/>
                  <p:nvPr/>
                </p:nvSpPr>
                <p:spPr>
                  <a:xfrm>
                    <a:off x="0" y="6350"/>
                    <a:ext cx="3908277" cy="2730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38" y="0"/>
                        </a:lnTo>
                        <a:lnTo>
                          <a:pt x="21600" y="21600"/>
                        </a:lnTo>
                        <a:lnTo>
                          <a:pt x="562" y="21600"/>
                        </a:lnTo>
                        <a:lnTo>
                          <a:pt x="0" y="0"/>
                        </a:lnTo>
                        <a:close/>
                      </a:path>
                    </a:pathLst>
                  </a:cu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142" name="Rectangle"/>
                  <p:cNvSpPr/>
                  <p:nvPr/>
                </p:nvSpPr>
                <p:spPr>
                  <a:xfrm>
                    <a:off x="101600" y="279400"/>
                    <a:ext cx="3806825" cy="1078310"/>
                  </a:xfrm>
                  <a:prstGeom prst="rect">
                    <a:avLst/>
                  </a:prstGeom>
                  <a:solidFill>
                    <a:srgbClr val="B9B9B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sp>
              <p:nvSpPr>
                <p:cNvPr id="144" name="Metadata"/>
                <p:cNvSpPr txBox="1"/>
                <p:nvPr/>
              </p:nvSpPr>
              <p:spPr>
                <a:xfrm>
                  <a:off x="419628" y="660114"/>
                  <a:ext cx="3170918" cy="5131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Metadata</a:t>
                  </a:r>
                </a:p>
              </p:txBody>
            </p:sp>
            <p:sp>
              <p:nvSpPr>
                <p:cNvPr id="145" name="Back-Up"/>
                <p:cNvSpPr txBox="1"/>
                <p:nvPr/>
              </p:nvSpPr>
              <p:spPr>
                <a:xfrm>
                  <a:off x="-6955780" y="660114"/>
                  <a:ext cx="3170919" cy="5131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Back-Up</a:t>
                  </a:r>
                </a:p>
              </p:txBody>
            </p:sp>
            <p:sp>
              <p:nvSpPr>
                <p:cNvPr id="146" name="Code"/>
                <p:cNvSpPr txBox="1"/>
                <p:nvPr/>
              </p:nvSpPr>
              <p:spPr>
                <a:xfrm>
                  <a:off x="3731035" y="660114"/>
                  <a:ext cx="3170919" cy="5131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Code</a:t>
                  </a:r>
                </a:p>
              </p:txBody>
            </p:sp>
          </p:grpSp>
          <p:grpSp>
            <p:nvGrpSpPr>
              <p:cNvPr id="153" name="Group"/>
              <p:cNvGrpSpPr/>
              <p:nvPr/>
            </p:nvGrpSpPr>
            <p:grpSpPr>
              <a:xfrm>
                <a:off x="2479675" y="3772892"/>
                <a:ext cx="3908425" cy="1357710"/>
                <a:chOff x="0" y="0"/>
                <a:chExt cx="3908425" cy="1357709"/>
              </a:xfrm>
            </p:grpSpPr>
            <p:grpSp>
              <p:nvGrpSpPr>
                <p:cNvPr id="151" name="Group"/>
                <p:cNvGrpSpPr/>
                <p:nvPr/>
              </p:nvGrpSpPr>
              <p:grpSpPr>
                <a:xfrm>
                  <a:off x="0" y="0"/>
                  <a:ext cx="3908425" cy="1357710"/>
                  <a:chOff x="0" y="0"/>
                  <a:chExt cx="3908425" cy="1357709"/>
                </a:xfrm>
              </p:grpSpPr>
              <p:sp>
                <p:nvSpPr>
                  <p:cNvPr id="148" name="Shape"/>
                  <p:cNvSpPr/>
                  <p:nvPr/>
                </p:nvSpPr>
                <p:spPr>
                  <a:xfrm>
                    <a:off x="0" y="0"/>
                    <a:ext cx="101600" cy="13577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493"/>
                        </a:lnTo>
                        <a:lnTo>
                          <a:pt x="759" y="21600"/>
                        </a:lnTo>
                        <a:lnTo>
                          <a:pt x="21600" y="21600"/>
                        </a:lnTo>
                        <a:lnTo>
                          <a:pt x="21600" y="4445"/>
                        </a:lnTo>
                        <a:lnTo>
                          <a:pt x="0" y="0"/>
                        </a:lnTo>
                        <a:close/>
                      </a:path>
                    </a:pathLst>
                  </a:custGeom>
                  <a:solidFill>
                    <a:srgbClr val="3484C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149" name="Shape"/>
                  <p:cNvSpPr/>
                  <p:nvPr/>
                </p:nvSpPr>
                <p:spPr>
                  <a:xfrm>
                    <a:off x="148" y="6350"/>
                    <a:ext cx="3908277" cy="2730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38" y="0"/>
                        </a:lnTo>
                        <a:lnTo>
                          <a:pt x="21600" y="21600"/>
                        </a:lnTo>
                        <a:lnTo>
                          <a:pt x="562" y="21600"/>
                        </a:lnTo>
                        <a:lnTo>
                          <a:pt x="0" y="0"/>
                        </a:lnTo>
                        <a:close/>
                      </a:path>
                    </a:pathLst>
                  </a:custGeom>
                  <a:solidFill>
                    <a:srgbClr val="37A8FA"/>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150" name="Rectangle"/>
                  <p:cNvSpPr/>
                  <p:nvPr/>
                </p:nvSpPr>
                <p:spPr>
                  <a:xfrm>
                    <a:off x="101600" y="279400"/>
                    <a:ext cx="3806825" cy="1078310"/>
                  </a:xfrm>
                  <a:prstGeom prst="rect">
                    <a:avLst/>
                  </a:prstGeom>
                  <a:solidFill>
                    <a:srgbClr val="3197E0"/>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sp>
              <p:nvSpPr>
                <p:cNvPr id="152" name="Tidy Data"/>
                <p:cNvSpPr txBox="1"/>
                <p:nvPr/>
              </p:nvSpPr>
              <p:spPr>
                <a:xfrm>
                  <a:off x="419628" y="660114"/>
                  <a:ext cx="3170918" cy="5131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Tidy Data</a:t>
                  </a:r>
                </a:p>
              </p:txBody>
            </p:sp>
          </p:grpSp>
          <p:grpSp>
            <p:nvGrpSpPr>
              <p:cNvPr id="156" name="Group"/>
              <p:cNvGrpSpPr/>
              <p:nvPr/>
            </p:nvGrpSpPr>
            <p:grpSpPr>
              <a:xfrm>
                <a:off x="0" y="2555676"/>
                <a:ext cx="640160" cy="1496617"/>
                <a:chOff x="0" y="0"/>
                <a:chExt cx="640159" cy="1496615"/>
              </a:xfrm>
            </p:grpSpPr>
            <p:sp>
              <p:nvSpPr>
                <p:cNvPr id="154" name="Rectangle"/>
                <p:cNvSpPr/>
                <p:nvPr/>
              </p:nvSpPr>
              <p:spPr>
                <a:xfrm>
                  <a:off x="0" y="222250"/>
                  <a:ext cx="640160" cy="1274366"/>
                </a:xfrm>
                <a:prstGeom prst="rect">
                  <a:avLst/>
                </a:prstGeom>
                <a:solidFill>
                  <a:srgbClr val="3197E0"/>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155" name="Shape"/>
                <p:cNvSpPr/>
                <p:nvPr/>
              </p:nvSpPr>
              <p:spPr>
                <a:xfrm>
                  <a:off x="0" y="0"/>
                  <a:ext cx="640160" cy="222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8172" y="0"/>
                      </a:lnTo>
                      <a:lnTo>
                        <a:pt x="0" y="0"/>
                      </a:lnTo>
                      <a:close/>
                    </a:path>
                  </a:pathLst>
                </a:custGeom>
                <a:solidFill>
                  <a:srgbClr val="37A8FA"/>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grpSp>
            <p:nvGrpSpPr>
              <p:cNvPr id="162" name="Group"/>
              <p:cNvGrpSpPr/>
              <p:nvPr/>
            </p:nvGrpSpPr>
            <p:grpSpPr>
              <a:xfrm>
                <a:off x="639985" y="2549128"/>
                <a:ext cx="3908277" cy="1503165"/>
                <a:chOff x="0" y="0"/>
                <a:chExt cx="3908276" cy="1503164"/>
              </a:xfrm>
            </p:grpSpPr>
            <p:grpSp>
              <p:nvGrpSpPr>
                <p:cNvPr id="160" name="Group"/>
                <p:cNvGrpSpPr/>
                <p:nvPr/>
              </p:nvGrpSpPr>
              <p:grpSpPr>
                <a:xfrm>
                  <a:off x="0" y="0"/>
                  <a:ext cx="3908277" cy="1503165"/>
                  <a:chOff x="0" y="0"/>
                  <a:chExt cx="3908276" cy="1503164"/>
                </a:xfrm>
              </p:grpSpPr>
              <p:sp>
                <p:nvSpPr>
                  <p:cNvPr id="157" name="Rectangle"/>
                  <p:cNvSpPr/>
                  <p:nvPr/>
                </p:nvSpPr>
                <p:spPr>
                  <a:xfrm>
                    <a:off x="101600" y="228600"/>
                    <a:ext cx="3806677" cy="1274565"/>
                  </a:xfrm>
                  <a:prstGeom prst="rect">
                    <a:avLst/>
                  </a:prstGeom>
                  <a:solidFill>
                    <a:srgbClr val="B9B9B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158" name="Shape"/>
                  <p:cNvSpPr/>
                  <p:nvPr/>
                </p:nvSpPr>
                <p:spPr>
                  <a:xfrm>
                    <a:off x="0" y="6350"/>
                    <a:ext cx="3908277" cy="222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38" y="0"/>
                        </a:lnTo>
                        <a:lnTo>
                          <a:pt x="21600" y="21600"/>
                        </a:lnTo>
                        <a:lnTo>
                          <a:pt x="562" y="21600"/>
                        </a:lnTo>
                        <a:lnTo>
                          <a:pt x="0" y="0"/>
                        </a:lnTo>
                        <a:close/>
                      </a:path>
                    </a:pathLst>
                  </a:cu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159" name="Shape"/>
                  <p:cNvSpPr/>
                  <p:nvPr/>
                </p:nvSpPr>
                <p:spPr>
                  <a:xfrm>
                    <a:off x="0" y="0"/>
                    <a:ext cx="101600" cy="15031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285"/>
                        </a:lnTo>
                        <a:lnTo>
                          <a:pt x="21600" y="21600"/>
                        </a:lnTo>
                        <a:lnTo>
                          <a:pt x="0" y="18680"/>
                        </a:lnTo>
                        <a:lnTo>
                          <a:pt x="0" y="0"/>
                        </a:lnTo>
                        <a:close/>
                      </a:path>
                    </a:pathLst>
                  </a:custGeom>
                  <a:solidFill>
                    <a:srgbClr val="99999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sp>
              <p:nvSpPr>
                <p:cNvPr id="161" name="Interoperable"/>
                <p:cNvSpPr txBox="1"/>
                <p:nvPr/>
              </p:nvSpPr>
              <p:spPr>
                <a:xfrm>
                  <a:off x="92189" y="609314"/>
                  <a:ext cx="3723898" cy="5689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Interoperable</a:t>
                  </a:r>
                </a:p>
              </p:txBody>
            </p:sp>
          </p:grpSp>
          <p:grpSp>
            <p:nvGrpSpPr>
              <p:cNvPr id="168" name="Group"/>
              <p:cNvGrpSpPr/>
              <p:nvPr/>
            </p:nvGrpSpPr>
            <p:grpSpPr>
              <a:xfrm>
                <a:off x="4548261" y="2549128"/>
                <a:ext cx="3908278" cy="1503165"/>
                <a:chOff x="0" y="0"/>
                <a:chExt cx="3908276" cy="1503164"/>
              </a:xfrm>
            </p:grpSpPr>
            <p:grpSp>
              <p:nvGrpSpPr>
                <p:cNvPr id="166" name="Group"/>
                <p:cNvGrpSpPr/>
                <p:nvPr/>
              </p:nvGrpSpPr>
              <p:grpSpPr>
                <a:xfrm>
                  <a:off x="0" y="0"/>
                  <a:ext cx="3908277" cy="1503165"/>
                  <a:chOff x="0" y="0"/>
                  <a:chExt cx="3908276" cy="1503164"/>
                </a:xfrm>
              </p:grpSpPr>
              <p:sp>
                <p:nvSpPr>
                  <p:cNvPr id="163" name="Rectangle"/>
                  <p:cNvSpPr/>
                  <p:nvPr/>
                </p:nvSpPr>
                <p:spPr>
                  <a:xfrm>
                    <a:off x="101600" y="228600"/>
                    <a:ext cx="3806677" cy="1274565"/>
                  </a:xfrm>
                  <a:prstGeom prst="rect">
                    <a:avLst/>
                  </a:prstGeom>
                  <a:solidFill>
                    <a:srgbClr val="72B1D7"/>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164" name="Shape"/>
                  <p:cNvSpPr/>
                  <p:nvPr/>
                </p:nvSpPr>
                <p:spPr>
                  <a:xfrm>
                    <a:off x="0" y="6350"/>
                    <a:ext cx="3908277" cy="222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38" y="0"/>
                        </a:lnTo>
                        <a:lnTo>
                          <a:pt x="21600" y="21600"/>
                        </a:lnTo>
                        <a:lnTo>
                          <a:pt x="562" y="21600"/>
                        </a:lnTo>
                        <a:lnTo>
                          <a:pt x="0" y="0"/>
                        </a:lnTo>
                        <a:close/>
                      </a:path>
                    </a:pathLst>
                  </a:custGeom>
                  <a:solidFill>
                    <a:srgbClr val="7EC3EE"/>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165" name="Shape"/>
                  <p:cNvSpPr/>
                  <p:nvPr/>
                </p:nvSpPr>
                <p:spPr>
                  <a:xfrm>
                    <a:off x="0" y="0"/>
                    <a:ext cx="101600" cy="15031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285"/>
                        </a:lnTo>
                        <a:lnTo>
                          <a:pt x="21600" y="21600"/>
                        </a:lnTo>
                        <a:lnTo>
                          <a:pt x="0" y="18680"/>
                        </a:lnTo>
                        <a:lnTo>
                          <a:pt x="0" y="0"/>
                        </a:lnTo>
                        <a:close/>
                      </a:path>
                    </a:pathLst>
                  </a:custGeom>
                  <a:solidFill>
                    <a:srgbClr val="649ABC"/>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sp>
              <p:nvSpPr>
                <p:cNvPr id="167" name="Best Practices"/>
                <p:cNvSpPr txBox="1"/>
                <p:nvPr/>
              </p:nvSpPr>
              <p:spPr>
                <a:xfrm>
                  <a:off x="132097" y="628129"/>
                  <a:ext cx="3644082" cy="5131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Best Practices</a:t>
                  </a:r>
                </a:p>
              </p:txBody>
            </p:sp>
          </p:grpSp>
          <p:grpSp>
            <p:nvGrpSpPr>
              <p:cNvPr id="174" name="Group"/>
              <p:cNvGrpSpPr/>
              <p:nvPr/>
            </p:nvGrpSpPr>
            <p:grpSpPr>
              <a:xfrm>
                <a:off x="8456538" y="2549128"/>
                <a:ext cx="3908277" cy="1503165"/>
                <a:chOff x="0" y="0"/>
                <a:chExt cx="3908276" cy="1503164"/>
              </a:xfrm>
            </p:grpSpPr>
            <p:grpSp>
              <p:nvGrpSpPr>
                <p:cNvPr id="172" name="Group"/>
                <p:cNvGrpSpPr/>
                <p:nvPr/>
              </p:nvGrpSpPr>
              <p:grpSpPr>
                <a:xfrm>
                  <a:off x="0" y="0"/>
                  <a:ext cx="3908277" cy="1503165"/>
                  <a:chOff x="0" y="0"/>
                  <a:chExt cx="3908276" cy="1503164"/>
                </a:xfrm>
              </p:grpSpPr>
              <p:sp>
                <p:nvSpPr>
                  <p:cNvPr id="169" name="Rectangle"/>
                  <p:cNvSpPr/>
                  <p:nvPr/>
                </p:nvSpPr>
                <p:spPr>
                  <a:xfrm>
                    <a:off x="101600" y="228600"/>
                    <a:ext cx="3806677" cy="1274565"/>
                  </a:xfrm>
                  <a:prstGeom prst="rect">
                    <a:avLst/>
                  </a:prstGeom>
                  <a:solidFill>
                    <a:srgbClr val="3197E0"/>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170" name="Shape"/>
                  <p:cNvSpPr/>
                  <p:nvPr/>
                </p:nvSpPr>
                <p:spPr>
                  <a:xfrm>
                    <a:off x="0" y="6350"/>
                    <a:ext cx="3908277" cy="222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38" y="0"/>
                        </a:lnTo>
                        <a:lnTo>
                          <a:pt x="21600" y="21600"/>
                        </a:lnTo>
                        <a:lnTo>
                          <a:pt x="562" y="21600"/>
                        </a:lnTo>
                        <a:lnTo>
                          <a:pt x="0" y="0"/>
                        </a:lnTo>
                        <a:close/>
                      </a:path>
                    </a:pathLst>
                  </a:custGeom>
                  <a:solidFill>
                    <a:srgbClr val="37A8FA"/>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171" name="Shape"/>
                  <p:cNvSpPr/>
                  <p:nvPr/>
                </p:nvSpPr>
                <p:spPr>
                  <a:xfrm>
                    <a:off x="0" y="0"/>
                    <a:ext cx="101600" cy="15031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285"/>
                        </a:lnTo>
                        <a:lnTo>
                          <a:pt x="21600" y="21600"/>
                        </a:lnTo>
                        <a:lnTo>
                          <a:pt x="0" y="18680"/>
                        </a:lnTo>
                        <a:lnTo>
                          <a:pt x="0" y="0"/>
                        </a:lnTo>
                        <a:close/>
                      </a:path>
                    </a:pathLst>
                  </a:custGeom>
                  <a:solidFill>
                    <a:srgbClr val="3484C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sp>
              <p:nvSpPr>
                <p:cNvPr id="173" name="Version…"/>
                <p:cNvSpPr txBox="1"/>
                <p:nvPr/>
              </p:nvSpPr>
              <p:spPr>
                <a:xfrm>
                  <a:off x="191629" y="345907"/>
                  <a:ext cx="3525019" cy="109279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p>
                  <a:pPr defTabSz="584200">
                    <a:defRPr sz="3500" cap="all">
                      <a:solidFill>
                        <a:srgbClr val="FFFFFF"/>
                      </a:solidFill>
                      <a:latin typeface="Helvetica Neue Thin"/>
                      <a:ea typeface="Helvetica Neue Thin"/>
                      <a:cs typeface="Helvetica Neue Thin"/>
                      <a:sym typeface="Helvetica Neue Thin"/>
                    </a:defRPr>
                  </a:pPr>
                  <a:r>
                    <a:t>Version </a:t>
                  </a:r>
                </a:p>
                <a:p>
                  <a:pPr defTabSz="584200">
                    <a:defRPr sz="3500" cap="all">
                      <a:solidFill>
                        <a:srgbClr val="FFFFFF"/>
                      </a:solidFill>
                      <a:latin typeface="Helvetica Neue Thin"/>
                      <a:ea typeface="Helvetica Neue Thin"/>
                      <a:cs typeface="Helvetica Neue Thin"/>
                      <a:sym typeface="Helvetica Neue Thin"/>
                    </a:defRPr>
                  </a:pPr>
                  <a:r>
                    <a:t>Control</a:t>
                  </a:r>
                </a:p>
              </p:txBody>
            </p:sp>
          </p:grpSp>
          <p:sp>
            <p:nvSpPr>
              <p:cNvPr id="175" name="Shape"/>
              <p:cNvSpPr/>
              <p:nvPr/>
            </p:nvSpPr>
            <p:spPr>
              <a:xfrm>
                <a:off x="0" y="1280914"/>
                <a:ext cx="2479675" cy="2222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0715" y="0"/>
                    </a:lnTo>
                    <a:lnTo>
                      <a:pt x="0" y="0"/>
                    </a:lnTo>
                    <a:close/>
                  </a:path>
                </a:pathLst>
              </a:custGeom>
              <a:solidFill>
                <a:srgbClr val="7EC3EE"/>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176" name="Rectangle"/>
              <p:cNvSpPr/>
              <p:nvPr/>
            </p:nvSpPr>
            <p:spPr>
              <a:xfrm>
                <a:off x="0" y="1503164"/>
                <a:ext cx="2479675" cy="1274763"/>
              </a:xfrm>
              <a:prstGeom prst="rect">
                <a:avLst/>
              </a:prstGeom>
              <a:solidFill>
                <a:srgbClr val="72B1D7"/>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nvGrpSpPr>
              <p:cNvPr id="182" name="Group"/>
              <p:cNvGrpSpPr/>
              <p:nvPr/>
            </p:nvGrpSpPr>
            <p:grpSpPr>
              <a:xfrm>
                <a:off x="2479823" y="1281096"/>
                <a:ext cx="3908277" cy="1497602"/>
                <a:chOff x="0" y="0"/>
                <a:chExt cx="3908276" cy="1497600"/>
              </a:xfrm>
            </p:grpSpPr>
            <p:grpSp>
              <p:nvGrpSpPr>
                <p:cNvPr id="180" name="Group"/>
                <p:cNvGrpSpPr/>
                <p:nvPr/>
              </p:nvGrpSpPr>
              <p:grpSpPr>
                <a:xfrm>
                  <a:off x="0" y="0"/>
                  <a:ext cx="3908277" cy="1497601"/>
                  <a:chOff x="0" y="0"/>
                  <a:chExt cx="3908276" cy="1497600"/>
                </a:xfrm>
              </p:grpSpPr>
              <p:sp>
                <p:nvSpPr>
                  <p:cNvPr id="177" name="Rectangle"/>
                  <p:cNvSpPr/>
                  <p:nvPr/>
                </p:nvSpPr>
                <p:spPr>
                  <a:xfrm>
                    <a:off x="101600" y="223036"/>
                    <a:ext cx="3806677" cy="1274565"/>
                  </a:xfrm>
                  <a:prstGeom prst="rect">
                    <a:avLst/>
                  </a:prstGeom>
                  <a:solidFill>
                    <a:srgbClr val="3197E0"/>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178" name="Shape"/>
                  <p:cNvSpPr/>
                  <p:nvPr/>
                </p:nvSpPr>
                <p:spPr>
                  <a:xfrm>
                    <a:off x="0" y="786"/>
                    <a:ext cx="3908277" cy="2222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38" y="0"/>
                        </a:lnTo>
                        <a:lnTo>
                          <a:pt x="21600" y="21600"/>
                        </a:lnTo>
                        <a:lnTo>
                          <a:pt x="530" y="21600"/>
                        </a:lnTo>
                        <a:lnTo>
                          <a:pt x="0" y="0"/>
                        </a:lnTo>
                        <a:close/>
                      </a:path>
                    </a:pathLst>
                  </a:custGeom>
                  <a:solidFill>
                    <a:srgbClr val="37A8FA"/>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179" name="Shape"/>
                  <p:cNvSpPr/>
                  <p:nvPr/>
                </p:nvSpPr>
                <p:spPr>
                  <a:xfrm>
                    <a:off x="287" y="0"/>
                    <a:ext cx="101313" cy="1497601"/>
                  </a:xfrm>
                  <a:custGeom>
                    <a:avLst/>
                    <a:gdLst/>
                    <a:ahLst/>
                    <a:cxnLst>
                      <a:cxn ang="0">
                        <a:pos x="wd2" y="hd2"/>
                      </a:cxn>
                      <a:cxn ang="5400000">
                        <a:pos x="wd2" y="hd2"/>
                      </a:cxn>
                      <a:cxn ang="10800000">
                        <a:pos x="wd2" y="hd2"/>
                      </a:cxn>
                      <a:cxn ang="16200000">
                        <a:pos x="wd2" y="hd2"/>
                      </a:cxn>
                    </a:cxnLst>
                    <a:rect l="0" t="0" r="r" b="b"/>
                    <a:pathLst>
                      <a:path w="21600" h="21600" extrusionOk="0">
                        <a:moveTo>
                          <a:pt x="69" y="0"/>
                        </a:moveTo>
                        <a:lnTo>
                          <a:pt x="21600" y="3217"/>
                        </a:lnTo>
                        <a:lnTo>
                          <a:pt x="21600" y="21600"/>
                        </a:lnTo>
                        <a:lnTo>
                          <a:pt x="0" y="18429"/>
                        </a:lnTo>
                        <a:lnTo>
                          <a:pt x="69" y="0"/>
                        </a:lnTo>
                        <a:close/>
                      </a:path>
                    </a:pathLst>
                  </a:custGeom>
                  <a:solidFill>
                    <a:srgbClr val="3484C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sp>
              <p:nvSpPr>
                <p:cNvPr id="181" name="Accesible"/>
                <p:cNvSpPr txBox="1"/>
                <p:nvPr/>
              </p:nvSpPr>
              <p:spPr>
                <a:xfrm>
                  <a:off x="419479" y="603751"/>
                  <a:ext cx="3170918" cy="5131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Accesible</a:t>
                  </a:r>
                </a:p>
              </p:txBody>
            </p:sp>
          </p:grpSp>
          <p:grpSp>
            <p:nvGrpSpPr>
              <p:cNvPr id="188" name="Group"/>
              <p:cNvGrpSpPr/>
              <p:nvPr/>
            </p:nvGrpSpPr>
            <p:grpSpPr>
              <a:xfrm>
                <a:off x="551085" y="0"/>
                <a:ext cx="3933677" cy="1503165"/>
                <a:chOff x="0" y="0"/>
                <a:chExt cx="3933676" cy="1503164"/>
              </a:xfrm>
            </p:grpSpPr>
            <p:grpSp>
              <p:nvGrpSpPr>
                <p:cNvPr id="186" name="Group"/>
                <p:cNvGrpSpPr/>
                <p:nvPr/>
              </p:nvGrpSpPr>
              <p:grpSpPr>
                <a:xfrm>
                  <a:off x="0" y="0"/>
                  <a:ext cx="3933677" cy="1503165"/>
                  <a:chOff x="0" y="0"/>
                  <a:chExt cx="3933676" cy="1503164"/>
                </a:xfrm>
              </p:grpSpPr>
              <p:sp>
                <p:nvSpPr>
                  <p:cNvPr id="183" name="Rectangle"/>
                  <p:cNvSpPr/>
                  <p:nvPr/>
                </p:nvSpPr>
                <p:spPr>
                  <a:xfrm>
                    <a:off x="0" y="228600"/>
                    <a:ext cx="3806677" cy="1274565"/>
                  </a:xfrm>
                  <a:prstGeom prst="rect">
                    <a:avLst/>
                  </a:prstGeom>
                  <a:solidFill>
                    <a:srgbClr val="B9B9B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184" name="Shape"/>
                  <p:cNvSpPr/>
                  <p:nvPr/>
                </p:nvSpPr>
                <p:spPr>
                  <a:xfrm>
                    <a:off x="0" y="6350"/>
                    <a:ext cx="3933677" cy="222250"/>
                  </a:xfrm>
                  <a:custGeom>
                    <a:avLst/>
                    <a:gdLst/>
                    <a:ahLst/>
                    <a:cxnLst>
                      <a:cxn ang="0">
                        <a:pos x="wd2" y="hd2"/>
                      </a:cxn>
                      <a:cxn ang="5400000">
                        <a:pos x="wd2" y="hd2"/>
                      </a:cxn>
                      <a:cxn ang="10800000">
                        <a:pos x="wd2" y="hd2"/>
                      </a:cxn>
                      <a:cxn ang="16200000">
                        <a:pos x="wd2" y="hd2"/>
                      </a:cxn>
                    </a:cxnLst>
                    <a:rect l="0" t="0" r="r" b="b"/>
                    <a:pathLst>
                      <a:path w="21600" h="21600" extrusionOk="0">
                        <a:moveTo>
                          <a:pt x="697" y="0"/>
                        </a:moveTo>
                        <a:lnTo>
                          <a:pt x="21600" y="0"/>
                        </a:lnTo>
                        <a:lnTo>
                          <a:pt x="20903" y="21600"/>
                        </a:lnTo>
                        <a:lnTo>
                          <a:pt x="0" y="21600"/>
                        </a:lnTo>
                        <a:lnTo>
                          <a:pt x="697" y="0"/>
                        </a:lnTo>
                        <a:close/>
                      </a:path>
                    </a:pathLst>
                  </a:cu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185" name="Shape"/>
                  <p:cNvSpPr/>
                  <p:nvPr/>
                </p:nvSpPr>
                <p:spPr>
                  <a:xfrm>
                    <a:off x="3806676" y="0"/>
                    <a:ext cx="127001" cy="1503165"/>
                  </a:xfrm>
                  <a:custGeom>
                    <a:avLst/>
                    <a:gdLst/>
                    <a:ahLst/>
                    <a:cxnLst>
                      <a:cxn ang="0">
                        <a:pos x="wd2" y="hd2"/>
                      </a:cxn>
                      <a:cxn ang="5400000">
                        <a:pos x="wd2" y="hd2"/>
                      </a:cxn>
                      <a:cxn ang="10800000">
                        <a:pos x="wd2" y="hd2"/>
                      </a:cxn>
                      <a:cxn ang="16200000">
                        <a:pos x="wd2" y="hd2"/>
                      </a:cxn>
                    </a:cxnLst>
                    <a:rect l="0" t="0" r="r" b="b"/>
                    <a:pathLst>
                      <a:path w="21600" h="21600" extrusionOk="0">
                        <a:moveTo>
                          <a:pt x="0" y="3285"/>
                        </a:moveTo>
                        <a:lnTo>
                          <a:pt x="21600" y="0"/>
                        </a:lnTo>
                        <a:lnTo>
                          <a:pt x="21600" y="18315"/>
                        </a:lnTo>
                        <a:lnTo>
                          <a:pt x="0" y="21600"/>
                        </a:lnTo>
                        <a:lnTo>
                          <a:pt x="0" y="3285"/>
                        </a:lnTo>
                        <a:close/>
                      </a:path>
                    </a:pathLst>
                  </a:custGeom>
                  <a:solidFill>
                    <a:srgbClr val="99999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sp>
              <p:nvSpPr>
                <p:cNvPr id="187" name="Findable"/>
                <p:cNvSpPr txBox="1"/>
                <p:nvPr/>
              </p:nvSpPr>
              <p:spPr>
                <a:xfrm>
                  <a:off x="317879" y="609313"/>
                  <a:ext cx="3170918" cy="5131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Findable</a:t>
                  </a:r>
                </a:p>
              </p:txBody>
            </p:sp>
          </p:grpSp>
        </p:grpSp>
        <p:grpSp>
          <p:nvGrpSpPr>
            <p:cNvPr id="198" name="Group"/>
            <p:cNvGrpSpPr/>
            <p:nvPr/>
          </p:nvGrpSpPr>
          <p:grpSpPr>
            <a:xfrm>
              <a:off x="497184" y="-1"/>
              <a:ext cx="6626472" cy="4633279"/>
              <a:chOff x="0" y="0"/>
              <a:chExt cx="6626470" cy="4633277"/>
            </a:xfrm>
          </p:grpSpPr>
          <p:sp>
            <p:nvSpPr>
              <p:cNvPr id="190" name="Shape"/>
              <p:cNvSpPr/>
              <p:nvPr/>
            </p:nvSpPr>
            <p:spPr>
              <a:xfrm flipH="1">
                <a:off x="2423286" y="2048797"/>
                <a:ext cx="3995827" cy="2098214"/>
              </a:xfrm>
              <a:custGeom>
                <a:avLst/>
                <a:gdLst/>
                <a:ahLst/>
                <a:cxnLst>
                  <a:cxn ang="0">
                    <a:pos x="wd2" y="hd2"/>
                  </a:cxn>
                  <a:cxn ang="5400000">
                    <a:pos x="wd2" y="hd2"/>
                  </a:cxn>
                  <a:cxn ang="10800000">
                    <a:pos x="wd2" y="hd2"/>
                  </a:cxn>
                  <a:cxn ang="16200000">
                    <a:pos x="wd2" y="hd2"/>
                  </a:cxn>
                </a:cxnLst>
                <a:rect l="0" t="0" r="r" b="b"/>
                <a:pathLst>
                  <a:path w="21600" h="21600" extrusionOk="0">
                    <a:moveTo>
                      <a:pt x="1550" y="0"/>
                    </a:moveTo>
                    <a:lnTo>
                      <a:pt x="21600" y="8815"/>
                    </a:lnTo>
                    <a:lnTo>
                      <a:pt x="20050" y="21600"/>
                    </a:lnTo>
                    <a:lnTo>
                      <a:pt x="0" y="12785"/>
                    </a:lnTo>
                    <a:close/>
                  </a:path>
                </a:pathLst>
              </a:custGeom>
              <a:solidFill>
                <a:srgbClr val="72B1D7"/>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191" name="Shape"/>
              <p:cNvSpPr/>
              <p:nvPr/>
            </p:nvSpPr>
            <p:spPr>
              <a:xfrm flipH="1">
                <a:off x="2707881" y="3290372"/>
                <a:ext cx="3917428" cy="1342906"/>
              </a:xfrm>
              <a:custGeom>
                <a:avLst/>
                <a:gdLst/>
                <a:ahLst/>
                <a:cxnLst>
                  <a:cxn ang="0">
                    <a:pos x="wd2" y="hd2"/>
                  </a:cxn>
                  <a:cxn ang="5400000">
                    <a:pos x="wd2" y="hd2"/>
                  </a:cxn>
                  <a:cxn ang="10800000">
                    <a:pos x="wd2" y="hd2"/>
                  </a:cxn>
                  <a:cxn ang="16200000">
                    <a:pos x="wd2" y="hd2"/>
                  </a:cxn>
                </a:cxnLst>
                <a:rect l="0" t="0" r="r" b="b"/>
                <a:pathLst>
                  <a:path w="21600" h="21600" extrusionOk="0">
                    <a:moveTo>
                      <a:pt x="1126" y="0"/>
                    </a:moveTo>
                    <a:lnTo>
                      <a:pt x="21600" y="13732"/>
                    </a:lnTo>
                    <a:lnTo>
                      <a:pt x="19821" y="21600"/>
                    </a:lnTo>
                    <a:lnTo>
                      <a:pt x="0" y="7827"/>
                    </a:lnTo>
                    <a:lnTo>
                      <a:pt x="1126" y="0"/>
                    </a:lnTo>
                    <a:close/>
                  </a:path>
                </a:pathLst>
              </a:custGeom>
              <a:solidFill>
                <a:srgbClr val="649ABC"/>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192" name="Shape"/>
              <p:cNvSpPr/>
              <p:nvPr/>
            </p:nvSpPr>
            <p:spPr>
              <a:xfrm flipH="1">
                <a:off x="6133603" y="2052253"/>
                <a:ext cx="492868" cy="1727018"/>
              </a:xfrm>
              <a:custGeom>
                <a:avLst/>
                <a:gdLst/>
                <a:ahLst/>
                <a:cxnLst>
                  <a:cxn ang="0">
                    <a:pos x="wd2" y="hd2"/>
                  </a:cxn>
                  <a:cxn ang="5400000">
                    <a:pos x="wd2" y="hd2"/>
                  </a:cxn>
                  <a:cxn ang="10800000">
                    <a:pos x="wd2" y="hd2"/>
                  </a:cxn>
                  <a:cxn ang="16200000">
                    <a:pos x="wd2" y="hd2"/>
                  </a:cxn>
                </a:cxnLst>
                <a:rect l="0" t="0" r="r" b="b"/>
                <a:pathLst>
                  <a:path w="21600" h="21600" extrusionOk="0">
                    <a:moveTo>
                      <a:pt x="13650" y="5355"/>
                    </a:moveTo>
                    <a:lnTo>
                      <a:pt x="21600" y="0"/>
                    </a:lnTo>
                    <a:lnTo>
                      <a:pt x="9197" y="15447"/>
                    </a:lnTo>
                    <a:lnTo>
                      <a:pt x="0" y="21600"/>
                    </a:lnTo>
                    <a:lnTo>
                      <a:pt x="13650" y="5355"/>
                    </a:lnTo>
                    <a:close/>
                  </a:path>
                </a:pathLst>
              </a:custGeom>
              <a:solidFill>
                <a:srgbClr val="7EC3EE"/>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193" name="Shape"/>
              <p:cNvSpPr/>
              <p:nvPr/>
            </p:nvSpPr>
            <p:spPr>
              <a:xfrm flipH="1">
                <a:off x="1053978" y="1370487"/>
                <a:ext cx="829950" cy="1162963"/>
              </a:xfrm>
              <a:custGeom>
                <a:avLst/>
                <a:gdLst/>
                <a:ahLst/>
                <a:cxnLst>
                  <a:cxn ang="0">
                    <a:pos x="wd2" y="hd2"/>
                  </a:cxn>
                  <a:cxn ang="5400000">
                    <a:pos x="wd2" y="hd2"/>
                  </a:cxn>
                  <a:cxn ang="10800000">
                    <a:pos x="wd2" y="hd2"/>
                  </a:cxn>
                  <a:cxn ang="16200000">
                    <a:pos x="wd2" y="hd2"/>
                  </a:cxn>
                </a:cxnLst>
                <a:rect l="0" t="0" r="r" b="b"/>
                <a:pathLst>
                  <a:path w="21460" h="21541" extrusionOk="0">
                    <a:moveTo>
                      <a:pt x="12418" y="3"/>
                    </a:moveTo>
                    <a:cubicBezTo>
                      <a:pt x="10396" y="-59"/>
                      <a:pt x="8692" y="872"/>
                      <a:pt x="7005" y="1666"/>
                    </a:cubicBezTo>
                    <a:cubicBezTo>
                      <a:pt x="5541" y="2355"/>
                      <a:pt x="3994" y="2954"/>
                      <a:pt x="2595" y="3710"/>
                    </a:cubicBezTo>
                    <a:cubicBezTo>
                      <a:pt x="1651" y="4220"/>
                      <a:pt x="781" y="4798"/>
                      <a:pt x="0" y="5434"/>
                    </a:cubicBezTo>
                    <a:cubicBezTo>
                      <a:pt x="544" y="5215"/>
                      <a:pt x="1135" y="5064"/>
                      <a:pt x="1748" y="4985"/>
                    </a:cubicBezTo>
                    <a:cubicBezTo>
                      <a:pt x="2731" y="4858"/>
                      <a:pt x="3737" y="4921"/>
                      <a:pt x="4708" y="5088"/>
                    </a:cubicBezTo>
                    <a:cubicBezTo>
                      <a:pt x="6532" y="5401"/>
                      <a:pt x="8204" y="6073"/>
                      <a:pt x="9469" y="7065"/>
                    </a:cubicBezTo>
                    <a:cubicBezTo>
                      <a:pt x="11100" y="8345"/>
                      <a:pt x="11904" y="10022"/>
                      <a:pt x="12342" y="11726"/>
                    </a:cubicBezTo>
                    <a:cubicBezTo>
                      <a:pt x="13191" y="15020"/>
                      <a:pt x="12746" y="18418"/>
                      <a:pt x="11057" y="21541"/>
                    </a:cubicBezTo>
                    <a:cubicBezTo>
                      <a:pt x="12133" y="21095"/>
                      <a:pt x="13209" y="20649"/>
                      <a:pt x="14285" y="20203"/>
                    </a:cubicBezTo>
                    <a:cubicBezTo>
                      <a:pt x="14721" y="20023"/>
                      <a:pt x="15156" y="19842"/>
                      <a:pt x="15592" y="19662"/>
                    </a:cubicBezTo>
                    <a:lnTo>
                      <a:pt x="21034" y="17497"/>
                    </a:lnTo>
                    <a:cubicBezTo>
                      <a:pt x="21570" y="15359"/>
                      <a:pt x="21600" y="13171"/>
                      <a:pt x="21122" y="11026"/>
                    </a:cubicBezTo>
                    <a:cubicBezTo>
                      <a:pt x="20680" y="9043"/>
                      <a:pt x="19808" y="7128"/>
                      <a:pt x="18925" y="5231"/>
                    </a:cubicBezTo>
                    <a:cubicBezTo>
                      <a:pt x="17754" y="2716"/>
                      <a:pt x="15964" y="112"/>
                      <a:pt x="12418" y="3"/>
                    </a:cubicBezTo>
                    <a:close/>
                  </a:path>
                </a:pathLst>
              </a:custGeom>
              <a:solidFill>
                <a:srgbClr val="B9B9B9"/>
              </a:solidFill>
              <a:ln w="12700" cap="flat">
                <a:noFill/>
                <a:miter lim="400000"/>
              </a:ln>
              <a:effectLst/>
            </p:spPr>
            <p:txBody>
              <a:bodyPr wrap="square" lIns="50800" tIns="50800" rIns="50800" bIns="50800" numCol="1" anchor="ctr">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194" name="Shape"/>
              <p:cNvSpPr/>
              <p:nvPr/>
            </p:nvSpPr>
            <p:spPr>
              <a:xfrm flipH="1">
                <a:off x="1070679" y="2302704"/>
                <a:ext cx="124019" cy="130847"/>
              </a:xfrm>
              <a:custGeom>
                <a:avLst/>
                <a:gdLst/>
                <a:ahLst/>
                <a:cxnLst>
                  <a:cxn ang="0">
                    <a:pos x="wd2" y="hd2"/>
                  </a:cxn>
                  <a:cxn ang="5400000">
                    <a:pos x="wd2" y="hd2"/>
                  </a:cxn>
                  <a:cxn ang="10800000">
                    <a:pos x="wd2" y="hd2"/>
                  </a:cxn>
                  <a:cxn ang="16200000">
                    <a:pos x="wd2" y="hd2"/>
                  </a:cxn>
                </a:cxnLst>
                <a:rect l="0" t="0" r="r" b="b"/>
                <a:pathLst>
                  <a:path w="21600" h="21280" extrusionOk="0">
                    <a:moveTo>
                      <a:pt x="10228" y="21214"/>
                    </a:moveTo>
                    <a:cubicBezTo>
                      <a:pt x="7229" y="21600"/>
                      <a:pt x="4425" y="20248"/>
                      <a:pt x="2526" y="18163"/>
                    </a:cubicBezTo>
                    <a:cubicBezTo>
                      <a:pt x="1175" y="16680"/>
                      <a:pt x="299" y="14872"/>
                      <a:pt x="0" y="12945"/>
                    </a:cubicBezTo>
                    <a:lnTo>
                      <a:pt x="21600" y="0"/>
                    </a:lnTo>
                    <a:cubicBezTo>
                      <a:pt x="20937" y="3087"/>
                      <a:pt x="20239" y="6167"/>
                      <a:pt x="19507" y="9240"/>
                    </a:cubicBezTo>
                    <a:cubicBezTo>
                      <a:pt x="18210" y="14684"/>
                      <a:pt x="15878" y="20486"/>
                      <a:pt x="10228" y="21214"/>
                    </a:cubicBezTo>
                    <a:close/>
                  </a:path>
                </a:pathLst>
              </a:custGeom>
              <a:solidFill>
                <a:srgbClr val="3484C9"/>
              </a:solidFill>
              <a:ln w="12700" cap="flat">
                <a:noFill/>
                <a:miter lim="400000"/>
              </a:ln>
              <a:effectLst/>
            </p:spPr>
            <p:txBody>
              <a:bodyPr wrap="square" lIns="50800" tIns="50800" rIns="50800" bIns="50800" numCol="1" anchor="ctr">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195" name="Shape"/>
              <p:cNvSpPr/>
              <p:nvPr/>
            </p:nvSpPr>
            <p:spPr>
              <a:xfrm flipH="1">
                <a:off x="0" y="0"/>
                <a:ext cx="1583532" cy="243244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37" y="11320"/>
                    </a:lnTo>
                    <a:cubicBezTo>
                      <a:pt x="926" y="11497"/>
                      <a:pt x="591" y="11739"/>
                      <a:pt x="357" y="12021"/>
                    </a:cubicBezTo>
                    <a:cubicBezTo>
                      <a:pt x="145" y="12277"/>
                      <a:pt x="22" y="12559"/>
                      <a:pt x="0" y="12849"/>
                    </a:cubicBezTo>
                    <a:lnTo>
                      <a:pt x="1207" y="12419"/>
                    </a:lnTo>
                    <a:cubicBezTo>
                      <a:pt x="1576" y="12310"/>
                      <a:pt x="1997" y="12294"/>
                      <a:pt x="2382" y="12377"/>
                    </a:cubicBezTo>
                    <a:cubicBezTo>
                      <a:pt x="2885" y="12485"/>
                      <a:pt x="3263" y="12742"/>
                      <a:pt x="3600" y="13008"/>
                    </a:cubicBezTo>
                    <a:cubicBezTo>
                      <a:pt x="5684" y="14649"/>
                      <a:pt x="6639" y="16745"/>
                      <a:pt x="6994" y="18855"/>
                    </a:cubicBezTo>
                    <a:cubicBezTo>
                      <a:pt x="7126" y="19639"/>
                      <a:pt x="7172" y="20450"/>
                      <a:pt x="6615" y="21156"/>
                    </a:cubicBezTo>
                    <a:cubicBezTo>
                      <a:pt x="6490" y="21315"/>
                      <a:pt x="6335" y="21465"/>
                      <a:pt x="6155" y="21600"/>
                    </a:cubicBezTo>
                    <a:cubicBezTo>
                      <a:pt x="6975" y="21485"/>
                      <a:pt x="7775" y="21313"/>
                      <a:pt x="8537" y="21085"/>
                    </a:cubicBezTo>
                    <a:cubicBezTo>
                      <a:pt x="8951" y="20962"/>
                      <a:pt x="9354" y="20821"/>
                      <a:pt x="9755" y="20680"/>
                    </a:cubicBezTo>
                    <a:cubicBezTo>
                      <a:pt x="13799" y="19263"/>
                      <a:pt x="17728" y="17713"/>
                      <a:pt x="21530" y="16035"/>
                    </a:cubicBezTo>
                    <a:lnTo>
                      <a:pt x="21600" y="8000"/>
                    </a:lnTo>
                    <a:lnTo>
                      <a:pt x="21600" y="0"/>
                    </a:lnTo>
                    <a:close/>
                  </a:path>
                </a:pathLst>
              </a:custGeom>
              <a:solidFill>
                <a:srgbClr val="3197E0"/>
              </a:solidFill>
              <a:ln w="12700" cap="flat">
                <a:noFill/>
                <a:miter lim="400000"/>
              </a:ln>
              <a:effectLst/>
            </p:spPr>
            <p:txBody>
              <a:bodyPr wrap="square" lIns="50800" tIns="50800" rIns="50800" bIns="50800" numCol="1" anchor="ctr">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196" name="Open"/>
              <p:cNvSpPr txBox="1"/>
              <p:nvPr/>
            </p:nvSpPr>
            <p:spPr>
              <a:xfrm rot="20880820">
                <a:off x="2835740" y="2737476"/>
                <a:ext cx="3170918" cy="7208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4500" b="1" cap="all">
                    <a:solidFill>
                      <a:srgbClr val="FFFFFF"/>
                    </a:solidFill>
                    <a:latin typeface="Helvetica Neue"/>
                    <a:ea typeface="Helvetica Neue"/>
                    <a:cs typeface="Helvetica Neue"/>
                    <a:sym typeface="Helvetica Neue"/>
                  </a:defRPr>
                </a:lvl1pPr>
              </a:lstStyle>
              <a:p>
                <a:r>
                  <a:t>Open</a:t>
                </a:r>
              </a:p>
            </p:txBody>
          </p:sp>
          <p:sp>
            <p:nvSpPr>
              <p:cNvPr id="197" name="Shape"/>
              <p:cNvSpPr/>
              <p:nvPr/>
            </p:nvSpPr>
            <p:spPr>
              <a:xfrm flipH="1">
                <a:off x="1354120" y="1603842"/>
                <a:ext cx="3884110" cy="1889081"/>
              </a:xfrm>
              <a:custGeom>
                <a:avLst/>
                <a:gdLst/>
                <a:ahLst/>
                <a:cxnLst>
                  <a:cxn ang="0">
                    <a:pos x="wd2" y="hd2"/>
                  </a:cxn>
                  <a:cxn ang="5400000">
                    <a:pos x="wd2" y="hd2"/>
                  </a:cxn>
                  <a:cxn ang="10800000">
                    <a:pos x="wd2" y="hd2"/>
                  </a:cxn>
                  <a:cxn ang="16200000">
                    <a:pos x="wd2" y="hd2"/>
                  </a:cxn>
                </a:cxnLst>
                <a:rect l="0" t="0" r="r" b="b"/>
                <a:pathLst>
                  <a:path w="21587" h="21446" extrusionOk="0">
                    <a:moveTo>
                      <a:pt x="10776" y="12779"/>
                    </a:moveTo>
                    <a:cubicBezTo>
                      <a:pt x="10060" y="13747"/>
                      <a:pt x="9448" y="14995"/>
                      <a:pt x="8785" y="16109"/>
                    </a:cubicBezTo>
                    <a:cubicBezTo>
                      <a:pt x="8321" y="16889"/>
                      <a:pt x="7811" y="17713"/>
                      <a:pt x="7765" y="18932"/>
                    </a:cubicBezTo>
                    <a:cubicBezTo>
                      <a:pt x="7744" y="19504"/>
                      <a:pt x="7839" y="20066"/>
                      <a:pt x="8024" y="20497"/>
                    </a:cubicBezTo>
                    <a:cubicBezTo>
                      <a:pt x="8229" y="20975"/>
                      <a:pt x="8521" y="21242"/>
                      <a:pt x="8827" y="21365"/>
                    </a:cubicBezTo>
                    <a:cubicBezTo>
                      <a:pt x="9194" y="21514"/>
                      <a:pt x="9573" y="21460"/>
                      <a:pt x="9923" y="21180"/>
                    </a:cubicBezTo>
                    <a:cubicBezTo>
                      <a:pt x="10404" y="20795"/>
                      <a:pt x="10774" y="20029"/>
                      <a:pt x="11171" y="19359"/>
                    </a:cubicBezTo>
                    <a:cubicBezTo>
                      <a:pt x="11993" y="17973"/>
                      <a:pt x="12947" y="16979"/>
                      <a:pt x="13889" y="15967"/>
                    </a:cubicBezTo>
                    <a:cubicBezTo>
                      <a:pt x="14529" y="15280"/>
                      <a:pt x="15169" y="14579"/>
                      <a:pt x="15863" y="14165"/>
                    </a:cubicBezTo>
                    <a:cubicBezTo>
                      <a:pt x="16585" y="13735"/>
                      <a:pt x="17344" y="13629"/>
                      <a:pt x="18063" y="13183"/>
                    </a:cubicBezTo>
                    <a:cubicBezTo>
                      <a:pt x="18703" y="12786"/>
                      <a:pt x="19294" y="12124"/>
                      <a:pt x="19922" y="11661"/>
                    </a:cubicBezTo>
                    <a:cubicBezTo>
                      <a:pt x="20448" y="11274"/>
                      <a:pt x="21025" y="10965"/>
                      <a:pt x="21334" y="10009"/>
                    </a:cubicBezTo>
                    <a:cubicBezTo>
                      <a:pt x="21543" y="9362"/>
                      <a:pt x="21580" y="8568"/>
                      <a:pt x="21586" y="7794"/>
                    </a:cubicBezTo>
                    <a:cubicBezTo>
                      <a:pt x="21600" y="6110"/>
                      <a:pt x="21439" y="4398"/>
                      <a:pt x="21124" y="3021"/>
                    </a:cubicBezTo>
                    <a:cubicBezTo>
                      <a:pt x="20823" y="1705"/>
                      <a:pt x="20365" y="672"/>
                      <a:pt x="19654" y="363"/>
                    </a:cubicBezTo>
                    <a:cubicBezTo>
                      <a:pt x="19390" y="248"/>
                      <a:pt x="19116" y="276"/>
                      <a:pt x="18859" y="445"/>
                    </a:cubicBezTo>
                    <a:cubicBezTo>
                      <a:pt x="18754" y="569"/>
                      <a:pt x="18645" y="676"/>
                      <a:pt x="18532" y="766"/>
                    </a:cubicBezTo>
                    <a:cubicBezTo>
                      <a:pt x="17648" y="1471"/>
                      <a:pt x="16751" y="1103"/>
                      <a:pt x="15829" y="829"/>
                    </a:cubicBezTo>
                    <a:cubicBezTo>
                      <a:pt x="14924" y="561"/>
                      <a:pt x="13958" y="432"/>
                      <a:pt x="13032" y="231"/>
                    </a:cubicBezTo>
                    <a:cubicBezTo>
                      <a:pt x="12351" y="82"/>
                      <a:pt x="11668" y="-86"/>
                      <a:pt x="10986" y="51"/>
                    </a:cubicBezTo>
                    <a:cubicBezTo>
                      <a:pt x="10341" y="180"/>
                      <a:pt x="9719" y="583"/>
                      <a:pt x="9101" y="976"/>
                    </a:cubicBezTo>
                    <a:cubicBezTo>
                      <a:pt x="7588" y="1937"/>
                      <a:pt x="6060" y="2850"/>
                      <a:pt x="4556" y="3869"/>
                    </a:cubicBezTo>
                    <a:cubicBezTo>
                      <a:pt x="3017" y="4910"/>
                      <a:pt x="1498" y="6063"/>
                      <a:pt x="0" y="7327"/>
                    </a:cubicBezTo>
                    <a:lnTo>
                      <a:pt x="6554" y="10442"/>
                    </a:lnTo>
                    <a:cubicBezTo>
                      <a:pt x="7493" y="9549"/>
                      <a:pt x="8458" y="8768"/>
                      <a:pt x="9442" y="8105"/>
                    </a:cubicBezTo>
                    <a:cubicBezTo>
                      <a:pt x="10131" y="7640"/>
                      <a:pt x="10871" y="7244"/>
                      <a:pt x="11539" y="7825"/>
                    </a:cubicBezTo>
                    <a:cubicBezTo>
                      <a:pt x="11845" y="8091"/>
                      <a:pt x="12108" y="8571"/>
                      <a:pt x="12176" y="9232"/>
                    </a:cubicBezTo>
                    <a:cubicBezTo>
                      <a:pt x="12222" y="9675"/>
                      <a:pt x="12168" y="10130"/>
                      <a:pt x="12065" y="10531"/>
                    </a:cubicBezTo>
                    <a:cubicBezTo>
                      <a:pt x="11795" y="11574"/>
                      <a:pt x="11256" y="12132"/>
                      <a:pt x="10776" y="12779"/>
                    </a:cubicBezTo>
                    <a:close/>
                  </a:path>
                </a:pathLst>
              </a:custGeom>
              <a:solidFill>
                <a:srgbClr val="CFD4D4"/>
              </a:solidFill>
              <a:ln w="12700" cap="flat">
                <a:noFill/>
                <a:miter lim="400000"/>
              </a:ln>
              <a:effectLst/>
            </p:spPr>
            <p:txBody>
              <a:bodyPr wrap="square" lIns="50800" tIns="50800" rIns="50800" bIns="50800" numCol="1" anchor="ctr">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grpSp>
      <p:sp>
        <p:nvSpPr>
          <p:cNvPr id="200" name="Reusable"/>
          <p:cNvSpPr txBox="1"/>
          <p:nvPr/>
        </p:nvSpPr>
        <p:spPr>
          <a:xfrm>
            <a:off x="-474444" y="10504885"/>
            <a:ext cx="3170918" cy="513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defTabSz="584200">
              <a:defRPr sz="3500" cap="all">
                <a:solidFill>
                  <a:srgbClr val="FFFFFF"/>
                </a:solidFill>
                <a:latin typeface="Helvetica Neue Thin"/>
                <a:ea typeface="Helvetica Neue Thin"/>
                <a:cs typeface="Helvetica Neue Thin"/>
                <a:sym typeface="Helvetica Neue Thin"/>
              </a:defRPr>
            </a:lvl1pPr>
          </a:lstStyle>
          <a:p>
            <a:r>
              <a:t>Reusable</a:t>
            </a:r>
          </a:p>
        </p:txBody>
      </p:sp>
      <p:sp>
        <p:nvSpPr>
          <p:cNvPr id="201" name="Good Enough Data Practices…"/>
          <p:cNvSpPr txBox="1"/>
          <p:nvPr/>
        </p:nvSpPr>
        <p:spPr>
          <a:xfrm>
            <a:off x="8286951" y="4608512"/>
            <a:ext cx="11965794" cy="44989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marL="464102" indent="-464102" algn="l">
              <a:buClr>
                <a:srgbClr val="535353"/>
              </a:buClr>
              <a:buSzPct val="82000"/>
              <a:buChar char="•"/>
            </a:pPr>
            <a:r>
              <a:rPr i="1">
                <a:latin typeface="Gill Sans"/>
                <a:ea typeface="Gill Sans"/>
                <a:cs typeface="Gill Sans"/>
                <a:sym typeface="Gill Sans"/>
              </a:rPr>
              <a:t>Good Enough </a:t>
            </a:r>
            <a:r>
              <a:t>Data Practices </a:t>
            </a:r>
          </a:p>
          <a:p>
            <a:pPr lvl="4"/>
            <a:r>
              <a:t>(slides and resources available on website)</a:t>
            </a:r>
          </a:p>
          <a:p>
            <a:pPr marL="464102" indent="-464102" algn="l">
              <a:buClr>
                <a:srgbClr val="535353"/>
              </a:buClr>
              <a:buSzPct val="82000"/>
              <a:buChar char="•"/>
              <a:defRPr b="1">
                <a:latin typeface="Gill Sans"/>
                <a:ea typeface="Gill Sans"/>
                <a:cs typeface="Gill Sans"/>
                <a:sym typeface="Gill Sans"/>
              </a:defRPr>
            </a:pPr>
            <a:r>
              <a:t>FAIR Data</a:t>
            </a:r>
          </a:p>
          <a:p>
            <a:pPr marL="464102" indent="-464102" algn="l">
              <a:buClr>
                <a:srgbClr val="535353"/>
              </a:buClr>
              <a:buSzPct val="82000"/>
              <a:buChar char="•"/>
            </a:pPr>
            <a:r>
              <a:t>Metadata</a:t>
            </a:r>
          </a:p>
          <a:p>
            <a:pPr marL="464102" indent="-464102" algn="l">
              <a:buClr>
                <a:srgbClr val="535353"/>
              </a:buClr>
              <a:buSzPct val="82000"/>
              <a:buChar char="•"/>
            </a:pPr>
            <a:r>
              <a:t>Data Standards</a:t>
            </a:r>
          </a:p>
          <a:p>
            <a:pPr marL="464102" indent="-464102" algn="l">
              <a:buClr>
                <a:srgbClr val="535353"/>
              </a:buClr>
              <a:buSzPct val="82000"/>
              <a:buChar char="•"/>
            </a:pPr>
            <a:r>
              <a:t>Institutional Resources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FAIR Data"/>
          <p:cNvSpPr txBox="1">
            <a:spLocks noGrp="1"/>
          </p:cNvSpPr>
          <p:nvPr>
            <p:ph type="title"/>
          </p:nvPr>
        </p:nvSpPr>
        <p:spPr>
          <a:xfrm>
            <a:off x="575833" y="679381"/>
            <a:ext cx="23232334" cy="1803797"/>
          </a:xfrm>
          <a:prstGeom prst="rect">
            <a:avLst/>
          </a:prstGeom>
        </p:spPr>
        <p:txBody>
          <a:bodyPr/>
          <a:lstStyle>
            <a:lvl1pPr defTabSz="788669">
              <a:defRPr sz="9600"/>
            </a:lvl1pPr>
          </a:lstStyle>
          <a:p>
            <a:r>
              <a:t>FAIR Data</a:t>
            </a:r>
          </a:p>
        </p:txBody>
      </p:sp>
      <p:sp>
        <p:nvSpPr>
          <p:cNvPr id="204" name="Findable"/>
          <p:cNvSpPr/>
          <p:nvPr/>
        </p:nvSpPr>
        <p:spPr>
          <a:xfrm>
            <a:off x="1705304" y="2805834"/>
            <a:ext cx="9870318" cy="1297132"/>
          </a:xfrm>
          <a:prstGeom prst="roundRect">
            <a:avLst>
              <a:gd name="adj" fmla="val 7071"/>
            </a:avLst>
          </a:prstGeom>
          <a:solidFill>
            <a:schemeClr val="accent1">
              <a:hueOff val="-78595"/>
              <a:satOff val="12505"/>
              <a:lumOff val="13871"/>
              <a:alpha val="80295"/>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a:defRPr sz="5600"/>
            </a:lvl1pPr>
          </a:lstStyle>
          <a:p>
            <a:r>
              <a:t>Findable</a:t>
            </a:r>
          </a:p>
        </p:txBody>
      </p:sp>
      <p:pic>
        <p:nvPicPr>
          <p:cNvPr id="205" name="Four colored squares illustrate data concepts of ‘findable’ from the FAIR principle: &quot;Persistent Identifiers&quot; in green, &quot;Rich metadata&quot; in yellow, &quot;Indexed data repositories&quot; in navy, and &quot;PIDs in metadata&quot; in orange." descr="Four colored squares illustrate data concepts of ‘findable’ from the FAIR principle: &quot;Persistent Identifiers&quot; in green, &quot;Rich metadata&quot; in yellow, &quot;Indexed data repositories&quot; in navy, and &quot;PIDs in metadata&quot; in orange."/>
          <p:cNvPicPr>
            <a:picLocks noChangeAspect="1"/>
          </p:cNvPicPr>
          <p:nvPr/>
        </p:nvPicPr>
        <p:blipFill>
          <a:blip r:embed="rId2"/>
          <a:stretch>
            <a:fillRect/>
          </a:stretch>
        </p:blipFill>
        <p:spPr>
          <a:xfrm>
            <a:off x="1728622" y="4425622"/>
            <a:ext cx="9823682" cy="2352655"/>
          </a:xfrm>
          <a:prstGeom prst="rect">
            <a:avLst/>
          </a:prstGeom>
          <a:ln w="12700">
            <a:miter lim="400000"/>
          </a:ln>
        </p:spPr>
      </p:pic>
      <p:sp>
        <p:nvSpPr>
          <p:cNvPr id="206" name="Accessible"/>
          <p:cNvSpPr/>
          <p:nvPr/>
        </p:nvSpPr>
        <p:spPr>
          <a:xfrm>
            <a:off x="12846480" y="2805834"/>
            <a:ext cx="9823683" cy="1297132"/>
          </a:xfrm>
          <a:prstGeom prst="roundRect">
            <a:avLst>
              <a:gd name="adj" fmla="val 7071"/>
            </a:avLst>
          </a:prstGeom>
          <a:solidFill>
            <a:schemeClr val="accent1">
              <a:hueOff val="-78595"/>
              <a:satOff val="12505"/>
              <a:lumOff val="13871"/>
              <a:alpha val="80295"/>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a:defRPr sz="5600"/>
            </a:lvl1pPr>
          </a:lstStyle>
          <a:p>
            <a:r>
              <a:t>Accessible</a:t>
            </a:r>
          </a:p>
        </p:txBody>
      </p:sp>
      <p:pic>
        <p:nvPicPr>
          <p:cNvPr id="207" name="Four colored squares illustrate data concepts of ‘accessible’ from the FAIR principle:: Standard communications protocol, Open free protocol (no cost symbol), Authentication if needed (ID with badge), Metadata always available (infinity symbol)." descr="Four colored squares illustrate data concepts of ‘accessible’ from the FAIR principle:: Standard communications protocol, Open free protocol (no cost symbol), Authentication if needed (ID with badge), Metadata always available (infinity symbol)."/>
          <p:cNvPicPr>
            <a:picLocks noChangeAspect="1"/>
          </p:cNvPicPr>
          <p:nvPr/>
        </p:nvPicPr>
        <p:blipFill>
          <a:blip r:embed="rId3"/>
          <a:stretch>
            <a:fillRect/>
          </a:stretch>
        </p:blipFill>
        <p:spPr>
          <a:xfrm>
            <a:off x="12769851" y="4425622"/>
            <a:ext cx="9957749" cy="2352655"/>
          </a:xfrm>
          <a:prstGeom prst="rect">
            <a:avLst/>
          </a:prstGeom>
          <a:ln w="12700">
            <a:miter lim="400000"/>
          </a:ln>
        </p:spPr>
      </p:pic>
      <p:sp>
        <p:nvSpPr>
          <p:cNvPr id="208" name="Interoperable"/>
          <p:cNvSpPr/>
          <p:nvPr/>
        </p:nvSpPr>
        <p:spPr>
          <a:xfrm>
            <a:off x="1680852" y="8698634"/>
            <a:ext cx="9823683" cy="1297132"/>
          </a:xfrm>
          <a:prstGeom prst="roundRect">
            <a:avLst>
              <a:gd name="adj" fmla="val 7071"/>
            </a:avLst>
          </a:prstGeom>
          <a:solidFill>
            <a:schemeClr val="accent1">
              <a:hueOff val="-78595"/>
              <a:satOff val="12505"/>
              <a:lumOff val="13871"/>
              <a:alpha val="80295"/>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a:defRPr sz="5600"/>
            </a:lvl1pPr>
          </a:lstStyle>
          <a:p>
            <a:r>
              <a:t>Interoperable</a:t>
            </a:r>
          </a:p>
        </p:txBody>
      </p:sp>
      <p:sp>
        <p:nvSpPr>
          <p:cNvPr id="209" name="Reusable"/>
          <p:cNvSpPr/>
          <p:nvPr/>
        </p:nvSpPr>
        <p:spPr>
          <a:xfrm>
            <a:off x="12775393" y="8698634"/>
            <a:ext cx="9870318" cy="1297132"/>
          </a:xfrm>
          <a:prstGeom prst="roundRect">
            <a:avLst>
              <a:gd name="adj" fmla="val 7071"/>
            </a:avLst>
          </a:prstGeom>
          <a:solidFill>
            <a:schemeClr val="accent1">
              <a:hueOff val="-78595"/>
              <a:satOff val="12505"/>
              <a:lumOff val="13871"/>
              <a:alpha val="80295"/>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a:defRPr sz="5600"/>
            </a:lvl1pPr>
          </a:lstStyle>
          <a:p>
            <a:r>
              <a:t>Reusable</a:t>
            </a:r>
          </a:p>
        </p:txBody>
      </p:sp>
      <p:pic>
        <p:nvPicPr>
          <p:cNvPr id="210" name="Four colored squares illustrate data concepts of ‘interoperable’ from the FAIR principle: a hierarchy for Vocabularies, symbols for FAIR principles, and interconnected documents for Linked Metadata." descr="Four colored squares illustrate data concepts of ‘interoperable’ from the FAIR principle: a hierarchy for Vocabularies, symbols for FAIR principles, and interconnected documents for Linked Metadata."/>
          <p:cNvPicPr>
            <a:picLocks noChangeAspect="1"/>
          </p:cNvPicPr>
          <p:nvPr/>
        </p:nvPicPr>
        <p:blipFill>
          <a:blip r:embed="rId4"/>
          <a:stretch>
            <a:fillRect/>
          </a:stretch>
        </p:blipFill>
        <p:spPr>
          <a:xfrm>
            <a:off x="2849885" y="10204450"/>
            <a:ext cx="7485618" cy="2349500"/>
          </a:xfrm>
          <a:prstGeom prst="rect">
            <a:avLst/>
          </a:prstGeom>
          <a:ln w="12700">
            <a:miter lim="400000"/>
          </a:ln>
        </p:spPr>
      </p:pic>
      <p:pic>
        <p:nvPicPr>
          <p:cNvPr id="211" name="Four colored squares illustrate data concepts of ‘reusable from the FAIR principle: Yellow for metadata, green for usage license, maroon for provenance, and blue for community standards." descr="Four colored squares illustrate data concepts of ‘reusable from the FAIR principle: Yellow for metadata, green for usage license, maroon for provenance, and blue for community standards."/>
          <p:cNvPicPr>
            <a:picLocks noChangeAspect="1"/>
          </p:cNvPicPr>
          <p:nvPr/>
        </p:nvPicPr>
        <p:blipFill>
          <a:blip r:embed="rId5"/>
          <a:stretch>
            <a:fillRect/>
          </a:stretch>
        </p:blipFill>
        <p:spPr>
          <a:xfrm>
            <a:off x="12689322" y="10204450"/>
            <a:ext cx="10138001" cy="2349500"/>
          </a:xfrm>
          <a:prstGeom prst="rect">
            <a:avLst/>
          </a:prstGeom>
          <a:ln w="12700">
            <a:miter lim="400000"/>
          </a:ln>
        </p:spPr>
      </p:pic>
      <p:sp>
        <p:nvSpPr>
          <p:cNvPr id="212" name="image: ARDC"/>
          <p:cNvSpPr txBox="1"/>
          <p:nvPr/>
        </p:nvSpPr>
        <p:spPr>
          <a:xfrm>
            <a:off x="274715" y="13054012"/>
            <a:ext cx="1736570" cy="4603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71437" tIns="71437" rIns="71437" bIns="71437" anchor="ctr">
            <a:spAutoFit/>
          </a:bodyPr>
          <a:lstStyle/>
          <a:p>
            <a:pPr algn="l" defTabSz="457200">
              <a:defRPr sz="2133">
                <a:solidFill>
                  <a:srgbClr val="AFABAB"/>
                </a:solidFill>
                <a:latin typeface="Times Roman"/>
                <a:ea typeface="Times Roman"/>
                <a:cs typeface="Times Roman"/>
                <a:sym typeface="Times Roman"/>
              </a:defRPr>
            </a:pPr>
            <a:r>
              <a:t>image: ARDC</a:t>
            </a:r>
            <a:r>
              <a:rPr sz="1200">
                <a:solidFill>
                  <a:srgbClr val="000000"/>
                </a:solidFill>
              </a:rPr>
              <a:t>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FAIR Data - Your Job"/>
          <p:cNvSpPr txBox="1">
            <a:spLocks noGrp="1"/>
          </p:cNvSpPr>
          <p:nvPr>
            <p:ph type="title"/>
          </p:nvPr>
        </p:nvSpPr>
        <p:spPr>
          <a:xfrm>
            <a:off x="575833" y="679381"/>
            <a:ext cx="23232334" cy="1803797"/>
          </a:xfrm>
          <a:prstGeom prst="rect">
            <a:avLst/>
          </a:prstGeom>
        </p:spPr>
        <p:txBody>
          <a:bodyPr/>
          <a:lstStyle>
            <a:lvl1pPr defTabSz="788669">
              <a:defRPr sz="9600"/>
            </a:lvl1pPr>
          </a:lstStyle>
          <a:p>
            <a:r>
              <a:t>FAIR Data - Your Job</a:t>
            </a:r>
          </a:p>
        </p:txBody>
      </p:sp>
      <p:sp>
        <p:nvSpPr>
          <p:cNvPr id="215" name="Findable"/>
          <p:cNvSpPr/>
          <p:nvPr/>
        </p:nvSpPr>
        <p:spPr>
          <a:xfrm>
            <a:off x="1705304" y="2805834"/>
            <a:ext cx="9870318" cy="1297132"/>
          </a:xfrm>
          <a:prstGeom prst="roundRect">
            <a:avLst>
              <a:gd name="adj" fmla="val 7071"/>
            </a:avLst>
          </a:prstGeom>
          <a:solidFill>
            <a:schemeClr val="accent1">
              <a:hueOff val="-78595"/>
              <a:satOff val="12505"/>
              <a:lumOff val="13871"/>
              <a:alpha val="80295"/>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a:defRPr sz="5600"/>
            </a:lvl1pPr>
          </a:lstStyle>
          <a:p>
            <a:r>
              <a:t>Findable</a:t>
            </a:r>
          </a:p>
        </p:txBody>
      </p:sp>
      <p:sp>
        <p:nvSpPr>
          <p:cNvPr id="219" name="Data is documented with rich metadata, has a unique and persistent identifier (e.g., DOI), and is in a resource that can be searched or indexed."/>
          <p:cNvSpPr txBox="1"/>
          <p:nvPr/>
        </p:nvSpPr>
        <p:spPr>
          <a:xfrm>
            <a:off x="1695212" y="4236768"/>
            <a:ext cx="9823682" cy="27082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lvl1pPr algn="l">
              <a:defRPr sz="4100"/>
            </a:lvl1pPr>
          </a:lstStyle>
          <a:p>
            <a:r>
              <a:t>Data is documented with rich metadata, has a unique and persistent identifier (e.g., DOI), and is in a resource that can be searched or indexed.</a:t>
            </a:r>
            <a:endParaRPr sz="1200"/>
          </a:p>
        </p:txBody>
      </p:sp>
      <p:sp>
        <p:nvSpPr>
          <p:cNvPr id="216" name="Accessible"/>
          <p:cNvSpPr/>
          <p:nvPr/>
        </p:nvSpPr>
        <p:spPr>
          <a:xfrm>
            <a:off x="12846480" y="2805834"/>
            <a:ext cx="9823683" cy="1297132"/>
          </a:xfrm>
          <a:prstGeom prst="roundRect">
            <a:avLst>
              <a:gd name="adj" fmla="val 7071"/>
            </a:avLst>
          </a:prstGeom>
          <a:solidFill>
            <a:schemeClr val="accent1">
              <a:hueOff val="-78595"/>
              <a:satOff val="12505"/>
              <a:lumOff val="13871"/>
              <a:alpha val="80295"/>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a:defRPr sz="5600"/>
            </a:lvl1pPr>
          </a:lstStyle>
          <a:p>
            <a:r>
              <a:t>Accessible</a:t>
            </a:r>
          </a:p>
        </p:txBody>
      </p:sp>
      <p:sp>
        <p:nvSpPr>
          <p:cNvPr id="220" name="Metadata and data is both human and machine readable and is stored in a trusted repository."/>
          <p:cNvSpPr txBox="1"/>
          <p:nvPr/>
        </p:nvSpPr>
        <p:spPr>
          <a:xfrm>
            <a:off x="12846481" y="4236768"/>
            <a:ext cx="9823682" cy="1514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lvl1pPr algn="l">
              <a:defRPr sz="4100"/>
            </a:lvl1pPr>
          </a:lstStyle>
          <a:p>
            <a:r>
              <a:t>Metadata and data is both human and machine readable and is stored in a trusted repository.</a:t>
            </a:r>
            <a:endParaRPr sz="1200"/>
          </a:p>
        </p:txBody>
      </p:sp>
      <p:sp>
        <p:nvSpPr>
          <p:cNvPr id="217" name="Interoperable"/>
          <p:cNvSpPr/>
          <p:nvPr/>
        </p:nvSpPr>
        <p:spPr>
          <a:xfrm>
            <a:off x="1680852" y="8698634"/>
            <a:ext cx="9823683" cy="1297132"/>
          </a:xfrm>
          <a:prstGeom prst="roundRect">
            <a:avLst>
              <a:gd name="adj" fmla="val 7071"/>
            </a:avLst>
          </a:prstGeom>
          <a:solidFill>
            <a:schemeClr val="accent1">
              <a:hueOff val="-78595"/>
              <a:satOff val="12505"/>
              <a:lumOff val="13871"/>
              <a:alpha val="80295"/>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a:defRPr sz="5600"/>
            </a:lvl1pPr>
          </a:lstStyle>
          <a:p>
            <a:r>
              <a:t>Interoperable</a:t>
            </a:r>
          </a:p>
        </p:txBody>
      </p:sp>
      <p:sp>
        <p:nvSpPr>
          <p:cNvPr id="221" name="Data is in open formats with a common structure and metadata uses accepted, disciplinary terminology (e.g., controlled vocabulary or ontologies)"/>
          <p:cNvSpPr txBox="1"/>
          <p:nvPr/>
        </p:nvSpPr>
        <p:spPr>
          <a:xfrm>
            <a:off x="1695212" y="10067399"/>
            <a:ext cx="9823682" cy="2530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lvl1pPr algn="l">
              <a:defRPr sz="4100"/>
            </a:lvl1pPr>
          </a:lstStyle>
          <a:p>
            <a:r>
              <a:t>Data is in open formats with a common structure and metadata uses accepted, disciplinary terminology (e.g., controlled vocabulary or ontologies)</a:t>
            </a:r>
          </a:p>
        </p:txBody>
      </p:sp>
      <p:sp>
        <p:nvSpPr>
          <p:cNvPr id="218" name="Reusable"/>
          <p:cNvSpPr/>
          <p:nvPr/>
        </p:nvSpPr>
        <p:spPr>
          <a:xfrm>
            <a:off x="12775393" y="8698634"/>
            <a:ext cx="9870318" cy="1297132"/>
          </a:xfrm>
          <a:prstGeom prst="roundRect">
            <a:avLst>
              <a:gd name="adj" fmla="val 7071"/>
            </a:avLst>
          </a:prstGeom>
          <a:solidFill>
            <a:schemeClr val="accent1">
              <a:hueOff val="-78595"/>
              <a:satOff val="12505"/>
              <a:lumOff val="13871"/>
              <a:alpha val="80295"/>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lstStyle>
            <a:lvl1pPr>
              <a:defRPr sz="5600"/>
            </a:lvl1pPr>
          </a:lstStyle>
          <a:p>
            <a:r>
              <a:t>Reusable</a:t>
            </a:r>
          </a:p>
        </p:txBody>
      </p:sp>
      <p:sp>
        <p:nvSpPr>
          <p:cNvPr id="222" name="Data has clear licenses and provenance and align with community/disciplinary standards"/>
          <p:cNvSpPr txBox="1"/>
          <p:nvPr/>
        </p:nvSpPr>
        <p:spPr>
          <a:xfrm>
            <a:off x="12798711" y="10087434"/>
            <a:ext cx="9823683" cy="13366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lvl1pPr algn="l">
              <a:defRPr sz="4100"/>
            </a:lvl1pPr>
          </a:lstStyle>
          <a:p>
            <a:r>
              <a:t>Data has clear licenses and provenance and align with community/disciplinary standards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How to prepare your data"/>
          <p:cNvSpPr txBox="1">
            <a:spLocks noGrp="1"/>
          </p:cNvSpPr>
          <p:nvPr>
            <p:ph type="title"/>
          </p:nvPr>
        </p:nvSpPr>
        <p:spPr>
          <a:xfrm>
            <a:off x="3682431" y="704887"/>
            <a:ext cx="17019138" cy="1803798"/>
          </a:xfrm>
          <a:prstGeom prst="rect">
            <a:avLst/>
          </a:prstGeom>
        </p:spPr>
        <p:txBody>
          <a:bodyPr/>
          <a:lstStyle>
            <a:lvl1pPr defTabSz="788669">
              <a:defRPr sz="9600"/>
            </a:lvl1pPr>
          </a:lstStyle>
          <a:p>
            <a:r>
              <a:t>How to prepare your data</a:t>
            </a:r>
          </a:p>
        </p:txBody>
      </p:sp>
      <p:grpSp>
        <p:nvGrpSpPr>
          <p:cNvPr id="291" name="Group" descr="A hand places a blue block labeled &quot;OPEN&quot; atop a stack of blocks with labels like &quot;REUSABLE,&quot; &quot;FINDABLE,&quot; and &quot;INTEROPERABLE,&quot; illustrating data management concepts."/>
          <p:cNvGrpSpPr/>
          <p:nvPr/>
        </p:nvGrpSpPr>
        <p:grpSpPr>
          <a:xfrm>
            <a:off x="-586495" y="3066704"/>
            <a:ext cx="13857734" cy="10656822"/>
            <a:chOff x="0" y="0"/>
            <a:chExt cx="13857732" cy="10656821"/>
          </a:xfrm>
        </p:grpSpPr>
        <p:grpSp>
          <p:nvGrpSpPr>
            <p:cNvPr id="281" name="Group"/>
            <p:cNvGrpSpPr/>
            <p:nvPr/>
          </p:nvGrpSpPr>
          <p:grpSpPr>
            <a:xfrm>
              <a:off x="0" y="5526220"/>
              <a:ext cx="13857733" cy="5130602"/>
              <a:chOff x="-567679" y="0"/>
              <a:chExt cx="13857732" cy="5130601"/>
            </a:xfrm>
          </p:grpSpPr>
          <p:grpSp>
            <p:nvGrpSpPr>
              <p:cNvPr id="228" name="Group"/>
              <p:cNvGrpSpPr/>
              <p:nvPr/>
            </p:nvGrpSpPr>
            <p:grpSpPr>
              <a:xfrm>
                <a:off x="10296525" y="3772892"/>
                <a:ext cx="2708275" cy="1357710"/>
                <a:chOff x="0" y="0"/>
                <a:chExt cx="2708275" cy="1357709"/>
              </a:xfrm>
            </p:grpSpPr>
            <p:sp>
              <p:nvSpPr>
                <p:cNvPr id="225" name="Shape"/>
                <p:cNvSpPr/>
                <p:nvPr/>
              </p:nvSpPr>
              <p:spPr>
                <a:xfrm>
                  <a:off x="0" y="0"/>
                  <a:ext cx="101600" cy="13577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493"/>
                      </a:lnTo>
                      <a:lnTo>
                        <a:pt x="759" y="21600"/>
                      </a:lnTo>
                      <a:lnTo>
                        <a:pt x="21600" y="21600"/>
                      </a:lnTo>
                      <a:lnTo>
                        <a:pt x="21600" y="4445"/>
                      </a:lnTo>
                      <a:lnTo>
                        <a:pt x="0" y="0"/>
                      </a:lnTo>
                      <a:close/>
                    </a:path>
                  </a:pathLst>
                </a:custGeom>
                <a:solidFill>
                  <a:srgbClr val="649ABC"/>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226" name="Shape"/>
                <p:cNvSpPr/>
                <p:nvPr/>
              </p:nvSpPr>
              <p:spPr>
                <a:xfrm>
                  <a:off x="0" y="6350"/>
                  <a:ext cx="2708275" cy="2730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810" y="21600"/>
                      </a:lnTo>
                      <a:lnTo>
                        <a:pt x="21600" y="21600"/>
                      </a:lnTo>
                      <a:lnTo>
                        <a:pt x="21600" y="0"/>
                      </a:lnTo>
                      <a:lnTo>
                        <a:pt x="0" y="0"/>
                      </a:lnTo>
                      <a:close/>
                    </a:path>
                  </a:pathLst>
                </a:custGeom>
                <a:solidFill>
                  <a:srgbClr val="7EC3EE"/>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227" name="Rectangle"/>
                <p:cNvSpPr/>
                <p:nvPr/>
              </p:nvSpPr>
              <p:spPr>
                <a:xfrm>
                  <a:off x="101600" y="279400"/>
                  <a:ext cx="2606675" cy="1078310"/>
                </a:xfrm>
                <a:prstGeom prst="rect">
                  <a:avLst/>
                </a:prstGeom>
                <a:solidFill>
                  <a:srgbClr val="72B1D7"/>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grpSp>
            <p:nvGrpSpPr>
              <p:cNvPr id="231" name="Group"/>
              <p:cNvGrpSpPr/>
              <p:nvPr/>
            </p:nvGrpSpPr>
            <p:grpSpPr>
              <a:xfrm>
                <a:off x="0" y="3779242"/>
                <a:ext cx="2479675" cy="1351360"/>
                <a:chOff x="0" y="0"/>
                <a:chExt cx="2479675" cy="1351359"/>
              </a:xfrm>
            </p:grpSpPr>
            <p:sp>
              <p:nvSpPr>
                <p:cNvPr id="229" name="Rectangle"/>
                <p:cNvSpPr/>
                <p:nvPr/>
              </p:nvSpPr>
              <p:spPr>
                <a:xfrm>
                  <a:off x="0" y="273050"/>
                  <a:ext cx="2479675" cy="1078310"/>
                </a:xfrm>
                <a:prstGeom prst="rect">
                  <a:avLst/>
                </a:prstGeom>
                <a:solidFill>
                  <a:srgbClr val="72B1D7"/>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230" name="Shape"/>
                <p:cNvSpPr/>
                <p:nvPr/>
              </p:nvSpPr>
              <p:spPr>
                <a:xfrm>
                  <a:off x="0" y="0"/>
                  <a:ext cx="2479675" cy="2730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0715" y="0"/>
                      </a:lnTo>
                      <a:lnTo>
                        <a:pt x="0" y="0"/>
                      </a:lnTo>
                      <a:close/>
                    </a:path>
                  </a:pathLst>
                </a:custGeom>
                <a:solidFill>
                  <a:srgbClr val="7EC3EE"/>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grpSp>
            <p:nvGrpSpPr>
              <p:cNvPr id="239" name="Group"/>
              <p:cNvGrpSpPr/>
              <p:nvPr/>
            </p:nvGrpSpPr>
            <p:grpSpPr>
              <a:xfrm>
                <a:off x="-567680" y="3772892"/>
                <a:ext cx="13857734" cy="1357710"/>
                <a:chOff x="-6955779" y="0"/>
                <a:chExt cx="13857732" cy="1357709"/>
              </a:xfrm>
            </p:grpSpPr>
            <p:grpSp>
              <p:nvGrpSpPr>
                <p:cNvPr id="235" name="Group"/>
                <p:cNvGrpSpPr/>
                <p:nvPr/>
              </p:nvGrpSpPr>
              <p:grpSpPr>
                <a:xfrm>
                  <a:off x="0" y="0"/>
                  <a:ext cx="3908425" cy="1357710"/>
                  <a:chOff x="0" y="0"/>
                  <a:chExt cx="3908425" cy="1357709"/>
                </a:xfrm>
              </p:grpSpPr>
              <p:sp>
                <p:nvSpPr>
                  <p:cNvPr id="232" name="Shape"/>
                  <p:cNvSpPr/>
                  <p:nvPr/>
                </p:nvSpPr>
                <p:spPr>
                  <a:xfrm>
                    <a:off x="0" y="0"/>
                    <a:ext cx="101600" cy="13577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493"/>
                        </a:lnTo>
                        <a:lnTo>
                          <a:pt x="759" y="21600"/>
                        </a:lnTo>
                        <a:lnTo>
                          <a:pt x="21600" y="21600"/>
                        </a:lnTo>
                        <a:lnTo>
                          <a:pt x="21600" y="4445"/>
                        </a:lnTo>
                        <a:lnTo>
                          <a:pt x="0" y="0"/>
                        </a:lnTo>
                        <a:close/>
                      </a:path>
                    </a:pathLst>
                  </a:custGeom>
                  <a:solidFill>
                    <a:srgbClr val="99999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233" name="Shape"/>
                  <p:cNvSpPr/>
                  <p:nvPr/>
                </p:nvSpPr>
                <p:spPr>
                  <a:xfrm>
                    <a:off x="0" y="6350"/>
                    <a:ext cx="3908277" cy="2730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38" y="0"/>
                        </a:lnTo>
                        <a:lnTo>
                          <a:pt x="21600" y="21600"/>
                        </a:lnTo>
                        <a:lnTo>
                          <a:pt x="562" y="21600"/>
                        </a:lnTo>
                        <a:lnTo>
                          <a:pt x="0" y="0"/>
                        </a:lnTo>
                        <a:close/>
                      </a:path>
                    </a:pathLst>
                  </a:cu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234" name="Rectangle"/>
                  <p:cNvSpPr/>
                  <p:nvPr/>
                </p:nvSpPr>
                <p:spPr>
                  <a:xfrm>
                    <a:off x="101600" y="279400"/>
                    <a:ext cx="3806825" cy="1078310"/>
                  </a:xfrm>
                  <a:prstGeom prst="rect">
                    <a:avLst/>
                  </a:prstGeom>
                  <a:solidFill>
                    <a:srgbClr val="B9B9B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sp>
              <p:nvSpPr>
                <p:cNvPr id="236" name="Metadata"/>
                <p:cNvSpPr txBox="1"/>
                <p:nvPr/>
              </p:nvSpPr>
              <p:spPr>
                <a:xfrm>
                  <a:off x="419628" y="660114"/>
                  <a:ext cx="3170918" cy="5131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Metadata</a:t>
                  </a:r>
                </a:p>
              </p:txBody>
            </p:sp>
            <p:sp>
              <p:nvSpPr>
                <p:cNvPr id="237" name="Back-Up"/>
                <p:cNvSpPr txBox="1"/>
                <p:nvPr/>
              </p:nvSpPr>
              <p:spPr>
                <a:xfrm>
                  <a:off x="-6955780" y="660114"/>
                  <a:ext cx="3170919" cy="5131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Back-Up</a:t>
                  </a:r>
                </a:p>
              </p:txBody>
            </p:sp>
            <p:sp>
              <p:nvSpPr>
                <p:cNvPr id="238" name="Code"/>
                <p:cNvSpPr txBox="1"/>
                <p:nvPr/>
              </p:nvSpPr>
              <p:spPr>
                <a:xfrm>
                  <a:off x="3731035" y="660114"/>
                  <a:ext cx="3170919" cy="5131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Code</a:t>
                  </a:r>
                </a:p>
              </p:txBody>
            </p:sp>
          </p:grpSp>
          <p:grpSp>
            <p:nvGrpSpPr>
              <p:cNvPr id="245" name="Group"/>
              <p:cNvGrpSpPr/>
              <p:nvPr/>
            </p:nvGrpSpPr>
            <p:grpSpPr>
              <a:xfrm>
                <a:off x="2479675" y="3772892"/>
                <a:ext cx="3908425" cy="1357710"/>
                <a:chOff x="0" y="0"/>
                <a:chExt cx="3908425" cy="1357709"/>
              </a:xfrm>
            </p:grpSpPr>
            <p:grpSp>
              <p:nvGrpSpPr>
                <p:cNvPr id="243" name="Group"/>
                <p:cNvGrpSpPr/>
                <p:nvPr/>
              </p:nvGrpSpPr>
              <p:grpSpPr>
                <a:xfrm>
                  <a:off x="0" y="0"/>
                  <a:ext cx="3908425" cy="1357710"/>
                  <a:chOff x="0" y="0"/>
                  <a:chExt cx="3908425" cy="1357709"/>
                </a:xfrm>
              </p:grpSpPr>
              <p:sp>
                <p:nvSpPr>
                  <p:cNvPr id="240" name="Shape"/>
                  <p:cNvSpPr/>
                  <p:nvPr/>
                </p:nvSpPr>
                <p:spPr>
                  <a:xfrm>
                    <a:off x="0" y="0"/>
                    <a:ext cx="101600" cy="135771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493"/>
                        </a:lnTo>
                        <a:lnTo>
                          <a:pt x="759" y="21600"/>
                        </a:lnTo>
                        <a:lnTo>
                          <a:pt x="21600" y="21600"/>
                        </a:lnTo>
                        <a:lnTo>
                          <a:pt x="21600" y="4445"/>
                        </a:lnTo>
                        <a:lnTo>
                          <a:pt x="0" y="0"/>
                        </a:lnTo>
                        <a:close/>
                      </a:path>
                    </a:pathLst>
                  </a:custGeom>
                  <a:solidFill>
                    <a:srgbClr val="3484C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241" name="Shape"/>
                  <p:cNvSpPr/>
                  <p:nvPr/>
                </p:nvSpPr>
                <p:spPr>
                  <a:xfrm>
                    <a:off x="148" y="6350"/>
                    <a:ext cx="3908277" cy="2730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38" y="0"/>
                        </a:lnTo>
                        <a:lnTo>
                          <a:pt x="21600" y="21600"/>
                        </a:lnTo>
                        <a:lnTo>
                          <a:pt x="562" y="21600"/>
                        </a:lnTo>
                        <a:lnTo>
                          <a:pt x="0" y="0"/>
                        </a:lnTo>
                        <a:close/>
                      </a:path>
                    </a:pathLst>
                  </a:custGeom>
                  <a:solidFill>
                    <a:srgbClr val="37A8FA"/>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242" name="Rectangle"/>
                  <p:cNvSpPr/>
                  <p:nvPr/>
                </p:nvSpPr>
                <p:spPr>
                  <a:xfrm>
                    <a:off x="101600" y="279400"/>
                    <a:ext cx="3806825" cy="1078310"/>
                  </a:xfrm>
                  <a:prstGeom prst="rect">
                    <a:avLst/>
                  </a:prstGeom>
                  <a:solidFill>
                    <a:srgbClr val="3197E0"/>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sp>
              <p:nvSpPr>
                <p:cNvPr id="244" name="Tidy Data"/>
                <p:cNvSpPr txBox="1"/>
                <p:nvPr/>
              </p:nvSpPr>
              <p:spPr>
                <a:xfrm>
                  <a:off x="419628" y="660114"/>
                  <a:ext cx="3170918" cy="5131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Tidy Data</a:t>
                  </a:r>
                </a:p>
              </p:txBody>
            </p:sp>
          </p:grpSp>
          <p:grpSp>
            <p:nvGrpSpPr>
              <p:cNvPr id="248" name="Group"/>
              <p:cNvGrpSpPr/>
              <p:nvPr/>
            </p:nvGrpSpPr>
            <p:grpSpPr>
              <a:xfrm>
                <a:off x="0" y="2555676"/>
                <a:ext cx="640160" cy="1496617"/>
                <a:chOff x="0" y="0"/>
                <a:chExt cx="640159" cy="1496615"/>
              </a:xfrm>
            </p:grpSpPr>
            <p:sp>
              <p:nvSpPr>
                <p:cNvPr id="246" name="Rectangle"/>
                <p:cNvSpPr/>
                <p:nvPr/>
              </p:nvSpPr>
              <p:spPr>
                <a:xfrm>
                  <a:off x="0" y="222250"/>
                  <a:ext cx="640160" cy="1274366"/>
                </a:xfrm>
                <a:prstGeom prst="rect">
                  <a:avLst/>
                </a:prstGeom>
                <a:solidFill>
                  <a:srgbClr val="3197E0"/>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247" name="Shape"/>
                <p:cNvSpPr/>
                <p:nvPr/>
              </p:nvSpPr>
              <p:spPr>
                <a:xfrm>
                  <a:off x="0" y="0"/>
                  <a:ext cx="640160" cy="222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18172" y="0"/>
                      </a:lnTo>
                      <a:lnTo>
                        <a:pt x="0" y="0"/>
                      </a:lnTo>
                      <a:close/>
                    </a:path>
                  </a:pathLst>
                </a:custGeom>
                <a:solidFill>
                  <a:srgbClr val="37A8FA"/>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grpSp>
            <p:nvGrpSpPr>
              <p:cNvPr id="254" name="Group"/>
              <p:cNvGrpSpPr/>
              <p:nvPr/>
            </p:nvGrpSpPr>
            <p:grpSpPr>
              <a:xfrm>
                <a:off x="639985" y="2549128"/>
                <a:ext cx="3908277" cy="1503165"/>
                <a:chOff x="0" y="0"/>
                <a:chExt cx="3908276" cy="1503164"/>
              </a:xfrm>
            </p:grpSpPr>
            <p:grpSp>
              <p:nvGrpSpPr>
                <p:cNvPr id="252" name="Group"/>
                <p:cNvGrpSpPr/>
                <p:nvPr/>
              </p:nvGrpSpPr>
              <p:grpSpPr>
                <a:xfrm>
                  <a:off x="0" y="0"/>
                  <a:ext cx="3908277" cy="1503165"/>
                  <a:chOff x="0" y="0"/>
                  <a:chExt cx="3908276" cy="1503164"/>
                </a:xfrm>
              </p:grpSpPr>
              <p:sp>
                <p:nvSpPr>
                  <p:cNvPr id="249" name="Rectangle"/>
                  <p:cNvSpPr/>
                  <p:nvPr/>
                </p:nvSpPr>
                <p:spPr>
                  <a:xfrm>
                    <a:off x="101600" y="228600"/>
                    <a:ext cx="3806677" cy="1274565"/>
                  </a:xfrm>
                  <a:prstGeom prst="rect">
                    <a:avLst/>
                  </a:prstGeom>
                  <a:solidFill>
                    <a:srgbClr val="B9B9B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250" name="Shape"/>
                  <p:cNvSpPr/>
                  <p:nvPr/>
                </p:nvSpPr>
                <p:spPr>
                  <a:xfrm>
                    <a:off x="0" y="6350"/>
                    <a:ext cx="3908277" cy="222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38" y="0"/>
                        </a:lnTo>
                        <a:lnTo>
                          <a:pt x="21600" y="21600"/>
                        </a:lnTo>
                        <a:lnTo>
                          <a:pt x="562" y="21600"/>
                        </a:lnTo>
                        <a:lnTo>
                          <a:pt x="0" y="0"/>
                        </a:lnTo>
                        <a:close/>
                      </a:path>
                    </a:pathLst>
                  </a:cu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251" name="Shape"/>
                  <p:cNvSpPr/>
                  <p:nvPr/>
                </p:nvSpPr>
                <p:spPr>
                  <a:xfrm>
                    <a:off x="0" y="0"/>
                    <a:ext cx="101600" cy="15031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285"/>
                        </a:lnTo>
                        <a:lnTo>
                          <a:pt x="21600" y="21600"/>
                        </a:lnTo>
                        <a:lnTo>
                          <a:pt x="0" y="18680"/>
                        </a:lnTo>
                        <a:lnTo>
                          <a:pt x="0" y="0"/>
                        </a:lnTo>
                        <a:close/>
                      </a:path>
                    </a:pathLst>
                  </a:custGeom>
                  <a:solidFill>
                    <a:srgbClr val="99999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sp>
              <p:nvSpPr>
                <p:cNvPr id="253" name="Interoperable"/>
                <p:cNvSpPr txBox="1"/>
                <p:nvPr/>
              </p:nvSpPr>
              <p:spPr>
                <a:xfrm>
                  <a:off x="92189" y="609314"/>
                  <a:ext cx="3723898" cy="5689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Interoperable</a:t>
                  </a:r>
                </a:p>
              </p:txBody>
            </p:sp>
          </p:grpSp>
          <p:grpSp>
            <p:nvGrpSpPr>
              <p:cNvPr id="260" name="Group"/>
              <p:cNvGrpSpPr/>
              <p:nvPr/>
            </p:nvGrpSpPr>
            <p:grpSpPr>
              <a:xfrm>
                <a:off x="4548261" y="2549128"/>
                <a:ext cx="3908278" cy="1503165"/>
                <a:chOff x="0" y="0"/>
                <a:chExt cx="3908276" cy="1503164"/>
              </a:xfrm>
            </p:grpSpPr>
            <p:grpSp>
              <p:nvGrpSpPr>
                <p:cNvPr id="258" name="Group"/>
                <p:cNvGrpSpPr/>
                <p:nvPr/>
              </p:nvGrpSpPr>
              <p:grpSpPr>
                <a:xfrm>
                  <a:off x="0" y="0"/>
                  <a:ext cx="3908277" cy="1503165"/>
                  <a:chOff x="0" y="0"/>
                  <a:chExt cx="3908276" cy="1503164"/>
                </a:xfrm>
              </p:grpSpPr>
              <p:sp>
                <p:nvSpPr>
                  <p:cNvPr id="255" name="Rectangle"/>
                  <p:cNvSpPr/>
                  <p:nvPr/>
                </p:nvSpPr>
                <p:spPr>
                  <a:xfrm>
                    <a:off x="101600" y="228600"/>
                    <a:ext cx="3806677" cy="1274565"/>
                  </a:xfrm>
                  <a:prstGeom prst="rect">
                    <a:avLst/>
                  </a:prstGeom>
                  <a:solidFill>
                    <a:srgbClr val="72B1D7"/>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256" name="Shape"/>
                  <p:cNvSpPr/>
                  <p:nvPr/>
                </p:nvSpPr>
                <p:spPr>
                  <a:xfrm>
                    <a:off x="0" y="6350"/>
                    <a:ext cx="3908277" cy="222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38" y="0"/>
                        </a:lnTo>
                        <a:lnTo>
                          <a:pt x="21600" y="21600"/>
                        </a:lnTo>
                        <a:lnTo>
                          <a:pt x="562" y="21600"/>
                        </a:lnTo>
                        <a:lnTo>
                          <a:pt x="0" y="0"/>
                        </a:lnTo>
                        <a:close/>
                      </a:path>
                    </a:pathLst>
                  </a:custGeom>
                  <a:solidFill>
                    <a:srgbClr val="7EC3EE"/>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257" name="Shape"/>
                  <p:cNvSpPr/>
                  <p:nvPr/>
                </p:nvSpPr>
                <p:spPr>
                  <a:xfrm>
                    <a:off x="0" y="0"/>
                    <a:ext cx="101600" cy="15031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285"/>
                        </a:lnTo>
                        <a:lnTo>
                          <a:pt x="21600" y="21600"/>
                        </a:lnTo>
                        <a:lnTo>
                          <a:pt x="0" y="18680"/>
                        </a:lnTo>
                        <a:lnTo>
                          <a:pt x="0" y="0"/>
                        </a:lnTo>
                        <a:close/>
                      </a:path>
                    </a:pathLst>
                  </a:custGeom>
                  <a:solidFill>
                    <a:srgbClr val="649ABC"/>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sp>
              <p:nvSpPr>
                <p:cNvPr id="259" name="Best Practices"/>
                <p:cNvSpPr txBox="1"/>
                <p:nvPr/>
              </p:nvSpPr>
              <p:spPr>
                <a:xfrm>
                  <a:off x="132097" y="628129"/>
                  <a:ext cx="3644082" cy="5131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Best Practices</a:t>
                  </a:r>
                </a:p>
              </p:txBody>
            </p:sp>
          </p:grpSp>
          <p:grpSp>
            <p:nvGrpSpPr>
              <p:cNvPr id="266" name="Group"/>
              <p:cNvGrpSpPr/>
              <p:nvPr/>
            </p:nvGrpSpPr>
            <p:grpSpPr>
              <a:xfrm>
                <a:off x="8456538" y="2549128"/>
                <a:ext cx="3908277" cy="1503165"/>
                <a:chOff x="0" y="0"/>
                <a:chExt cx="3908276" cy="1503164"/>
              </a:xfrm>
            </p:grpSpPr>
            <p:grpSp>
              <p:nvGrpSpPr>
                <p:cNvPr id="264" name="Group"/>
                <p:cNvGrpSpPr/>
                <p:nvPr/>
              </p:nvGrpSpPr>
              <p:grpSpPr>
                <a:xfrm>
                  <a:off x="0" y="0"/>
                  <a:ext cx="3908277" cy="1503165"/>
                  <a:chOff x="0" y="0"/>
                  <a:chExt cx="3908276" cy="1503164"/>
                </a:xfrm>
              </p:grpSpPr>
              <p:sp>
                <p:nvSpPr>
                  <p:cNvPr id="261" name="Rectangle"/>
                  <p:cNvSpPr/>
                  <p:nvPr/>
                </p:nvSpPr>
                <p:spPr>
                  <a:xfrm>
                    <a:off x="101600" y="228600"/>
                    <a:ext cx="3806677" cy="1274565"/>
                  </a:xfrm>
                  <a:prstGeom prst="rect">
                    <a:avLst/>
                  </a:prstGeom>
                  <a:solidFill>
                    <a:srgbClr val="3197E0"/>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262" name="Shape"/>
                  <p:cNvSpPr/>
                  <p:nvPr/>
                </p:nvSpPr>
                <p:spPr>
                  <a:xfrm>
                    <a:off x="0" y="6350"/>
                    <a:ext cx="3908277" cy="22225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38" y="0"/>
                        </a:lnTo>
                        <a:lnTo>
                          <a:pt x="21600" y="21600"/>
                        </a:lnTo>
                        <a:lnTo>
                          <a:pt x="562" y="21600"/>
                        </a:lnTo>
                        <a:lnTo>
                          <a:pt x="0" y="0"/>
                        </a:lnTo>
                        <a:close/>
                      </a:path>
                    </a:pathLst>
                  </a:custGeom>
                  <a:solidFill>
                    <a:srgbClr val="37A8FA"/>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263" name="Shape"/>
                  <p:cNvSpPr/>
                  <p:nvPr/>
                </p:nvSpPr>
                <p:spPr>
                  <a:xfrm>
                    <a:off x="0" y="0"/>
                    <a:ext cx="101600" cy="150316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3285"/>
                        </a:lnTo>
                        <a:lnTo>
                          <a:pt x="21600" y="21600"/>
                        </a:lnTo>
                        <a:lnTo>
                          <a:pt x="0" y="18680"/>
                        </a:lnTo>
                        <a:lnTo>
                          <a:pt x="0" y="0"/>
                        </a:lnTo>
                        <a:close/>
                      </a:path>
                    </a:pathLst>
                  </a:custGeom>
                  <a:solidFill>
                    <a:srgbClr val="3484C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sp>
              <p:nvSpPr>
                <p:cNvPr id="265" name="Version…"/>
                <p:cNvSpPr txBox="1"/>
                <p:nvPr/>
              </p:nvSpPr>
              <p:spPr>
                <a:xfrm>
                  <a:off x="191629" y="345907"/>
                  <a:ext cx="3525019" cy="109279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p>
                  <a:pPr defTabSz="584200">
                    <a:defRPr sz="3500" cap="all">
                      <a:solidFill>
                        <a:srgbClr val="FFFFFF"/>
                      </a:solidFill>
                      <a:latin typeface="Helvetica Neue Thin"/>
                      <a:ea typeface="Helvetica Neue Thin"/>
                      <a:cs typeface="Helvetica Neue Thin"/>
                      <a:sym typeface="Helvetica Neue Thin"/>
                    </a:defRPr>
                  </a:pPr>
                  <a:r>
                    <a:t>Version </a:t>
                  </a:r>
                </a:p>
                <a:p>
                  <a:pPr defTabSz="584200">
                    <a:defRPr sz="3500" cap="all">
                      <a:solidFill>
                        <a:srgbClr val="FFFFFF"/>
                      </a:solidFill>
                      <a:latin typeface="Helvetica Neue Thin"/>
                      <a:ea typeface="Helvetica Neue Thin"/>
                      <a:cs typeface="Helvetica Neue Thin"/>
                      <a:sym typeface="Helvetica Neue Thin"/>
                    </a:defRPr>
                  </a:pPr>
                  <a:r>
                    <a:t>Control</a:t>
                  </a:r>
                </a:p>
              </p:txBody>
            </p:sp>
          </p:grpSp>
          <p:sp>
            <p:nvSpPr>
              <p:cNvPr id="267" name="Shape"/>
              <p:cNvSpPr/>
              <p:nvPr/>
            </p:nvSpPr>
            <p:spPr>
              <a:xfrm>
                <a:off x="0" y="1280914"/>
                <a:ext cx="2479675" cy="2222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0715" y="0"/>
                    </a:lnTo>
                    <a:lnTo>
                      <a:pt x="0" y="0"/>
                    </a:lnTo>
                    <a:close/>
                  </a:path>
                </a:pathLst>
              </a:custGeom>
              <a:solidFill>
                <a:srgbClr val="7EC3EE"/>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268" name="Rectangle"/>
              <p:cNvSpPr/>
              <p:nvPr/>
            </p:nvSpPr>
            <p:spPr>
              <a:xfrm>
                <a:off x="0" y="1503164"/>
                <a:ext cx="2479675" cy="1274763"/>
              </a:xfrm>
              <a:prstGeom prst="rect">
                <a:avLst/>
              </a:prstGeom>
              <a:solidFill>
                <a:srgbClr val="72B1D7"/>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nvGrpSpPr>
              <p:cNvPr id="274" name="Group"/>
              <p:cNvGrpSpPr/>
              <p:nvPr/>
            </p:nvGrpSpPr>
            <p:grpSpPr>
              <a:xfrm>
                <a:off x="2479823" y="1281096"/>
                <a:ext cx="3908277" cy="1497602"/>
                <a:chOff x="0" y="0"/>
                <a:chExt cx="3908276" cy="1497600"/>
              </a:xfrm>
            </p:grpSpPr>
            <p:grpSp>
              <p:nvGrpSpPr>
                <p:cNvPr id="272" name="Group"/>
                <p:cNvGrpSpPr/>
                <p:nvPr/>
              </p:nvGrpSpPr>
              <p:grpSpPr>
                <a:xfrm>
                  <a:off x="0" y="0"/>
                  <a:ext cx="3908277" cy="1497601"/>
                  <a:chOff x="0" y="0"/>
                  <a:chExt cx="3908276" cy="1497600"/>
                </a:xfrm>
              </p:grpSpPr>
              <p:sp>
                <p:nvSpPr>
                  <p:cNvPr id="269" name="Rectangle"/>
                  <p:cNvSpPr/>
                  <p:nvPr/>
                </p:nvSpPr>
                <p:spPr>
                  <a:xfrm>
                    <a:off x="101600" y="223036"/>
                    <a:ext cx="3806677" cy="1274565"/>
                  </a:xfrm>
                  <a:prstGeom prst="rect">
                    <a:avLst/>
                  </a:prstGeom>
                  <a:solidFill>
                    <a:srgbClr val="3197E0"/>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270" name="Shape"/>
                  <p:cNvSpPr/>
                  <p:nvPr/>
                </p:nvSpPr>
                <p:spPr>
                  <a:xfrm>
                    <a:off x="0" y="786"/>
                    <a:ext cx="3908277" cy="2222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038" y="0"/>
                        </a:lnTo>
                        <a:lnTo>
                          <a:pt x="21600" y="21600"/>
                        </a:lnTo>
                        <a:lnTo>
                          <a:pt x="530" y="21600"/>
                        </a:lnTo>
                        <a:lnTo>
                          <a:pt x="0" y="0"/>
                        </a:lnTo>
                        <a:close/>
                      </a:path>
                    </a:pathLst>
                  </a:custGeom>
                  <a:solidFill>
                    <a:srgbClr val="37A8FA"/>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271" name="Shape"/>
                  <p:cNvSpPr/>
                  <p:nvPr/>
                </p:nvSpPr>
                <p:spPr>
                  <a:xfrm>
                    <a:off x="287" y="0"/>
                    <a:ext cx="101313" cy="1497601"/>
                  </a:xfrm>
                  <a:custGeom>
                    <a:avLst/>
                    <a:gdLst/>
                    <a:ahLst/>
                    <a:cxnLst>
                      <a:cxn ang="0">
                        <a:pos x="wd2" y="hd2"/>
                      </a:cxn>
                      <a:cxn ang="5400000">
                        <a:pos x="wd2" y="hd2"/>
                      </a:cxn>
                      <a:cxn ang="10800000">
                        <a:pos x="wd2" y="hd2"/>
                      </a:cxn>
                      <a:cxn ang="16200000">
                        <a:pos x="wd2" y="hd2"/>
                      </a:cxn>
                    </a:cxnLst>
                    <a:rect l="0" t="0" r="r" b="b"/>
                    <a:pathLst>
                      <a:path w="21600" h="21600" extrusionOk="0">
                        <a:moveTo>
                          <a:pt x="69" y="0"/>
                        </a:moveTo>
                        <a:lnTo>
                          <a:pt x="21600" y="3217"/>
                        </a:lnTo>
                        <a:lnTo>
                          <a:pt x="21600" y="21600"/>
                        </a:lnTo>
                        <a:lnTo>
                          <a:pt x="0" y="18429"/>
                        </a:lnTo>
                        <a:lnTo>
                          <a:pt x="69" y="0"/>
                        </a:lnTo>
                        <a:close/>
                      </a:path>
                    </a:pathLst>
                  </a:custGeom>
                  <a:solidFill>
                    <a:srgbClr val="3484C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sp>
              <p:nvSpPr>
                <p:cNvPr id="273" name="Accesible"/>
                <p:cNvSpPr txBox="1"/>
                <p:nvPr/>
              </p:nvSpPr>
              <p:spPr>
                <a:xfrm>
                  <a:off x="419479" y="603751"/>
                  <a:ext cx="3170918" cy="51313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Accesible</a:t>
                  </a:r>
                </a:p>
              </p:txBody>
            </p:sp>
          </p:grpSp>
          <p:grpSp>
            <p:nvGrpSpPr>
              <p:cNvPr id="280" name="Group"/>
              <p:cNvGrpSpPr/>
              <p:nvPr/>
            </p:nvGrpSpPr>
            <p:grpSpPr>
              <a:xfrm>
                <a:off x="551085" y="0"/>
                <a:ext cx="3933677" cy="1503165"/>
                <a:chOff x="0" y="0"/>
                <a:chExt cx="3933676" cy="1503164"/>
              </a:xfrm>
            </p:grpSpPr>
            <p:grpSp>
              <p:nvGrpSpPr>
                <p:cNvPr id="278" name="Group"/>
                <p:cNvGrpSpPr/>
                <p:nvPr/>
              </p:nvGrpSpPr>
              <p:grpSpPr>
                <a:xfrm>
                  <a:off x="0" y="0"/>
                  <a:ext cx="3933677" cy="1503165"/>
                  <a:chOff x="0" y="0"/>
                  <a:chExt cx="3933676" cy="1503164"/>
                </a:xfrm>
              </p:grpSpPr>
              <p:sp>
                <p:nvSpPr>
                  <p:cNvPr id="275" name="Rectangle"/>
                  <p:cNvSpPr/>
                  <p:nvPr/>
                </p:nvSpPr>
                <p:spPr>
                  <a:xfrm>
                    <a:off x="0" y="228600"/>
                    <a:ext cx="3806677" cy="1274565"/>
                  </a:xfrm>
                  <a:prstGeom prst="rect">
                    <a:avLst/>
                  </a:prstGeom>
                  <a:solidFill>
                    <a:srgbClr val="B9B9B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276" name="Shape"/>
                  <p:cNvSpPr/>
                  <p:nvPr/>
                </p:nvSpPr>
                <p:spPr>
                  <a:xfrm>
                    <a:off x="0" y="6350"/>
                    <a:ext cx="3933677" cy="222250"/>
                  </a:xfrm>
                  <a:custGeom>
                    <a:avLst/>
                    <a:gdLst/>
                    <a:ahLst/>
                    <a:cxnLst>
                      <a:cxn ang="0">
                        <a:pos x="wd2" y="hd2"/>
                      </a:cxn>
                      <a:cxn ang="5400000">
                        <a:pos x="wd2" y="hd2"/>
                      </a:cxn>
                      <a:cxn ang="10800000">
                        <a:pos x="wd2" y="hd2"/>
                      </a:cxn>
                      <a:cxn ang="16200000">
                        <a:pos x="wd2" y="hd2"/>
                      </a:cxn>
                    </a:cxnLst>
                    <a:rect l="0" t="0" r="r" b="b"/>
                    <a:pathLst>
                      <a:path w="21600" h="21600" extrusionOk="0">
                        <a:moveTo>
                          <a:pt x="697" y="0"/>
                        </a:moveTo>
                        <a:lnTo>
                          <a:pt x="21600" y="0"/>
                        </a:lnTo>
                        <a:lnTo>
                          <a:pt x="20903" y="21600"/>
                        </a:lnTo>
                        <a:lnTo>
                          <a:pt x="0" y="21600"/>
                        </a:lnTo>
                        <a:lnTo>
                          <a:pt x="697" y="0"/>
                        </a:lnTo>
                        <a:close/>
                      </a:path>
                    </a:pathLst>
                  </a:custGeom>
                  <a:solidFill>
                    <a:srgbClr val="E5E5E5"/>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277" name="Shape"/>
                  <p:cNvSpPr/>
                  <p:nvPr/>
                </p:nvSpPr>
                <p:spPr>
                  <a:xfrm>
                    <a:off x="3806676" y="0"/>
                    <a:ext cx="127001" cy="1503165"/>
                  </a:xfrm>
                  <a:custGeom>
                    <a:avLst/>
                    <a:gdLst/>
                    <a:ahLst/>
                    <a:cxnLst>
                      <a:cxn ang="0">
                        <a:pos x="wd2" y="hd2"/>
                      </a:cxn>
                      <a:cxn ang="5400000">
                        <a:pos x="wd2" y="hd2"/>
                      </a:cxn>
                      <a:cxn ang="10800000">
                        <a:pos x="wd2" y="hd2"/>
                      </a:cxn>
                      <a:cxn ang="16200000">
                        <a:pos x="wd2" y="hd2"/>
                      </a:cxn>
                    </a:cxnLst>
                    <a:rect l="0" t="0" r="r" b="b"/>
                    <a:pathLst>
                      <a:path w="21600" h="21600" extrusionOk="0">
                        <a:moveTo>
                          <a:pt x="0" y="3285"/>
                        </a:moveTo>
                        <a:lnTo>
                          <a:pt x="21600" y="0"/>
                        </a:lnTo>
                        <a:lnTo>
                          <a:pt x="21600" y="18315"/>
                        </a:lnTo>
                        <a:lnTo>
                          <a:pt x="0" y="21600"/>
                        </a:lnTo>
                        <a:lnTo>
                          <a:pt x="0" y="3285"/>
                        </a:lnTo>
                        <a:close/>
                      </a:path>
                    </a:pathLst>
                  </a:custGeom>
                  <a:solidFill>
                    <a:srgbClr val="999999"/>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sp>
              <p:nvSpPr>
                <p:cNvPr id="279" name="Findable"/>
                <p:cNvSpPr txBox="1"/>
                <p:nvPr/>
              </p:nvSpPr>
              <p:spPr>
                <a:xfrm>
                  <a:off x="317879" y="609313"/>
                  <a:ext cx="3170918" cy="51313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3500" cap="all">
                      <a:solidFill>
                        <a:srgbClr val="FFFFFF"/>
                      </a:solidFill>
                      <a:latin typeface="Helvetica Neue Thin"/>
                      <a:ea typeface="Helvetica Neue Thin"/>
                      <a:cs typeface="Helvetica Neue Thin"/>
                      <a:sym typeface="Helvetica Neue Thin"/>
                    </a:defRPr>
                  </a:lvl1pPr>
                </a:lstStyle>
                <a:p>
                  <a:r>
                    <a:t>Findable</a:t>
                  </a:r>
                </a:p>
              </p:txBody>
            </p:sp>
          </p:grpSp>
        </p:grpSp>
        <p:grpSp>
          <p:nvGrpSpPr>
            <p:cNvPr id="290" name="Group"/>
            <p:cNvGrpSpPr/>
            <p:nvPr/>
          </p:nvGrpSpPr>
          <p:grpSpPr>
            <a:xfrm>
              <a:off x="497184" y="-1"/>
              <a:ext cx="6626472" cy="4633279"/>
              <a:chOff x="0" y="0"/>
              <a:chExt cx="6626470" cy="4633277"/>
            </a:xfrm>
          </p:grpSpPr>
          <p:sp>
            <p:nvSpPr>
              <p:cNvPr id="282" name="Shape"/>
              <p:cNvSpPr/>
              <p:nvPr/>
            </p:nvSpPr>
            <p:spPr>
              <a:xfrm flipH="1">
                <a:off x="2423286" y="2048797"/>
                <a:ext cx="3995827" cy="2098214"/>
              </a:xfrm>
              <a:custGeom>
                <a:avLst/>
                <a:gdLst/>
                <a:ahLst/>
                <a:cxnLst>
                  <a:cxn ang="0">
                    <a:pos x="wd2" y="hd2"/>
                  </a:cxn>
                  <a:cxn ang="5400000">
                    <a:pos x="wd2" y="hd2"/>
                  </a:cxn>
                  <a:cxn ang="10800000">
                    <a:pos x="wd2" y="hd2"/>
                  </a:cxn>
                  <a:cxn ang="16200000">
                    <a:pos x="wd2" y="hd2"/>
                  </a:cxn>
                </a:cxnLst>
                <a:rect l="0" t="0" r="r" b="b"/>
                <a:pathLst>
                  <a:path w="21600" h="21600" extrusionOk="0">
                    <a:moveTo>
                      <a:pt x="1550" y="0"/>
                    </a:moveTo>
                    <a:lnTo>
                      <a:pt x="21600" y="8815"/>
                    </a:lnTo>
                    <a:lnTo>
                      <a:pt x="20050" y="21600"/>
                    </a:lnTo>
                    <a:lnTo>
                      <a:pt x="0" y="12785"/>
                    </a:lnTo>
                    <a:close/>
                  </a:path>
                </a:pathLst>
              </a:custGeom>
              <a:solidFill>
                <a:srgbClr val="72B1D7"/>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283" name="Shape"/>
              <p:cNvSpPr/>
              <p:nvPr/>
            </p:nvSpPr>
            <p:spPr>
              <a:xfrm flipH="1">
                <a:off x="2707881" y="3290372"/>
                <a:ext cx="3917428" cy="1342906"/>
              </a:xfrm>
              <a:custGeom>
                <a:avLst/>
                <a:gdLst/>
                <a:ahLst/>
                <a:cxnLst>
                  <a:cxn ang="0">
                    <a:pos x="wd2" y="hd2"/>
                  </a:cxn>
                  <a:cxn ang="5400000">
                    <a:pos x="wd2" y="hd2"/>
                  </a:cxn>
                  <a:cxn ang="10800000">
                    <a:pos x="wd2" y="hd2"/>
                  </a:cxn>
                  <a:cxn ang="16200000">
                    <a:pos x="wd2" y="hd2"/>
                  </a:cxn>
                </a:cxnLst>
                <a:rect l="0" t="0" r="r" b="b"/>
                <a:pathLst>
                  <a:path w="21600" h="21600" extrusionOk="0">
                    <a:moveTo>
                      <a:pt x="1126" y="0"/>
                    </a:moveTo>
                    <a:lnTo>
                      <a:pt x="21600" y="13732"/>
                    </a:lnTo>
                    <a:lnTo>
                      <a:pt x="19821" y="21600"/>
                    </a:lnTo>
                    <a:lnTo>
                      <a:pt x="0" y="7827"/>
                    </a:lnTo>
                    <a:lnTo>
                      <a:pt x="1126" y="0"/>
                    </a:lnTo>
                    <a:close/>
                  </a:path>
                </a:pathLst>
              </a:custGeom>
              <a:solidFill>
                <a:srgbClr val="649ABC"/>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284" name="Shape"/>
              <p:cNvSpPr/>
              <p:nvPr/>
            </p:nvSpPr>
            <p:spPr>
              <a:xfrm flipH="1">
                <a:off x="6133603" y="2052253"/>
                <a:ext cx="492868" cy="1727018"/>
              </a:xfrm>
              <a:custGeom>
                <a:avLst/>
                <a:gdLst/>
                <a:ahLst/>
                <a:cxnLst>
                  <a:cxn ang="0">
                    <a:pos x="wd2" y="hd2"/>
                  </a:cxn>
                  <a:cxn ang="5400000">
                    <a:pos x="wd2" y="hd2"/>
                  </a:cxn>
                  <a:cxn ang="10800000">
                    <a:pos x="wd2" y="hd2"/>
                  </a:cxn>
                  <a:cxn ang="16200000">
                    <a:pos x="wd2" y="hd2"/>
                  </a:cxn>
                </a:cxnLst>
                <a:rect l="0" t="0" r="r" b="b"/>
                <a:pathLst>
                  <a:path w="21600" h="21600" extrusionOk="0">
                    <a:moveTo>
                      <a:pt x="13650" y="5355"/>
                    </a:moveTo>
                    <a:lnTo>
                      <a:pt x="21600" y="0"/>
                    </a:lnTo>
                    <a:lnTo>
                      <a:pt x="9197" y="15447"/>
                    </a:lnTo>
                    <a:lnTo>
                      <a:pt x="0" y="21600"/>
                    </a:lnTo>
                    <a:lnTo>
                      <a:pt x="13650" y="5355"/>
                    </a:lnTo>
                    <a:close/>
                  </a:path>
                </a:pathLst>
              </a:custGeom>
              <a:solidFill>
                <a:srgbClr val="7EC3EE"/>
              </a:solidFill>
              <a:ln w="12700" cap="flat">
                <a:noFill/>
                <a:miter lim="400000"/>
              </a:ln>
              <a:effectLst/>
            </p:spPr>
            <p:txBody>
              <a:bodyPr wrap="square" lIns="0" tIns="0" rIns="0" bIns="0" numCol="1" anchor="t">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285" name="Shape"/>
              <p:cNvSpPr/>
              <p:nvPr/>
            </p:nvSpPr>
            <p:spPr>
              <a:xfrm flipH="1">
                <a:off x="1053978" y="1370487"/>
                <a:ext cx="829950" cy="1162963"/>
              </a:xfrm>
              <a:custGeom>
                <a:avLst/>
                <a:gdLst/>
                <a:ahLst/>
                <a:cxnLst>
                  <a:cxn ang="0">
                    <a:pos x="wd2" y="hd2"/>
                  </a:cxn>
                  <a:cxn ang="5400000">
                    <a:pos x="wd2" y="hd2"/>
                  </a:cxn>
                  <a:cxn ang="10800000">
                    <a:pos x="wd2" y="hd2"/>
                  </a:cxn>
                  <a:cxn ang="16200000">
                    <a:pos x="wd2" y="hd2"/>
                  </a:cxn>
                </a:cxnLst>
                <a:rect l="0" t="0" r="r" b="b"/>
                <a:pathLst>
                  <a:path w="21460" h="21541" extrusionOk="0">
                    <a:moveTo>
                      <a:pt x="12418" y="3"/>
                    </a:moveTo>
                    <a:cubicBezTo>
                      <a:pt x="10396" y="-59"/>
                      <a:pt x="8692" y="872"/>
                      <a:pt x="7005" y="1666"/>
                    </a:cubicBezTo>
                    <a:cubicBezTo>
                      <a:pt x="5541" y="2355"/>
                      <a:pt x="3994" y="2954"/>
                      <a:pt x="2595" y="3710"/>
                    </a:cubicBezTo>
                    <a:cubicBezTo>
                      <a:pt x="1651" y="4220"/>
                      <a:pt x="781" y="4798"/>
                      <a:pt x="0" y="5434"/>
                    </a:cubicBezTo>
                    <a:cubicBezTo>
                      <a:pt x="544" y="5215"/>
                      <a:pt x="1135" y="5064"/>
                      <a:pt x="1748" y="4985"/>
                    </a:cubicBezTo>
                    <a:cubicBezTo>
                      <a:pt x="2731" y="4858"/>
                      <a:pt x="3737" y="4921"/>
                      <a:pt x="4708" y="5088"/>
                    </a:cubicBezTo>
                    <a:cubicBezTo>
                      <a:pt x="6532" y="5401"/>
                      <a:pt x="8204" y="6073"/>
                      <a:pt x="9469" y="7065"/>
                    </a:cubicBezTo>
                    <a:cubicBezTo>
                      <a:pt x="11100" y="8345"/>
                      <a:pt x="11904" y="10022"/>
                      <a:pt x="12342" y="11726"/>
                    </a:cubicBezTo>
                    <a:cubicBezTo>
                      <a:pt x="13191" y="15020"/>
                      <a:pt x="12746" y="18418"/>
                      <a:pt x="11057" y="21541"/>
                    </a:cubicBezTo>
                    <a:cubicBezTo>
                      <a:pt x="12133" y="21095"/>
                      <a:pt x="13209" y="20649"/>
                      <a:pt x="14285" y="20203"/>
                    </a:cubicBezTo>
                    <a:cubicBezTo>
                      <a:pt x="14721" y="20023"/>
                      <a:pt x="15156" y="19842"/>
                      <a:pt x="15592" y="19662"/>
                    </a:cubicBezTo>
                    <a:lnTo>
                      <a:pt x="21034" y="17497"/>
                    </a:lnTo>
                    <a:cubicBezTo>
                      <a:pt x="21570" y="15359"/>
                      <a:pt x="21600" y="13171"/>
                      <a:pt x="21122" y="11026"/>
                    </a:cubicBezTo>
                    <a:cubicBezTo>
                      <a:pt x="20680" y="9043"/>
                      <a:pt x="19808" y="7128"/>
                      <a:pt x="18925" y="5231"/>
                    </a:cubicBezTo>
                    <a:cubicBezTo>
                      <a:pt x="17754" y="2716"/>
                      <a:pt x="15964" y="112"/>
                      <a:pt x="12418" y="3"/>
                    </a:cubicBezTo>
                    <a:close/>
                  </a:path>
                </a:pathLst>
              </a:custGeom>
              <a:solidFill>
                <a:srgbClr val="B9B9B9"/>
              </a:solidFill>
              <a:ln w="12700" cap="flat">
                <a:noFill/>
                <a:miter lim="400000"/>
              </a:ln>
              <a:effectLst/>
            </p:spPr>
            <p:txBody>
              <a:bodyPr wrap="square" lIns="50800" tIns="50800" rIns="50800" bIns="50800" numCol="1" anchor="ctr">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286" name="Shape"/>
              <p:cNvSpPr/>
              <p:nvPr/>
            </p:nvSpPr>
            <p:spPr>
              <a:xfrm flipH="1">
                <a:off x="1070679" y="2302704"/>
                <a:ext cx="124019" cy="130847"/>
              </a:xfrm>
              <a:custGeom>
                <a:avLst/>
                <a:gdLst/>
                <a:ahLst/>
                <a:cxnLst>
                  <a:cxn ang="0">
                    <a:pos x="wd2" y="hd2"/>
                  </a:cxn>
                  <a:cxn ang="5400000">
                    <a:pos x="wd2" y="hd2"/>
                  </a:cxn>
                  <a:cxn ang="10800000">
                    <a:pos x="wd2" y="hd2"/>
                  </a:cxn>
                  <a:cxn ang="16200000">
                    <a:pos x="wd2" y="hd2"/>
                  </a:cxn>
                </a:cxnLst>
                <a:rect l="0" t="0" r="r" b="b"/>
                <a:pathLst>
                  <a:path w="21600" h="21280" extrusionOk="0">
                    <a:moveTo>
                      <a:pt x="10228" y="21214"/>
                    </a:moveTo>
                    <a:cubicBezTo>
                      <a:pt x="7229" y="21600"/>
                      <a:pt x="4425" y="20248"/>
                      <a:pt x="2526" y="18163"/>
                    </a:cubicBezTo>
                    <a:cubicBezTo>
                      <a:pt x="1175" y="16680"/>
                      <a:pt x="299" y="14872"/>
                      <a:pt x="0" y="12945"/>
                    </a:cubicBezTo>
                    <a:lnTo>
                      <a:pt x="21600" y="0"/>
                    </a:lnTo>
                    <a:cubicBezTo>
                      <a:pt x="20937" y="3087"/>
                      <a:pt x="20239" y="6167"/>
                      <a:pt x="19507" y="9240"/>
                    </a:cubicBezTo>
                    <a:cubicBezTo>
                      <a:pt x="18210" y="14684"/>
                      <a:pt x="15878" y="20486"/>
                      <a:pt x="10228" y="21214"/>
                    </a:cubicBezTo>
                    <a:close/>
                  </a:path>
                </a:pathLst>
              </a:custGeom>
              <a:solidFill>
                <a:srgbClr val="3484C9"/>
              </a:solidFill>
              <a:ln w="12700" cap="flat">
                <a:noFill/>
                <a:miter lim="400000"/>
              </a:ln>
              <a:effectLst/>
            </p:spPr>
            <p:txBody>
              <a:bodyPr wrap="square" lIns="50800" tIns="50800" rIns="50800" bIns="50800" numCol="1" anchor="ctr">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287" name="Shape"/>
              <p:cNvSpPr/>
              <p:nvPr/>
            </p:nvSpPr>
            <p:spPr>
              <a:xfrm flipH="1">
                <a:off x="0" y="0"/>
                <a:ext cx="1583532" cy="243244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337" y="11320"/>
                    </a:lnTo>
                    <a:cubicBezTo>
                      <a:pt x="926" y="11497"/>
                      <a:pt x="591" y="11739"/>
                      <a:pt x="357" y="12021"/>
                    </a:cubicBezTo>
                    <a:cubicBezTo>
                      <a:pt x="145" y="12277"/>
                      <a:pt x="22" y="12559"/>
                      <a:pt x="0" y="12849"/>
                    </a:cubicBezTo>
                    <a:lnTo>
                      <a:pt x="1207" y="12419"/>
                    </a:lnTo>
                    <a:cubicBezTo>
                      <a:pt x="1576" y="12310"/>
                      <a:pt x="1997" y="12294"/>
                      <a:pt x="2382" y="12377"/>
                    </a:cubicBezTo>
                    <a:cubicBezTo>
                      <a:pt x="2885" y="12485"/>
                      <a:pt x="3263" y="12742"/>
                      <a:pt x="3600" y="13008"/>
                    </a:cubicBezTo>
                    <a:cubicBezTo>
                      <a:pt x="5684" y="14649"/>
                      <a:pt x="6639" y="16745"/>
                      <a:pt x="6994" y="18855"/>
                    </a:cubicBezTo>
                    <a:cubicBezTo>
                      <a:pt x="7126" y="19639"/>
                      <a:pt x="7172" y="20450"/>
                      <a:pt x="6615" y="21156"/>
                    </a:cubicBezTo>
                    <a:cubicBezTo>
                      <a:pt x="6490" y="21315"/>
                      <a:pt x="6335" y="21465"/>
                      <a:pt x="6155" y="21600"/>
                    </a:cubicBezTo>
                    <a:cubicBezTo>
                      <a:pt x="6975" y="21485"/>
                      <a:pt x="7775" y="21313"/>
                      <a:pt x="8537" y="21085"/>
                    </a:cubicBezTo>
                    <a:cubicBezTo>
                      <a:pt x="8951" y="20962"/>
                      <a:pt x="9354" y="20821"/>
                      <a:pt x="9755" y="20680"/>
                    </a:cubicBezTo>
                    <a:cubicBezTo>
                      <a:pt x="13799" y="19263"/>
                      <a:pt x="17728" y="17713"/>
                      <a:pt x="21530" y="16035"/>
                    </a:cubicBezTo>
                    <a:lnTo>
                      <a:pt x="21600" y="8000"/>
                    </a:lnTo>
                    <a:lnTo>
                      <a:pt x="21600" y="0"/>
                    </a:lnTo>
                    <a:close/>
                  </a:path>
                </a:pathLst>
              </a:custGeom>
              <a:solidFill>
                <a:srgbClr val="3197E0"/>
              </a:solidFill>
              <a:ln w="12700" cap="flat">
                <a:noFill/>
                <a:miter lim="400000"/>
              </a:ln>
              <a:effectLst/>
            </p:spPr>
            <p:txBody>
              <a:bodyPr wrap="square" lIns="50800" tIns="50800" rIns="50800" bIns="50800" numCol="1" anchor="ctr">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sp>
            <p:nvSpPr>
              <p:cNvPr id="288" name="Open"/>
              <p:cNvSpPr txBox="1"/>
              <p:nvPr/>
            </p:nvSpPr>
            <p:spPr>
              <a:xfrm rot="20880820">
                <a:off x="2835740" y="2737476"/>
                <a:ext cx="3170918" cy="7208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noAutofit/>
              </a:bodyPr>
              <a:lstStyle>
                <a:lvl1pPr defTabSz="584200">
                  <a:defRPr sz="4500" b="1" cap="all">
                    <a:solidFill>
                      <a:srgbClr val="FFFFFF"/>
                    </a:solidFill>
                    <a:latin typeface="Helvetica Neue"/>
                    <a:ea typeface="Helvetica Neue"/>
                    <a:cs typeface="Helvetica Neue"/>
                    <a:sym typeface="Helvetica Neue"/>
                  </a:defRPr>
                </a:lvl1pPr>
              </a:lstStyle>
              <a:p>
                <a:r>
                  <a:t>Open</a:t>
                </a:r>
              </a:p>
            </p:txBody>
          </p:sp>
          <p:sp>
            <p:nvSpPr>
              <p:cNvPr id="289" name="Shape"/>
              <p:cNvSpPr/>
              <p:nvPr/>
            </p:nvSpPr>
            <p:spPr>
              <a:xfrm flipH="1">
                <a:off x="1354120" y="1603842"/>
                <a:ext cx="3884110" cy="1889081"/>
              </a:xfrm>
              <a:custGeom>
                <a:avLst/>
                <a:gdLst/>
                <a:ahLst/>
                <a:cxnLst>
                  <a:cxn ang="0">
                    <a:pos x="wd2" y="hd2"/>
                  </a:cxn>
                  <a:cxn ang="5400000">
                    <a:pos x="wd2" y="hd2"/>
                  </a:cxn>
                  <a:cxn ang="10800000">
                    <a:pos x="wd2" y="hd2"/>
                  </a:cxn>
                  <a:cxn ang="16200000">
                    <a:pos x="wd2" y="hd2"/>
                  </a:cxn>
                </a:cxnLst>
                <a:rect l="0" t="0" r="r" b="b"/>
                <a:pathLst>
                  <a:path w="21587" h="21446" extrusionOk="0">
                    <a:moveTo>
                      <a:pt x="10776" y="12779"/>
                    </a:moveTo>
                    <a:cubicBezTo>
                      <a:pt x="10060" y="13747"/>
                      <a:pt x="9448" y="14995"/>
                      <a:pt x="8785" y="16109"/>
                    </a:cubicBezTo>
                    <a:cubicBezTo>
                      <a:pt x="8321" y="16889"/>
                      <a:pt x="7811" y="17713"/>
                      <a:pt x="7765" y="18932"/>
                    </a:cubicBezTo>
                    <a:cubicBezTo>
                      <a:pt x="7744" y="19504"/>
                      <a:pt x="7839" y="20066"/>
                      <a:pt x="8024" y="20497"/>
                    </a:cubicBezTo>
                    <a:cubicBezTo>
                      <a:pt x="8229" y="20975"/>
                      <a:pt x="8521" y="21242"/>
                      <a:pt x="8827" y="21365"/>
                    </a:cubicBezTo>
                    <a:cubicBezTo>
                      <a:pt x="9194" y="21514"/>
                      <a:pt x="9573" y="21460"/>
                      <a:pt x="9923" y="21180"/>
                    </a:cubicBezTo>
                    <a:cubicBezTo>
                      <a:pt x="10404" y="20795"/>
                      <a:pt x="10774" y="20029"/>
                      <a:pt x="11171" y="19359"/>
                    </a:cubicBezTo>
                    <a:cubicBezTo>
                      <a:pt x="11993" y="17973"/>
                      <a:pt x="12947" y="16979"/>
                      <a:pt x="13889" y="15967"/>
                    </a:cubicBezTo>
                    <a:cubicBezTo>
                      <a:pt x="14529" y="15280"/>
                      <a:pt x="15169" y="14579"/>
                      <a:pt x="15863" y="14165"/>
                    </a:cubicBezTo>
                    <a:cubicBezTo>
                      <a:pt x="16585" y="13735"/>
                      <a:pt x="17344" y="13629"/>
                      <a:pt x="18063" y="13183"/>
                    </a:cubicBezTo>
                    <a:cubicBezTo>
                      <a:pt x="18703" y="12786"/>
                      <a:pt x="19294" y="12124"/>
                      <a:pt x="19922" y="11661"/>
                    </a:cubicBezTo>
                    <a:cubicBezTo>
                      <a:pt x="20448" y="11274"/>
                      <a:pt x="21025" y="10965"/>
                      <a:pt x="21334" y="10009"/>
                    </a:cubicBezTo>
                    <a:cubicBezTo>
                      <a:pt x="21543" y="9362"/>
                      <a:pt x="21580" y="8568"/>
                      <a:pt x="21586" y="7794"/>
                    </a:cubicBezTo>
                    <a:cubicBezTo>
                      <a:pt x="21600" y="6110"/>
                      <a:pt x="21439" y="4398"/>
                      <a:pt x="21124" y="3021"/>
                    </a:cubicBezTo>
                    <a:cubicBezTo>
                      <a:pt x="20823" y="1705"/>
                      <a:pt x="20365" y="672"/>
                      <a:pt x="19654" y="363"/>
                    </a:cubicBezTo>
                    <a:cubicBezTo>
                      <a:pt x="19390" y="248"/>
                      <a:pt x="19116" y="276"/>
                      <a:pt x="18859" y="445"/>
                    </a:cubicBezTo>
                    <a:cubicBezTo>
                      <a:pt x="18754" y="569"/>
                      <a:pt x="18645" y="676"/>
                      <a:pt x="18532" y="766"/>
                    </a:cubicBezTo>
                    <a:cubicBezTo>
                      <a:pt x="17648" y="1471"/>
                      <a:pt x="16751" y="1103"/>
                      <a:pt x="15829" y="829"/>
                    </a:cubicBezTo>
                    <a:cubicBezTo>
                      <a:pt x="14924" y="561"/>
                      <a:pt x="13958" y="432"/>
                      <a:pt x="13032" y="231"/>
                    </a:cubicBezTo>
                    <a:cubicBezTo>
                      <a:pt x="12351" y="82"/>
                      <a:pt x="11668" y="-86"/>
                      <a:pt x="10986" y="51"/>
                    </a:cubicBezTo>
                    <a:cubicBezTo>
                      <a:pt x="10341" y="180"/>
                      <a:pt x="9719" y="583"/>
                      <a:pt x="9101" y="976"/>
                    </a:cubicBezTo>
                    <a:cubicBezTo>
                      <a:pt x="7588" y="1937"/>
                      <a:pt x="6060" y="2850"/>
                      <a:pt x="4556" y="3869"/>
                    </a:cubicBezTo>
                    <a:cubicBezTo>
                      <a:pt x="3017" y="4910"/>
                      <a:pt x="1498" y="6063"/>
                      <a:pt x="0" y="7327"/>
                    </a:cubicBezTo>
                    <a:lnTo>
                      <a:pt x="6554" y="10442"/>
                    </a:lnTo>
                    <a:cubicBezTo>
                      <a:pt x="7493" y="9549"/>
                      <a:pt x="8458" y="8768"/>
                      <a:pt x="9442" y="8105"/>
                    </a:cubicBezTo>
                    <a:cubicBezTo>
                      <a:pt x="10131" y="7640"/>
                      <a:pt x="10871" y="7244"/>
                      <a:pt x="11539" y="7825"/>
                    </a:cubicBezTo>
                    <a:cubicBezTo>
                      <a:pt x="11845" y="8091"/>
                      <a:pt x="12108" y="8571"/>
                      <a:pt x="12176" y="9232"/>
                    </a:cubicBezTo>
                    <a:cubicBezTo>
                      <a:pt x="12222" y="9675"/>
                      <a:pt x="12168" y="10130"/>
                      <a:pt x="12065" y="10531"/>
                    </a:cubicBezTo>
                    <a:cubicBezTo>
                      <a:pt x="11795" y="11574"/>
                      <a:pt x="11256" y="12132"/>
                      <a:pt x="10776" y="12779"/>
                    </a:cubicBezTo>
                    <a:close/>
                  </a:path>
                </a:pathLst>
              </a:custGeom>
              <a:solidFill>
                <a:srgbClr val="CFD4D4"/>
              </a:solidFill>
              <a:ln w="12700" cap="flat">
                <a:noFill/>
                <a:miter lim="400000"/>
              </a:ln>
              <a:effectLst/>
            </p:spPr>
            <p:txBody>
              <a:bodyPr wrap="square" lIns="50800" tIns="50800" rIns="50800" bIns="50800" numCol="1" anchor="ctr">
                <a:noAutofit/>
              </a:bodyPr>
              <a:lstStyle/>
              <a:p>
                <a:pPr defTabSz="457200">
                  <a:lnSpc>
                    <a:spcPct val="80000"/>
                  </a:lnSpc>
                  <a:spcBef>
                    <a:spcPts val="5500"/>
                  </a:spcBef>
                  <a:defRPr>
                    <a:solidFill>
                      <a:srgbClr val="333333"/>
                    </a:solidFill>
                    <a:latin typeface="Helvetica Neue Thin"/>
                    <a:ea typeface="Helvetica Neue Thin"/>
                    <a:cs typeface="Helvetica Neue Thin"/>
                    <a:sym typeface="Helvetica Neue Thin"/>
                  </a:defRPr>
                </a:pPr>
                <a:endParaRPr/>
              </a:p>
            </p:txBody>
          </p:sp>
        </p:grpSp>
      </p:grpSp>
      <p:sp>
        <p:nvSpPr>
          <p:cNvPr id="292" name="Reusable"/>
          <p:cNvSpPr txBox="1"/>
          <p:nvPr/>
        </p:nvSpPr>
        <p:spPr>
          <a:xfrm>
            <a:off x="-474444" y="10504885"/>
            <a:ext cx="3170918" cy="513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lstStyle>
            <a:lvl1pPr defTabSz="584200">
              <a:defRPr sz="3500" cap="all">
                <a:solidFill>
                  <a:srgbClr val="FFFFFF"/>
                </a:solidFill>
                <a:latin typeface="Helvetica Neue Thin"/>
                <a:ea typeface="Helvetica Neue Thin"/>
                <a:cs typeface="Helvetica Neue Thin"/>
                <a:sym typeface="Helvetica Neue Thin"/>
              </a:defRPr>
            </a:lvl1pPr>
          </a:lstStyle>
          <a:p>
            <a:r>
              <a:t>Reusable</a:t>
            </a:r>
          </a:p>
        </p:txBody>
      </p:sp>
      <p:sp>
        <p:nvSpPr>
          <p:cNvPr id="293" name="Good Enough Data Practices…"/>
          <p:cNvSpPr txBox="1"/>
          <p:nvPr/>
        </p:nvSpPr>
        <p:spPr>
          <a:xfrm>
            <a:off x="8286951" y="4608512"/>
            <a:ext cx="11965794" cy="44989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nchor="ctr">
            <a:spAutoFit/>
          </a:bodyPr>
          <a:lstStyle/>
          <a:p>
            <a:pPr marL="464102" indent="-464102" algn="l">
              <a:buClr>
                <a:srgbClr val="535353"/>
              </a:buClr>
              <a:buSzPct val="82000"/>
              <a:buChar char="•"/>
            </a:pPr>
            <a:r>
              <a:rPr i="1">
                <a:latin typeface="Gill Sans"/>
                <a:ea typeface="Gill Sans"/>
                <a:cs typeface="Gill Sans"/>
                <a:sym typeface="Gill Sans"/>
              </a:rPr>
              <a:t>Good Enough </a:t>
            </a:r>
            <a:r>
              <a:t>Data Practices </a:t>
            </a:r>
          </a:p>
          <a:p>
            <a:pPr lvl="4"/>
            <a:r>
              <a:t>(slides and resources available on website)</a:t>
            </a:r>
          </a:p>
          <a:p>
            <a:pPr marL="464102" indent="-464102" algn="l">
              <a:buClr>
                <a:srgbClr val="535353"/>
              </a:buClr>
              <a:buSzPct val="82000"/>
              <a:buChar char="•"/>
            </a:pPr>
            <a:r>
              <a:t>FAIR Data</a:t>
            </a:r>
          </a:p>
          <a:p>
            <a:pPr marL="464102" indent="-464102" algn="l">
              <a:buClr>
                <a:srgbClr val="535353"/>
              </a:buClr>
              <a:buSzPct val="82000"/>
              <a:buChar char="•"/>
              <a:defRPr b="1">
                <a:latin typeface="Gill Sans"/>
                <a:ea typeface="Gill Sans"/>
                <a:cs typeface="Gill Sans"/>
                <a:sym typeface="Gill Sans"/>
              </a:defRPr>
            </a:pPr>
            <a:r>
              <a:t>Metadata</a:t>
            </a:r>
          </a:p>
          <a:p>
            <a:pPr marL="464102" indent="-464102" algn="l">
              <a:buClr>
                <a:srgbClr val="535353"/>
              </a:buClr>
              <a:buSzPct val="82000"/>
              <a:buChar char="•"/>
            </a:pPr>
            <a:r>
              <a:t>Data Standards</a:t>
            </a:r>
          </a:p>
          <a:p>
            <a:pPr marL="464102" indent="-464102" algn="l">
              <a:buClr>
                <a:srgbClr val="535353"/>
              </a:buClr>
              <a:buSzPct val="82000"/>
              <a:buChar char="•"/>
            </a:pPr>
            <a:r>
              <a:t>Institutional Resources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Metadata"/>
          <p:cNvSpPr txBox="1">
            <a:spLocks noGrp="1"/>
          </p:cNvSpPr>
          <p:nvPr>
            <p:ph type="title"/>
          </p:nvPr>
        </p:nvSpPr>
        <p:spPr>
          <a:xfrm>
            <a:off x="575833" y="679381"/>
            <a:ext cx="23232334" cy="1803797"/>
          </a:xfrm>
          <a:prstGeom prst="rect">
            <a:avLst/>
          </a:prstGeom>
        </p:spPr>
        <p:txBody>
          <a:bodyPr/>
          <a:lstStyle>
            <a:lvl1pPr defTabSz="788669">
              <a:defRPr sz="9600"/>
            </a:lvl1pPr>
          </a:lstStyle>
          <a:p>
            <a:r>
              <a:t>Metadata</a:t>
            </a:r>
          </a:p>
        </p:txBody>
      </p:sp>
      <p:sp>
        <p:nvSpPr>
          <p:cNvPr id="296" name="Highly structured data laid out in fields, often with controlled vocabularies…"/>
          <p:cNvSpPr txBox="1"/>
          <p:nvPr/>
        </p:nvSpPr>
        <p:spPr>
          <a:xfrm>
            <a:off x="2651655" y="2726372"/>
            <a:ext cx="19080690" cy="19259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p>
            <a:pPr lvl="1">
              <a:lnSpc>
                <a:spcPct val="120000"/>
              </a:lnSpc>
              <a:spcBef>
                <a:spcPts val="1500"/>
              </a:spcBef>
            </a:pPr>
            <a:r>
              <a:t>Highly structured data laid out in fields, often with controlled vocabularies </a:t>
            </a:r>
          </a:p>
          <a:p>
            <a:pPr lvl="1">
              <a:lnSpc>
                <a:spcPct val="120000"/>
              </a:lnSpc>
              <a:spcBef>
                <a:spcPts val="1500"/>
              </a:spcBef>
              <a:defRPr i="1">
                <a:latin typeface="Gill Sans"/>
                <a:ea typeface="Gill Sans"/>
                <a:cs typeface="Gill Sans"/>
                <a:sym typeface="Gill Sans"/>
              </a:defRPr>
            </a:pPr>
            <a:r>
              <a:t>the who, what, when, where, and why of data</a:t>
            </a:r>
          </a:p>
        </p:txBody>
      </p:sp>
      <p:sp>
        <p:nvSpPr>
          <p:cNvPr id="297" name="Types of metadata for today:…"/>
          <p:cNvSpPr txBox="1"/>
          <p:nvPr/>
        </p:nvSpPr>
        <p:spPr>
          <a:xfrm>
            <a:off x="2698486" y="6958012"/>
            <a:ext cx="7873669" cy="26955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p>
            <a:pPr algn="l">
              <a:spcBef>
                <a:spcPts val="1500"/>
              </a:spcBef>
            </a:pPr>
            <a:r>
              <a:t>Types of metadata for today:</a:t>
            </a:r>
          </a:p>
          <a:p>
            <a:pPr marL="565978" indent="-565978" algn="l">
              <a:spcBef>
                <a:spcPts val="1500"/>
              </a:spcBef>
              <a:buClr>
                <a:srgbClr val="535353"/>
              </a:buClr>
              <a:buSzPct val="82000"/>
              <a:buChar char="•"/>
            </a:pPr>
            <a:r>
              <a:t>README files</a:t>
            </a:r>
          </a:p>
          <a:p>
            <a:pPr marL="565978" indent="-565978" algn="l">
              <a:spcBef>
                <a:spcPts val="1500"/>
              </a:spcBef>
              <a:buClr>
                <a:srgbClr val="535353"/>
              </a:buClr>
              <a:buSzPct val="82000"/>
              <a:buChar char="•"/>
            </a:pPr>
            <a:r>
              <a:t>Data dictionaries</a:t>
            </a:r>
          </a:p>
        </p:txBody>
      </p:sp>
      <p:pic>
        <p:nvPicPr>
          <p:cNvPr id="298" name="Image of a pink envelope with a love letter inside, featuring a red heart. Above, text reads: &quot;Metadata is a love note to the future!&quot;" descr="Image of a pink envelope with a love letter inside, featuring a red heart. Above, text reads: &quot;Metadata is a love note to the future!&quot;"/>
          <p:cNvPicPr>
            <a:picLocks noChangeAspect="1"/>
          </p:cNvPicPr>
          <p:nvPr/>
        </p:nvPicPr>
        <p:blipFill>
          <a:blip r:embed="rId2"/>
          <a:stretch>
            <a:fillRect/>
          </a:stretch>
        </p:blipFill>
        <p:spPr>
          <a:xfrm>
            <a:off x="12750800" y="5715000"/>
            <a:ext cx="7708900" cy="5575441"/>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Metadata"/>
          <p:cNvSpPr txBox="1">
            <a:spLocks noGrp="1"/>
          </p:cNvSpPr>
          <p:nvPr>
            <p:ph type="title"/>
          </p:nvPr>
        </p:nvSpPr>
        <p:spPr>
          <a:xfrm>
            <a:off x="575833" y="679381"/>
            <a:ext cx="23232334" cy="1803797"/>
          </a:xfrm>
          <a:prstGeom prst="rect">
            <a:avLst/>
          </a:prstGeom>
        </p:spPr>
        <p:txBody>
          <a:bodyPr/>
          <a:lstStyle>
            <a:lvl1pPr defTabSz="788669">
              <a:defRPr sz="9600"/>
            </a:lvl1pPr>
          </a:lstStyle>
          <a:p>
            <a:r>
              <a:t>Metadata</a:t>
            </a:r>
          </a:p>
        </p:txBody>
      </p:sp>
      <p:sp>
        <p:nvSpPr>
          <p:cNvPr id="302" name="READMEs Recommended Content"/>
          <p:cNvSpPr txBox="1"/>
          <p:nvPr/>
        </p:nvSpPr>
        <p:spPr>
          <a:xfrm>
            <a:off x="2651655" y="2726372"/>
            <a:ext cx="19080690" cy="866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p>
            <a:pPr lvl="1">
              <a:lnSpc>
                <a:spcPct val="120000"/>
              </a:lnSpc>
              <a:spcBef>
                <a:spcPts val="1500"/>
              </a:spcBef>
            </a:pPr>
            <a:r>
              <a:t>READMEs Recommended Content</a:t>
            </a:r>
          </a:p>
        </p:txBody>
      </p:sp>
      <p:sp>
        <p:nvSpPr>
          <p:cNvPr id="301" name="The Basics/Minimal…"/>
          <p:cNvSpPr txBox="1"/>
          <p:nvPr/>
        </p:nvSpPr>
        <p:spPr>
          <a:xfrm>
            <a:off x="1958401" y="4646612"/>
            <a:ext cx="10115781" cy="74453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p>
            <a:pPr lvl="1">
              <a:spcBef>
                <a:spcPts val="1500"/>
              </a:spcBef>
              <a:defRPr sz="4100"/>
            </a:pPr>
            <a:r>
              <a:t>The Basics/Minimal </a:t>
            </a:r>
          </a:p>
          <a:p>
            <a:pPr marL="984802" lvl="1" indent="-464102" algn="l">
              <a:spcBef>
                <a:spcPts val="1500"/>
              </a:spcBef>
              <a:buClr>
                <a:srgbClr val="535353"/>
              </a:buClr>
              <a:buSzPct val="82000"/>
              <a:buChar char="•"/>
              <a:defRPr sz="4100"/>
            </a:pPr>
            <a:r>
              <a:t>Title for dataset</a:t>
            </a:r>
          </a:p>
          <a:p>
            <a:pPr marL="984802" lvl="1" indent="-464102" algn="l">
              <a:spcBef>
                <a:spcPts val="1500"/>
              </a:spcBef>
              <a:buClr>
                <a:srgbClr val="535353"/>
              </a:buClr>
              <a:buSzPct val="82000"/>
              <a:buChar char="•"/>
              <a:defRPr sz="4100"/>
            </a:pPr>
            <a:r>
              <a:t>Name, institution, address &amp; email for PI, co-investigators, and contact person</a:t>
            </a:r>
          </a:p>
          <a:p>
            <a:pPr marL="984802" lvl="1" indent="-464102" algn="l">
              <a:spcBef>
                <a:spcPts val="1500"/>
              </a:spcBef>
              <a:buClr>
                <a:srgbClr val="535353"/>
              </a:buClr>
              <a:buSzPct val="82000"/>
              <a:buChar char="•"/>
              <a:defRPr sz="4100"/>
            </a:pPr>
            <a:r>
              <a:t>Dates of data collection and curation</a:t>
            </a:r>
          </a:p>
          <a:p>
            <a:pPr marL="984802" lvl="1" indent="-464102" algn="l">
              <a:spcBef>
                <a:spcPts val="1500"/>
              </a:spcBef>
              <a:buClr>
                <a:srgbClr val="535353"/>
              </a:buClr>
              <a:buSzPct val="82000"/>
              <a:buChar char="•"/>
              <a:defRPr sz="4100"/>
            </a:pPr>
            <a:r>
              <a:t>Information about geographic location of data collection</a:t>
            </a:r>
          </a:p>
          <a:p>
            <a:pPr marL="984802" lvl="1" indent="-464102" algn="l">
              <a:spcBef>
                <a:spcPts val="1500"/>
              </a:spcBef>
              <a:buClr>
                <a:srgbClr val="535353"/>
              </a:buClr>
              <a:buSzPct val="82000"/>
              <a:buChar char="•"/>
              <a:defRPr sz="4100"/>
            </a:pPr>
            <a:r>
              <a:t>Keywords</a:t>
            </a:r>
          </a:p>
          <a:p>
            <a:pPr marL="984802" lvl="1" indent="-464102" algn="l">
              <a:spcBef>
                <a:spcPts val="1500"/>
              </a:spcBef>
              <a:buClr>
                <a:srgbClr val="535353"/>
              </a:buClr>
              <a:buSzPct val="82000"/>
              <a:buChar char="•"/>
              <a:defRPr sz="4100"/>
            </a:pPr>
            <a:r>
              <a:t>Language</a:t>
            </a:r>
          </a:p>
          <a:p>
            <a:pPr marL="984802" lvl="1" indent="-464102" algn="l">
              <a:spcBef>
                <a:spcPts val="1500"/>
              </a:spcBef>
              <a:buClr>
                <a:srgbClr val="535353"/>
              </a:buClr>
              <a:buSzPct val="82000"/>
              <a:buChar char="•"/>
              <a:defRPr sz="4100"/>
            </a:pPr>
            <a:r>
              <a:t>Funding information</a:t>
            </a:r>
          </a:p>
        </p:txBody>
      </p:sp>
      <p:pic>
        <p:nvPicPr>
          <p:cNvPr id="303" name="A stick figure smiling, holding a paper with a red checkmark. A thought bubble says &quot;Good Enough!&quot; conveying a sense of satisfaction and completion." descr="A stick figure smiling, holding a paper with a red checkmark. A thought bubble says &quot;Good Enough!&quot; conveying a sense of satisfaction and completion."/>
          <p:cNvPicPr>
            <a:picLocks noChangeAspect="1"/>
          </p:cNvPicPr>
          <p:nvPr/>
        </p:nvPicPr>
        <p:blipFill>
          <a:blip r:embed="rId2"/>
          <a:stretch>
            <a:fillRect/>
          </a:stretch>
        </p:blipFill>
        <p:spPr>
          <a:xfrm>
            <a:off x="14732000" y="4318000"/>
            <a:ext cx="7480300" cy="7375156"/>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Metadata"/>
          <p:cNvSpPr txBox="1">
            <a:spLocks noGrp="1"/>
          </p:cNvSpPr>
          <p:nvPr>
            <p:ph type="title"/>
          </p:nvPr>
        </p:nvSpPr>
        <p:spPr>
          <a:xfrm>
            <a:off x="575833" y="679381"/>
            <a:ext cx="23232334" cy="1803797"/>
          </a:xfrm>
          <a:prstGeom prst="rect">
            <a:avLst/>
          </a:prstGeom>
        </p:spPr>
        <p:txBody>
          <a:bodyPr/>
          <a:lstStyle>
            <a:lvl1pPr defTabSz="788669">
              <a:defRPr sz="9600"/>
            </a:lvl1pPr>
          </a:lstStyle>
          <a:p>
            <a:r>
              <a:t>Metadata</a:t>
            </a:r>
          </a:p>
        </p:txBody>
      </p:sp>
      <p:sp>
        <p:nvSpPr>
          <p:cNvPr id="307" name="READMEs Recommended Content"/>
          <p:cNvSpPr txBox="1"/>
          <p:nvPr/>
        </p:nvSpPr>
        <p:spPr>
          <a:xfrm>
            <a:off x="2651655" y="2726372"/>
            <a:ext cx="19080690" cy="866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p>
            <a:pPr lvl="1">
              <a:lnSpc>
                <a:spcPct val="120000"/>
              </a:lnSpc>
              <a:spcBef>
                <a:spcPts val="1500"/>
              </a:spcBef>
            </a:pPr>
            <a:r>
              <a:t>READMEs Recommended Content</a:t>
            </a:r>
          </a:p>
        </p:txBody>
      </p:sp>
      <p:sp>
        <p:nvSpPr>
          <p:cNvPr id="306" name="Better if also includes:…"/>
          <p:cNvSpPr txBox="1"/>
          <p:nvPr/>
        </p:nvSpPr>
        <p:spPr>
          <a:xfrm>
            <a:off x="1958401" y="4646612"/>
            <a:ext cx="10115781" cy="68484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1437" tIns="71437" rIns="71437" bIns="71437">
            <a:spAutoFit/>
          </a:bodyPr>
          <a:lstStyle/>
          <a:p>
            <a:pPr lvl="1">
              <a:spcBef>
                <a:spcPts val="1500"/>
              </a:spcBef>
              <a:defRPr sz="4100"/>
            </a:pPr>
            <a:r>
              <a:t>Better if also includes:</a:t>
            </a:r>
          </a:p>
          <a:p>
            <a:pPr marL="984802" lvl="1" indent="-464102" algn="l">
              <a:spcBef>
                <a:spcPts val="1500"/>
              </a:spcBef>
              <a:buClr>
                <a:srgbClr val="535353"/>
              </a:buClr>
              <a:buSzPct val="82000"/>
              <a:buChar char="•"/>
              <a:defRPr sz="4100"/>
            </a:pPr>
            <a:r>
              <a:t>Information about the files it accompanies</a:t>
            </a:r>
          </a:p>
          <a:p>
            <a:pPr marL="1505502" lvl="2" indent="-464102" algn="l">
              <a:spcBef>
                <a:spcPts val="1500"/>
              </a:spcBef>
              <a:buClr>
                <a:srgbClr val="535353"/>
              </a:buClr>
              <a:buSzPct val="82000"/>
              <a:buChar char="-"/>
              <a:defRPr sz="4100"/>
            </a:pPr>
            <a:r>
              <a:t>Describe the directory structure</a:t>
            </a:r>
          </a:p>
          <a:p>
            <a:pPr marL="984802" lvl="1" indent="-464102" algn="l">
              <a:spcBef>
                <a:spcPts val="1500"/>
              </a:spcBef>
              <a:buClr>
                <a:srgbClr val="535353"/>
              </a:buClr>
              <a:buSzPct val="82000"/>
              <a:buChar char="•"/>
              <a:defRPr sz="4100"/>
            </a:pPr>
            <a:r>
              <a:t>Project description or summary</a:t>
            </a:r>
          </a:p>
          <a:p>
            <a:pPr marL="984802" lvl="1" indent="-464102" algn="l">
              <a:spcBef>
                <a:spcPts val="1500"/>
              </a:spcBef>
              <a:buClr>
                <a:srgbClr val="535353"/>
              </a:buClr>
              <a:buSzPct val="82000"/>
              <a:buChar char="•"/>
              <a:defRPr sz="4100"/>
            </a:pPr>
            <a:r>
              <a:t>How to use the data/files being shared</a:t>
            </a:r>
          </a:p>
          <a:p>
            <a:pPr marL="1505502" lvl="2" indent="-464102" algn="l">
              <a:spcBef>
                <a:spcPts val="1500"/>
              </a:spcBef>
              <a:buClr>
                <a:srgbClr val="535353"/>
              </a:buClr>
              <a:buSzPct val="82000"/>
              <a:buChar char="-"/>
              <a:defRPr sz="4100"/>
            </a:pPr>
            <a:r>
              <a:t>Information about necessary software</a:t>
            </a:r>
          </a:p>
          <a:p>
            <a:pPr marL="984802" lvl="1" indent="-464102" algn="l">
              <a:spcBef>
                <a:spcPts val="1500"/>
              </a:spcBef>
              <a:buClr>
                <a:srgbClr val="535353"/>
              </a:buClr>
              <a:buSzPct val="82000"/>
              <a:buChar char="•"/>
              <a:defRPr sz="4100"/>
            </a:pPr>
            <a:r>
              <a:t>License</a:t>
            </a:r>
          </a:p>
          <a:p>
            <a:pPr marL="984802" lvl="1" indent="-464102" algn="l">
              <a:spcBef>
                <a:spcPts val="1500"/>
              </a:spcBef>
              <a:buClr>
                <a:srgbClr val="535353"/>
              </a:buClr>
              <a:buSzPct val="82000"/>
              <a:buChar char="•"/>
              <a:defRPr sz="4100"/>
            </a:pPr>
            <a:r>
              <a:t>Can also include your data dictionary (all variables and definitions)</a:t>
            </a:r>
          </a:p>
        </p:txBody>
      </p:sp>
      <p:pic>
        <p:nvPicPr>
          <p:cNvPr id="308" name="Stick figure smiling and holding a sign that reads &quot;YOU CAN DO IT&quot; on a plain white background, conveying a message of encouragement and positivity." descr="Stick figure smiling and holding a sign that reads &quot;YOU CAN DO IT&quot; on a plain white background, conveying a message of encouragement and positivity."/>
          <p:cNvPicPr>
            <a:picLocks noChangeAspect="1"/>
          </p:cNvPicPr>
          <p:nvPr/>
        </p:nvPicPr>
        <p:blipFill>
          <a:blip r:embed="rId2"/>
          <a:stretch>
            <a:fillRect/>
          </a:stretch>
        </p:blipFill>
        <p:spPr>
          <a:xfrm>
            <a:off x="14770100" y="4330700"/>
            <a:ext cx="6985000" cy="7403456"/>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Showroom">
  <a:themeElements>
    <a:clrScheme name="Showroom">
      <a:dk1>
        <a:srgbClr val="535353"/>
      </a:dk1>
      <a:lt1>
        <a:srgbClr val="340053"/>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Avenir Next Regular"/>
        <a:ea typeface="Avenir Next Regular"/>
        <a:cs typeface="Avenir Next Regular"/>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Showroom">
      <a:majorFont>
        <a:latin typeface="Avenir Next Regular"/>
        <a:ea typeface="Avenir Next Regular"/>
        <a:cs typeface="Avenir Next Regular"/>
      </a:majorFont>
      <a:minorFont>
        <a:latin typeface="Gill Sans Light"/>
        <a:ea typeface="Gill Sans Light"/>
        <a:cs typeface="Gill Sans Light"/>
      </a:minorFont>
    </a:fontScheme>
    <a:fmtScheme name="Showroom">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808785"/>
        </a:solid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5A5F5E"/>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535353"/>
            </a:solidFill>
            <a:effectLst/>
            <a:uFillTx/>
            <a:latin typeface="+mn-lt"/>
            <a:ea typeface="+mn-ea"/>
            <a:cs typeface="+mn-cs"/>
            <a:sym typeface="Gill Sans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625994EADAA74DBE5A64AB176206C8" ma:contentTypeVersion="10" ma:contentTypeDescription="Create a new document." ma:contentTypeScope="" ma:versionID="3d392d63b65216dfcb4c4f25bacbfe4b">
  <xsd:schema xmlns:xsd="http://www.w3.org/2001/XMLSchema" xmlns:xs="http://www.w3.org/2001/XMLSchema" xmlns:p="http://schemas.microsoft.com/office/2006/metadata/properties" xmlns:ns2="1c66f223-685a-489d-b2f9-54e90ccb5e24" xmlns:ns3="0ac478ea-1370-4eb3-af89-f3980a0721ae" targetNamespace="http://schemas.microsoft.com/office/2006/metadata/properties" ma:root="true" ma:fieldsID="f8416b6a1069a3373ecc7f4a7496d0ba" ns2:_="" ns3:_="">
    <xsd:import namespace="1c66f223-685a-489d-b2f9-54e90ccb5e24"/>
    <xsd:import namespace="0ac478ea-1370-4eb3-af89-f3980a0721a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66f223-685a-489d-b2f9-54e90ccb5e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8b28469-8996-4088-bd89-44d87d6385e5"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ac478ea-1370-4eb3-af89-f3980a0721a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020c1aea-7613-4e7a-ae0b-ee2986fc7509}" ma:internalName="TaxCatchAll" ma:showField="CatchAllData" ma:web="0ac478ea-1370-4eb3-af89-f3980a0721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ac478ea-1370-4eb3-af89-f3980a0721ae" xsi:nil="true"/>
    <lcf76f155ced4ddcb4097134ff3c332f xmlns="1c66f223-685a-489d-b2f9-54e90ccb5e2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2016065-34C7-4FD5-BA93-26A6F9A78262}"/>
</file>

<file path=customXml/itemProps2.xml><?xml version="1.0" encoding="utf-8"?>
<ds:datastoreItem xmlns:ds="http://schemas.openxmlformats.org/officeDocument/2006/customXml" ds:itemID="{47DAAE91-0BA8-4E41-965C-86356C55F05D}"/>
</file>

<file path=customXml/itemProps3.xml><?xml version="1.0" encoding="utf-8"?>
<ds:datastoreItem xmlns:ds="http://schemas.openxmlformats.org/officeDocument/2006/customXml" ds:itemID="{9EF5299E-0228-4BD2-817F-543A4A506875}"/>
</file>

<file path=docProps/app.xml><?xml version="1.0" encoding="utf-8"?>
<Properties xmlns="http://schemas.openxmlformats.org/officeDocument/2006/extended-properties" xmlns:vt="http://schemas.openxmlformats.org/officeDocument/2006/docPropsVTypes">
  <TotalTime>6</TotalTime>
  <Words>1026</Words>
  <Application>Microsoft Macintosh PowerPoint</Application>
  <PresentationFormat>Custom</PresentationFormat>
  <Paragraphs>233</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Avenir Next Regular</vt:lpstr>
      <vt:lpstr>Gill Sans</vt:lpstr>
      <vt:lpstr>Gill Sans Light</vt:lpstr>
      <vt:lpstr>Helvetica Neue</vt:lpstr>
      <vt:lpstr>Helvetica Neue Medium</vt:lpstr>
      <vt:lpstr>Helvetica Neue Thin</vt:lpstr>
      <vt:lpstr>Showroom</vt:lpstr>
      <vt:lpstr>Getting credit (Part II): Making your data make sense</vt:lpstr>
      <vt:lpstr>Provost Endorsement: Research Data Stewardship</vt:lpstr>
      <vt:lpstr>How to prepare your data</vt:lpstr>
      <vt:lpstr>FAIR Data</vt:lpstr>
      <vt:lpstr>FAIR Data - Your Job</vt:lpstr>
      <vt:lpstr>How to prepare your data</vt:lpstr>
      <vt:lpstr>Metadata</vt:lpstr>
      <vt:lpstr>Metadata</vt:lpstr>
      <vt:lpstr>Metadata</vt:lpstr>
      <vt:lpstr>PowerPoint Presentation</vt:lpstr>
      <vt:lpstr>Metadata</vt:lpstr>
      <vt:lpstr>Metadata</vt:lpstr>
      <vt:lpstr>How to prepare your data</vt:lpstr>
      <vt:lpstr>Benefits  Agreed upon within fields (sometimes required) Ensures consistency across datasets - easier to share and use Code can be applied across datasets more easily Helps to ensure FAIR data You do not need to make as many choices - just follow the standard</vt:lpstr>
      <vt:lpstr>Types of Rules  Format: how to name and structure files and directories Variables: common vocabulary, required fields (e.g., Common Data Elements from NIH) Metadata: what information is required and in what format</vt:lpstr>
      <vt:lpstr>Plain text file format that allows for structured information Human and machine readable Structured fields = can capture simple and complex metadata Supports schemas - like a form with instructions rules that define what a valid JSON file looks like</vt:lpstr>
      <vt:lpstr>Plain text file format that allows for structured information Human and machine readable Structured fields = can capture simple and complex metadata Supports schemas - like a form with instructions rules that define what a valid JSON file looks like</vt:lpstr>
      <vt:lpstr>Psych-DS  Relatively simple, general data that can be used for data that does not fall under other data standards. Has online validator Has R shiny app to help build documentation via a GUI</vt:lpstr>
      <vt:lpstr>PowerPoint Presentation</vt:lpstr>
      <vt:lpstr>Frictionless’s Data Package  Relatively simple, general data that can be used for data that does not fall under other data standards. Packages available for most syntax-based applications (e.g., R, Python, Java, Julia) Adopted by Dryad Has online validator</vt:lpstr>
      <vt:lpstr>How to prepare your data</vt:lpstr>
      <vt:lpstr>Institutional Tools &amp; Resources</vt:lpstr>
      <vt:lpstr>Institutional Tools &amp; Resources</vt:lpstr>
      <vt:lpstr>Institutional Tools &amp; Resources</vt:lpstr>
      <vt:lpstr>Provost Endorsement: Research Data Stewardship</vt:lpstr>
      <vt:lpstr>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Pearce, Alaina</cp:lastModifiedBy>
  <cp:revision>4</cp:revision>
  <dcterms:modified xsi:type="dcterms:W3CDTF">2026-05-08T19:45:31Z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0x0101001B625994EADAA74DBE5A64AB176206C8</vt:lpwstr>
  </property>
</Properties>
</file>