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2"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modifyVerifier cryptProviderType="rsaAES" cryptAlgorithmClass="hash" cryptAlgorithmType="typeAny" cryptAlgorithmSid="14" spinCount="100000" saltData="PWceHa05hbO4x6CVKGGuAg==" hashData="plMLYPCTxbHu2AxI8Z8dEpLMKeUXAWfb6GxlmD38i4oP8cFXlXigLFYpxTRRT7g+mGO1FHqojRfBA9OvmS4PV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58" d="100"/>
          <a:sy n="58" d="100"/>
        </p:scale>
        <p:origin x="92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pPr>
              <a:defRPr sz="1200"/>
            </a:pPr>
            <a:r>
              <a:t>Desired features:</a:t>
            </a:r>
          </a:p>
          <a:p>
            <a:pPr>
              <a:defRPr sz="1200"/>
            </a:pPr>
            <a:endParaRPr/>
          </a:p>
          <a:p>
            <a:pPr>
              <a:defRPr sz="1200"/>
            </a:pPr>
            <a:r>
              <a:t>Provides a persistent identifier</a:t>
            </a:r>
          </a:p>
          <a:p>
            <a:pPr>
              <a:defRPr sz="1200"/>
            </a:pPr>
            <a:r>
              <a:t>Provides your work a landing page with metadata</a:t>
            </a:r>
          </a:p>
          <a:p>
            <a:pPr>
              <a:defRPr sz="1200"/>
            </a:pPr>
            <a:r>
              <a:t>Matches your needs (e.g., formats accepted, access, back-up and recovery, etc.)</a:t>
            </a:r>
          </a:p>
          <a:p>
            <a:pPr>
              <a:defRPr sz="1200"/>
            </a:pPr>
            <a:r>
              <a:t>Platform is sustainable and provides longevity of service</a:t>
            </a:r>
          </a:p>
          <a:p>
            <a:pPr>
              <a:defRPr sz="1200"/>
            </a:pPr>
            <a:r>
              <a:t>Clear terms and conditions</a:t>
            </a:r>
          </a:p>
          <a:p>
            <a:pPr>
              <a:defRPr sz="1200"/>
            </a:pPr>
            <a:r>
              <a:t>Curation support</a:t>
            </a:r>
          </a:p>
          <a:p>
            <a:pPr>
              <a:defRPr sz="1200"/>
            </a:pPr>
            <a:r>
              <a:t>Provides guidance on how to cite the data</a:t>
            </a:r>
          </a:p>
          <a:p>
            <a:pPr>
              <a:defRPr sz="1200"/>
            </a:pPr>
            <a:r>
              <a:t>Tracks how the data has been used by providing access and download statistics</a:t>
            </a:r>
          </a:p>
          <a:p>
            <a:pPr>
              <a:defRPr sz="1200"/>
            </a:pPr>
            <a:r>
              <a:t>Limited to no cost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381000" y="685800"/>
            <a:ext cx="6096000" cy="342900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defRPr sz="1200"/>
            </a:pPr>
            <a:r>
              <a:t>Desired features:</a:t>
            </a:r>
          </a:p>
          <a:p>
            <a:pPr>
              <a:defRPr sz="1200"/>
            </a:pPr>
            <a:endParaRPr/>
          </a:p>
          <a:p>
            <a:pPr>
              <a:defRPr sz="1200"/>
            </a:pPr>
            <a:r>
              <a:t>Provides a persistent identifier</a:t>
            </a:r>
          </a:p>
          <a:p>
            <a:pPr>
              <a:defRPr sz="1200"/>
            </a:pPr>
            <a:r>
              <a:t>Provides your work a landing page with metadata</a:t>
            </a:r>
          </a:p>
          <a:p>
            <a:pPr>
              <a:defRPr sz="1200"/>
            </a:pPr>
            <a:r>
              <a:t>Matches your needs (e.g., formats accepted, access, back-up and recovery, etc.)</a:t>
            </a:r>
          </a:p>
          <a:p>
            <a:pPr>
              <a:defRPr sz="1200"/>
            </a:pPr>
            <a:r>
              <a:t>Platform is sustainable and provides longevity of service</a:t>
            </a:r>
          </a:p>
          <a:p>
            <a:pPr>
              <a:defRPr sz="1200"/>
            </a:pPr>
            <a:r>
              <a:t>Clear terms and conditions</a:t>
            </a:r>
          </a:p>
          <a:p>
            <a:pPr>
              <a:defRPr sz="1200"/>
            </a:pPr>
            <a:r>
              <a:t>Curation support</a:t>
            </a:r>
          </a:p>
          <a:p>
            <a:pPr>
              <a:defRPr sz="1200"/>
            </a:pPr>
            <a:r>
              <a:t>Provides guidance on how to cite the data</a:t>
            </a:r>
          </a:p>
          <a:p>
            <a:pPr>
              <a:defRPr sz="1200"/>
            </a:pPr>
            <a:r>
              <a:t>Tracks how the data has been used by providing access and download statistics</a:t>
            </a:r>
          </a:p>
          <a:p>
            <a:pPr>
              <a:defRPr sz="1200"/>
            </a:pPr>
            <a:r>
              <a:t>Limited to no cost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a:defRPr sz="1200"/>
            </a:pPr>
            <a:r>
              <a:t>Desired features:</a:t>
            </a:r>
          </a:p>
          <a:p>
            <a:pPr>
              <a:defRPr sz="1200"/>
            </a:pPr>
            <a:endParaRPr/>
          </a:p>
          <a:p>
            <a:pPr>
              <a:defRPr sz="1200"/>
            </a:pPr>
            <a:r>
              <a:t>Provides a persistent identifier</a:t>
            </a:r>
          </a:p>
          <a:p>
            <a:pPr>
              <a:defRPr sz="1200"/>
            </a:pPr>
            <a:r>
              <a:t>Provides your work a landing page with metadata</a:t>
            </a:r>
          </a:p>
          <a:p>
            <a:pPr>
              <a:defRPr sz="1200"/>
            </a:pPr>
            <a:r>
              <a:t>Matches your needs (e.g., formats accepted, access, back-up and recovery, etc.)</a:t>
            </a:r>
          </a:p>
          <a:p>
            <a:pPr>
              <a:defRPr sz="1200"/>
            </a:pPr>
            <a:r>
              <a:t>Platform is sustainable and provides longevity of service</a:t>
            </a:r>
          </a:p>
          <a:p>
            <a:pPr>
              <a:defRPr sz="1200"/>
            </a:pPr>
            <a:r>
              <a:t>Clear terms and conditions</a:t>
            </a:r>
          </a:p>
          <a:p>
            <a:pPr>
              <a:defRPr sz="1200"/>
            </a:pPr>
            <a:r>
              <a:t>Curation support</a:t>
            </a:r>
          </a:p>
          <a:p>
            <a:pPr>
              <a:defRPr sz="1200"/>
            </a:pPr>
            <a:r>
              <a:t>Provides guidance on how to cite the data</a:t>
            </a:r>
          </a:p>
          <a:p>
            <a:pPr>
              <a:defRPr sz="1200"/>
            </a:pPr>
            <a:r>
              <a:t>Tracks how the data has been used by providing access and download statistics</a:t>
            </a:r>
          </a:p>
          <a:p>
            <a:pPr>
              <a:defRPr sz="1200"/>
            </a:pPr>
            <a:r>
              <a:t>Limited to no cost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381000" y="685800"/>
            <a:ext cx="6096000" cy="3429000"/>
          </a:xfrm>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pPr>
              <a:lnSpc>
                <a:spcPct val="100000"/>
              </a:lnSpc>
              <a:defRPr sz="1200"/>
            </a:pPr>
            <a:endParaRPr/>
          </a:p>
          <a:p>
            <a:pPr marL="135834" indent="-135834">
              <a:lnSpc>
                <a:spcPct val="100000"/>
              </a:lnSpc>
              <a:buClr>
                <a:srgbClr val="535353"/>
              </a:buClr>
              <a:buSzPct val="82000"/>
              <a:buChar char="•"/>
              <a:defRPr sz="1200"/>
            </a:pPr>
            <a:r>
              <a:t>Self-deposit for PSU faculty, staff, and students at no cost</a:t>
            </a:r>
          </a:p>
          <a:p>
            <a:pPr marL="135834" indent="-135834">
              <a:lnSpc>
                <a:spcPct val="100000"/>
              </a:lnSpc>
              <a:buClr>
                <a:srgbClr val="535353"/>
              </a:buClr>
              <a:buSzPct val="82000"/>
              <a:buChar char="•"/>
              <a:defRPr sz="1200"/>
            </a:pPr>
            <a:r>
              <a:t>Supports data sharing requirements and “F.A.I.R” principles</a:t>
            </a:r>
          </a:p>
          <a:p>
            <a:pPr marL="135834" indent="-135834">
              <a:lnSpc>
                <a:spcPct val="100000"/>
              </a:lnSpc>
              <a:buClr>
                <a:srgbClr val="535353"/>
              </a:buClr>
              <a:buSzPct val="82000"/>
              <a:buChar char="•"/>
              <a:defRPr sz="1200"/>
            </a:pPr>
            <a:r>
              <a:t>Findable. Accessible. Interoperable. Reusable.</a:t>
            </a:r>
          </a:p>
          <a:p>
            <a:pPr marL="135834" indent="-135834">
              <a:lnSpc>
                <a:spcPct val="100000"/>
              </a:lnSpc>
              <a:buClr>
                <a:srgbClr val="535353"/>
              </a:buClr>
              <a:buSzPct val="82000"/>
              <a:buChar char="•"/>
              <a:defRPr sz="1200"/>
            </a:pPr>
            <a:r>
              <a:t>Satisfies requirements of PSU Open Access Policy (AC02)</a:t>
            </a:r>
          </a:p>
          <a:p>
            <a:pPr marL="135834" indent="-135834">
              <a:lnSpc>
                <a:spcPct val="100000"/>
              </a:lnSpc>
              <a:buClr>
                <a:srgbClr val="535353"/>
              </a:buClr>
              <a:buSzPct val="82000"/>
              <a:buChar char="•"/>
              <a:defRPr sz="1200"/>
            </a:pPr>
            <a:r>
              <a:t>Work drafts and versioning</a:t>
            </a:r>
          </a:p>
          <a:p>
            <a:pPr marL="135834" indent="-135834">
              <a:lnSpc>
                <a:spcPct val="100000"/>
              </a:lnSpc>
              <a:buClr>
                <a:srgbClr val="535353"/>
              </a:buClr>
              <a:buSzPct val="82000"/>
              <a:buChar char="•"/>
              <a:defRPr sz="1200"/>
            </a:pPr>
            <a:r>
              <a:t>Flexible access and visibility controls</a:t>
            </a:r>
          </a:p>
          <a:p>
            <a:pPr marL="135834" indent="-135834">
              <a:lnSpc>
                <a:spcPct val="100000"/>
              </a:lnSpc>
              <a:buClr>
                <a:srgbClr val="535353"/>
              </a:buClr>
              <a:buSzPct val="82000"/>
              <a:buChar char="•"/>
              <a:defRPr sz="1200"/>
            </a:pPr>
            <a:r>
              <a:t>Persistent access and preservation of work through DOI minting​</a:t>
            </a:r>
          </a:p>
          <a:p>
            <a:pPr marL="135834" indent="-135834">
              <a:lnSpc>
                <a:spcPct val="100000"/>
              </a:lnSpc>
              <a:buClr>
                <a:srgbClr val="535353"/>
              </a:buClr>
              <a:buSzPct val="82000"/>
              <a:buChar char="•"/>
              <a:defRPr sz="1200"/>
            </a:pPr>
            <a:r>
              <a:t>Monthly reports tracking download statistics</a:t>
            </a:r>
          </a:p>
          <a:p>
            <a:pPr marL="135834" indent="-135834">
              <a:lnSpc>
                <a:spcPct val="100000"/>
              </a:lnSpc>
              <a:buClr>
                <a:srgbClr val="535353"/>
              </a:buClr>
              <a:buSzPct val="82000"/>
              <a:buChar char="•"/>
              <a:defRPr sz="1200"/>
            </a:pPr>
            <a:r>
              <a:t>Curation services from PSU Librarians and the Data Curation Network​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548062" y="2875359"/>
            <a:ext cx="17287876" cy="4554141"/>
          </a:xfrm>
          <a:prstGeom prst="rect">
            <a:avLst/>
          </a:prstGeom>
        </p:spPr>
        <p:txBody>
          <a:bodyPr anchor="b"/>
          <a:lstStyle/>
          <a:p>
            <a:r>
              <a:t>Title Text</a:t>
            </a:r>
          </a:p>
        </p:txBody>
      </p:sp>
      <p:sp>
        <p:nvSpPr>
          <p:cNvPr id="12" name="Body Level One…"/>
          <p:cNvSpPr txBox="1">
            <a:spLocks noGrp="1"/>
          </p:cNvSpPr>
          <p:nvPr>
            <p:ph type="body" sz="quarter" idx="1"/>
          </p:nvPr>
        </p:nvSpPr>
        <p:spPr>
          <a:xfrm>
            <a:off x="3548062" y="7411640"/>
            <a:ext cx="17287876" cy="1821657"/>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4833937" y="8001000"/>
            <a:ext cx="14716126" cy="714375"/>
          </a:xfrm>
          <a:prstGeom prst="rect">
            <a:avLst/>
          </a:prstGeom>
        </p:spPr>
        <p:txBody>
          <a:bodyPr anchor="t">
            <a:spAutoFit/>
          </a:bodyPr>
          <a:lstStyle>
            <a:lvl1pPr marL="0" indent="0" algn="ctr">
              <a:spcBef>
                <a:spcPts val="0"/>
              </a:spcBef>
              <a:buSzTx/>
              <a:buNone/>
              <a:defRPr sz="3800"/>
            </a:lvl1pPr>
          </a:lstStyle>
          <a:p>
            <a:r>
              <a:t>–Johnny Appleseed</a:t>
            </a:r>
          </a:p>
        </p:txBody>
      </p:sp>
      <p:sp>
        <p:nvSpPr>
          <p:cNvPr id="94" name="“Type a quote here.”"/>
          <p:cNvSpPr txBox="1">
            <a:spLocks noGrp="1"/>
          </p:cNvSpPr>
          <p:nvPr>
            <p:ph type="body" sz="quarter" idx="22"/>
          </p:nvPr>
        </p:nvSpPr>
        <p:spPr>
          <a:xfrm>
            <a:off x="4833937" y="5838229"/>
            <a:ext cx="14716126" cy="914401"/>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Front view of a red Ducati motorcycle against a black background"/>
          <p:cNvSpPr>
            <a:spLocks noGrp="1"/>
          </p:cNvSpPr>
          <p:nvPr>
            <p:ph type="pic" idx="21"/>
          </p:nvPr>
        </p:nvSpPr>
        <p:spPr>
          <a:xfrm>
            <a:off x="-541735" y="0"/>
            <a:ext cx="24384001" cy="13716002"/>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p:bg>
      <p:bgPr>
        <a:solidFill>
          <a:srgbClr val="FFFFFF"/>
        </a:solidFill>
        <a:effectLst/>
      </p:bgPr>
    </p:bg>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833937" y="2303859"/>
            <a:ext cx="14716126" cy="4643438"/>
          </a:xfrm>
          <a:prstGeom prst="rect">
            <a:avLst/>
          </a:prstGeom>
        </p:spPr>
        <p:txBody>
          <a:bodyPr anchor="b"/>
          <a:lstStyle>
            <a:lvl1pPr>
              <a:defRPr sz="11200">
                <a:solidFill>
                  <a:srgbClr val="000000"/>
                </a:solidFill>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a:solidFill>
                  <a:srgbClr val="000000"/>
                </a:solidFill>
                <a:latin typeface="Helvetica Neue"/>
                <a:ea typeface="Helvetica Neue"/>
                <a:cs typeface="Helvetica Neue"/>
                <a:sym typeface="Helvetica Neue"/>
              </a:defRPr>
            </a:lvl1pPr>
            <a:lvl2pPr marL="0" indent="0" algn="ctr">
              <a:spcBef>
                <a:spcPts val="0"/>
              </a:spcBef>
              <a:buSzTx/>
              <a:buNone/>
              <a:defRPr>
                <a:solidFill>
                  <a:srgbClr val="000000"/>
                </a:solidFill>
                <a:latin typeface="Helvetica Neue"/>
                <a:ea typeface="Helvetica Neue"/>
                <a:cs typeface="Helvetica Neue"/>
                <a:sym typeface="Helvetica Neue"/>
              </a:defRPr>
            </a:lvl2pPr>
            <a:lvl3pPr marL="0" indent="0" algn="ctr">
              <a:spcBef>
                <a:spcPts val="0"/>
              </a:spcBef>
              <a:buSzTx/>
              <a:buNone/>
              <a:defRPr>
                <a:solidFill>
                  <a:srgbClr val="000000"/>
                </a:solidFill>
                <a:latin typeface="Helvetica Neue"/>
                <a:ea typeface="Helvetica Neue"/>
                <a:cs typeface="Helvetica Neue"/>
                <a:sym typeface="Helvetica Neue"/>
              </a:defRPr>
            </a:lvl3pPr>
            <a:lvl4pPr marL="0" indent="0" algn="ctr">
              <a:spcBef>
                <a:spcPts val="0"/>
              </a:spcBef>
              <a:buSzTx/>
              <a:buNone/>
              <a:defRPr>
                <a:solidFill>
                  <a:srgbClr val="000000"/>
                </a:solidFill>
                <a:latin typeface="Helvetica Neue"/>
                <a:ea typeface="Helvetica Neue"/>
                <a:cs typeface="Helvetica Neue"/>
                <a:sym typeface="Helvetica Neue"/>
              </a:defRPr>
            </a:lvl4pPr>
            <a:lvl5pPr marL="0" indent="0" algn="ctr">
              <a:spcBef>
                <a:spcPts val="0"/>
              </a:spcBef>
              <a:buSzTx/>
              <a:buNone/>
              <a:defRPr>
                <a:solidFill>
                  <a:srgbClr val="000000"/>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4103" y="13073062"/>
            <a:ext cx="466269" cy="477671"/>
          </a:xfrm>
          <a:prstGeom prst="rect">
            <a:avLst/>
          </a:prstGeom>
        </p:spPr>
        <p:txBody>
          <a:bodyPr anchor="t"/>
          <a:lstStyle>
            <a:lvl1pPr>
              <a:defRPr sz="22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Profile view of a red Ducati motorcycle"/>
          <p:cNvSpPr>
            <a:spLocks noGrp="1"/>
          </p:cNvSpPr>
          <p:nvPr>
            <p:ph type="pic" idx="21"/>
          </p:nvPr>
        </p:nvSpPr>
        <p:spPr>
          <a:xfrm>
            <a:off x="4818107" y="-946547"/>
            <a:ext cx="14611141" cy="10936856"/>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715500"/>
            <a:ext cx="14716126" cy="1803797"/>
          </a:xfrm>
          <a:prstGeom prst="rect">
            <a:avLst/>
          </a:prstGeom>
        </p:spPr>
        <p:txBody>
          <a:bodyPr/>
          <a:lstStyle/>
          <a:p>
            <a:r>
              <a:t>Title Text</a:t>
            </a:r>
          </a:p>
        </p:txBody>
      </p:sp>
      <p:sp>
        <p:nvSpPr>
          <p:cNvPr id="22" name="Body Level One…"/>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548062" y="4572000"/>
            <a:ext cx="17287876" cy="4554141"/>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Front view of a red Ducati motorcycle"/>
          <p:cNvSpPr>
            <a:spLocks noGrp="1"/>
          </p:cNvSpPr>
          <p:nvPr>
            <p:ph type="pic" sz="half" idx="21"/>
          </p:nvPr>
        </p:nvSpPr>
        <p:spPr>
          <a:xfrm>
            <a:off x="10573650" y="1946671"/>
            <a:ext cx="11070581" cy="984051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3548062" y="1428750"/>
            <a:ext cx="8286751" cy="5464969"/>
          </a:xfrm>
          <a:prstGeom prst="rect">
            <a:avLst/>
          </a:prstGeom>
        </p:spPr>
        <p:txBody>
          <a:bodyPr anchor="b"/>
          <a:lstStyle/>
          <a:p>
            <a:r>
              <a:t>Title Text</a:t>
            </a:r>
          </a:p>
        </p:txBody>
      </p:sp>
      <p:sp>
        <p:nvSpPr>
          <p:cNvPr id="40" name="Body Level One…"/>
          <p:cNvSpPr txBox="1">
            <a:spLocks noGrp="1"/>
          </p:cNvSpPr>
          <p:nvPr>
            <p:ph type="body" sz="quarter" idx="1"/>
          </p:nvPr>
        </p:nvSpPr>
        <p:spPr>
          <a:xfrm>
            <a:off x="3548062" y="6875859"/>
            <a:ext cx="8286751" cy="546497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Front view of a red Ducati motorcycle"/>
          <p:cNvSpPr>
            <a:spLocks noGrp="1"/>
          </p:cNvSpPr>
          <p:nvPr>
            <p:ph type="pic" sz="half" idx="21"/>
          </p:nvPr>
        </p:nvSpPr>
        <p:spPr>
          <a:xfrm>
            <a:off x="10772754" y="3857625"/>
            <a:ext cx="11094757" cy="986200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3548062" y="3839765"/>
            <a:ext cx="8286751" cy="885825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119562" y="1071562"/>
            <a:ext cx="16127017" cy="11555017"/>
          </a:xfrm>
          <a:prstGeom prst="rect">
            <a:avLst/>
          </a:prstGeom>
        </p:spPr>
        <p:txBody>
          <a:bodyPr/>
          <a:lstStyle>
            <a:lvl1pPr marL="724452" indent="-724452">
              <a:lnSpc>
                <a:spcPct val="120000"/>
              </a:lnSpc>
              <a:spcBef>
                <a:spcPts val="6400"/>
              </a:spcBef>
              <a:defRPr sz="6400"/>
            </a:lvl1pPr>
            <a:lvl2pPr marL="1245152" indent="-724452">
              <a:lnSpc>
                <a:spcPct val="120000"/>
              </a:lnSpc>
              <a:spcBef>
                <a:spcPts val="6400"/>
              </a:spcBef>
              <a:defRPr sz="6400"/>
            </a:lvl2pPr>
            <a:lvl3pPr marL="1765852" indent="-724452">
              <a:lnSpc>
                <a:spcPct val="120000"/>
              </a:lnSpc>
              <a:spcBef>
                <a:spcPts val="6400"/>
              </a:spcBef>
              <a:defRPr sz="6400"/>
            </a:lvl3pPr>
            <a:lvl4pPr marL="2286552" indent="-724452">
              <a:lnSpc>
                <a:spcPct val="120000"/>
              </a:lnSpc>
              <a:spcBef>
                <a:spcPts val="6400"/>
              </a:spcBef>
              <a:defRPr sz="6400"/>
            </a:lvl4pPr>
            <a:lvl5pPr marL="2807252" indent="-724452">
              <a:lnSpc>
                <a:spcPct val="120000"/>
              </a:lnSpc>
              <a:spcBef>
                <a:spcPts val="6400"/>
              </a:spcBef>
              <a:defRPr sz="6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Close-up of Ducati motorcycle engine components"/>
          <p:cNvSpPr>
            <a:spLocks noGrp="1"/>
          </p:cNvSpPr>
          <p:nvPr>
            <p:ph type="pic" sz="quarter" idx="21"/>
          </p:nvPr>
        </p:nvSpPr>
        <p:spPr>
          <a:xfrm>
            <a:off x="12420112" y="6983015"/>
            <a:ext cx="8161735" cy="6111899"/>
          </a:xfrm>
          <a:prstGeom prst="rect">
            <a:avLst/>
          </a:prstGeom>
        </p:spPr>
        <p:txBody>
          <a:bodyPr lIns="91439" tIns="45719" rIns="91439" bIns="45719" anchor="t">
            <a:noAutofit/>
          </a:bodyPr>
          <a:lstStyle/>
          <a:p>
            <a:endParaRPr/>
          </a:p>
        </p:txBody>
      </p:sp>
      <p:sp>
        <p:nvSpPr>
          <p:cNvPr id="84" name="Close-up of Ducati motorcycle gas cap"/>
          <p:cNvSpPr>
            <a:spLocks noGrp="1"/>
          </p:cNvSpPr>
          <p:nvPr>
            <p:ph type="pic" sz="quarter" idx="22"/>
          </p:nvPr>
        </p:nvSpPr>
        <p:spPr>
          <a:xfrm>
            <a:off x="12424171" y="625078"/>
            <a:ext cx="8161736" cy="6111898"/>
          </a:xfrm>
          <a:prstGeom prst="rect">
            <a:avLst/>
          </a:prstGeom>
        </p:spPr>
        <p:txBody>
          <a:bodyPr lIns="91439" tIns="45719" rIns="91439" bIns="45719" anchor="t">
            <a:noAutofit/>
          </a:bodyPr>
          <a:lstStyle/>
          <a:p>
            <a:endParaRPr/>
          </a:p>
        </p:txBody>
      </p:sp>
      <p:sp>
        <p:nvSpPr>
          <p:cNvPr id="85" name="Black and white photo of Ducati motorcycle engine components"/>
          <p:cNvSpPr>
            <a:spLocks noGrp="1"/>
          </p:cNvSpPr>
          <p:nvPr>
            <p:ph type="pic" idx="23"/>
          </p:nvPr>
        </p:nvSpPr>
        <p:spPr>
          <a:xfrm>
            <a:off x="1726743" y="678656"/>
            <a:ext cx="11243383" cy="1502104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548062" y="357187"/>
            <a:ext cx="17287876" cy="3429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3548062" y="3839765"/>
            <a:ext cx="17287876" cy="8858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2882" y="13038931"/>
            <a:ext cx="460376" cy="498476"/>
          </a:xfrm>
          <a:prstGeom prst="rect">
            <a:avLst/>
          </a:prstGeom>
          <a:ln w="12700">
            <a:miter lim="400000"/>
          </a:ln>
        </p:spPr>
        <p:txBody>
          <a:bodyPr wrap="none" lIns="71437" tIns="71437" rIns="71437" bIns="71437"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1pPr>
      <a:lvl2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2pPr>
      <a:lvl3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3pPr>
      <a:lvl4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4pPr>
      <a:lvl5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5pPr>
      <a:lvl6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6pPr>
      <a:lvl7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7pPr>
      <a:lvl8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8pPr>
      <a:lvl9pPr marL="0" marR="0" indent="0" algn="ctr" defTabSz="821531" rtl="0" latinLnBrk="0">
        <a:lnSpc>
          <a:spcPct val="100000"/>
        </a:lnSpc>
        <a:spcBef>
          <a:spcPts val="0"/>
        </a:spcBef>
        <a:spcAft>
          <a:spcPts val="0"/>
        </a:spcAft>
        <a:buClrTx/>
        <a:buSzTx/>
        <a:buFontTx/>
        <a:buNone/>
        <a:tabLst/>
        <a:defRPr sz="10000" b="0" i="0" u="none" strike="noStrike" cap="none" spc="0" baseline="0">
          <a:solidFill>
            <a:srgbClr val="535353"/>
          </a:solidFill>
          <a:uFillTx/>
          <a:latin typeface="+mj-lt"/>
          <a:ea typeface="+mj-ea"/>
          <a:cs typeface="+mj-cs"/>
          <a:sym typeface="Avenir Next Regular"/>
        </a:defRPr>
      </a:lvl9pPr>
    </p:titleStyle>
    <p:bodyStyle>
      <a:lvl1pPr marL="5908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1pPr>
      <a:lvl2pPr marL="10226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2pPr>
      <a:lvl3pPr marL="14544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3pPr>
      <a:lvl4pPr marL="18862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4pPr>
      <a:lvl5pPr marL="23180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5pPr>
      <a:lvl6pPr marL="27498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31816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36134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4045284" marR="0" indent="-590884" algn="l" defTabSz="821531"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tif"/><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tif"/><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5.tif"/><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tif"/><Relationship Id="rId4" Type="http://schemas.openxmlformats.org/officeDocument/2006/relationships/image" Target="../media/image3.png"/><Relationship Id="rId9" Type="http://schemas.openxmlformats.org/officeDocument/2006/relationships/image" Target="../media/image8.tiff"/><Relationship Id="rId1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outlook.office.com/book/ResearchDataStewardshipServices@PennStateOffice365.onmicrosoft.com/?ismsaljsauthenabled"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Getting credit (Part III): Making your data citable"/>
          <p:cNvSpPr txBox="1">
            <a:spLocks noGrp="1"/>
          </p:cNvSpPr>
          <p:nvPr>
            <p:ph type="ctrTitle"/>
          </p:nvPr>
        </p:nvSpPr>
        <p:spPr>
          <a:xfrm>
            <a:off x="1600589" y="2946858"/>
            <a:ext cx="21182822" cy="4409197"/>
          </a:xfrm>
          <a:prstGeom prst="rect">
            <a:avLst/>
          </a:prstGeom>
        </p:spPr>
        <p:txBody>
          <a:bodyPr/>
          <a:lstStyle/>
          <a:p>
            <a:r>
              <a:t>Getting credit (Part III): Making your data citable</a:t>
            </a:r>
          </a:p>
        </p:txBody>
      </p:sp>
      <p:sp>
        <p:nvSpPr>
          <p:cNvPr id="129" name="Alaina Pearce &amp; Kyle Hallisky"/>
          <p:cNvSpPr txBox="1">
            <a:spLocks noGrp="1"/>
          </p:cNvSpPr>
          <p:nvPr>
            <p:ph type="subTitle" sz="quarter" idx="1"/>
          </p:nvPr>
        </p:nvSpPr>
        <p:spPr>
          <a:prstGeom prst="rect">
            <a:avLst/>
          </a:prstGeom>
        </p:spPr>
        <p:txBody>
          <a:bodyPr/>
          <a:lstStyle/>
          <a:p>
            <a:r>
              <a:t>Alaina Pearce &amp; Kyle Hallisky</a:t>
            </a:r>
          </a:p>
        </p:txBody>
      </p:sp>
      <p:sp>
        <p:nvSpPr>
          <p:cNvPr id="130" name="Open Scholarship Bootcamp…"/>
          <p:cNvSpPr txBox="1"/>
          <p:nvPr/>
        </p:nvSpPr>
        <p:spPr>
          <a:xfrm>
            <a:off x="18063381" y="12450453"/>
            <a:ext cx="6278063" cy="1194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pPr algn="r">
              <a:buClr>
                <a:srgbClr val="535353"/>
              </a:buClr>
              <a:defRPr sz="3000"/>
            </a:pPr>
            <a:r>
              <a:t>Open Scholarship Bootcamp</a:t>
            </a:r>
          </a:p>
          <a:p>
            <a:pPr algn="r">
              <a:buClr>
                <a:srgbClr val="535353"/>
              </a:buClr>
              <a:defRPr sz="3000"/>
            </a:pPr>
            <a:r>
              <a:t>5/12/2026</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Rounded Rectangle"/>
          <p:cNvSpPr/>
          <p:nvPr/>
        </p:nvSpPr>
        <p:spPr>
          <a:xfrm>
            <a:off x="9102248" y="4936694"/>
            <a:ext cx="6477001" cy="6461595"/>
          </a:xfrm>
          <a:prstGeom prst="roundRect">
            <a:avLst>
              <a:gd name="adj" fmla="val 16706"/>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333" name="Rounded Rectangle"/>
          <p:cNvSpPr/>
          <p:nvPr/>
        </p:nvSpPr>
        <p:spPr>
          <a:xfrm>
            <a:off x="16828301" y="4936694"/>
            <a:ext cx="6477001" cy="6461595"/>
          </a:xfrm>
          <a:prstGeom prst="roundRect">
            <a:avLst>
              <a:gd name="adj" fmla="val 16706"/>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334" name="Rounded Rectangle"/>
          <p:cNvSpPr/>
          <p:nvPr/>
        </p:nvSpPr>
        <p:spPr>
          <a:xfrm>
            <a:off x="1379545" y="4936694"/>
            <a:ext cx="6473649" cy="6461595"/>
          </a:xfrm>
          <a:prstGeom prst="roundRect">
            <a:avLst>
              <a:gd name="adj" fmla="val 16706"/>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335" name="Repositories"/>
          <p:cNvSpPr txBox="1">
            <a:spLocks noGrp="1"/>
          </p:cNvSpPr>
          <p:nvPr>
            <p:ph type="title"/>
          </p:nvPr>
        </p:nvSpPr>
        <p:spPr>
          <a:xfrm>
            <a:off x="726257" y="679381"/>
            <a:ext cx="23232333" cy="1803797"/>
          </a:xfrm>
          <a:prstGeom prst="rect">
            <a:avLst/>
          </a:prstGeom>
        </p:spPr>
        <p:txBody>
          <a:bodyPr/>
          <a:lstStyle>
            <a:lvl1pPr defTabSz="788669">
              <a:defRPr sz="9600"/>
            </a:lvl1pPr>
          </a:lstStyle>
          <a:p>
            <a:r>
              <a:t>Repositories</a:t>
            </a:r>
          </a:p>
        </p:txBody>
      </p:sp>
      <p:sp>
        <p:nvSpPr>
          <p:cNvPr id="336" name="Institutional"/>
          <p:cNvSpPr txBox="1"/>
          <p:nvPr/>
        </p:nvSpPr>
        <p:spPr>
          <a:xfrm>
            <a:off x="10693088" y="3714711"/>
            <a:ext cx="2994472"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Institutional</a:t>
            </a:r>
          </a:p>
        </p:txBody>
      </p:sp>
      <p:sp>
        <p:nvSpPr>
          <p:cNvPr id="337" name="Generalist"/>
          <p:cNvSpPr txBox="1"/>
          <p:nvPr/>
        </p:nvSpPr>
        <p:spPr>
          <a:xfrm>
            <a:off x="18724130" y="3714711"/>
            <a:ext cx="2685344"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Generalist</a:t>
            </a:r>
          </a:p>
        </p:txBody>
      </p:sp>
      <p:sp>
        <p:nvSpPr>
          <p:cNvPr id="338" name="Domain Specific"/>
          <p:cNvSpPr txBox="1"/>
          <p:nvPr/>
        </p:nvSpPr>
        <p:spPr>
          <a:xfrm>
            <a:off x="2508163" y="3714711"/>
            <a:ext cx="4216413"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Domain Specific</a:t>
            </a:r>
          </a:p>
        </p:txBody>
      </p:sp>
      <p:sp>
        <p:nvSpPr>
          <p:cNvPr id="339" name="Set up to accommodate data needs of a specific research community…"/>
          <p:cNvSpPr txBox="1"/>
          <p:nvPr/>
        </p:nvSpPr>
        <p:spPr>
          <a:xfrm>
            <a:off x="1856812" y="5689403"/>
            <a:ext cx="5519116" cy="4956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defRPr sz="4000"/>
            </a:pPr>
            <a:r>
              <a:t>Set up to accommodate data needs of a specific research community</a:t>
            </a:r>
          </a:p>
          <a:p>
            <a:pPr>
              <a:defRPr sz="4000"/>
            </a:pPr>
            <a:endParaRPr/>
          </a:p>
          <a:p>
            <a:pPr marL="452782" indent="-452782" algn="l">
              <a:buClr>
                <a:srgbClr val="535353"/>
              </a:buClr>
              <a:buSzPct val="82000"/>
              <a:buChar char="•"/>
              <a:defRPr sz="3500"/>
            </a:pPr>
            <a:r>
              <a:t>Will have specialized metadata fields</a:t>
            </a:r>
          </a:p>
          <a:p>
            <a:pPr marL="452782" indent="-452782" algn="l">
              <a:buClr>
                <a:srgbClr val="535353"/>
              </a:buClr>
              <a:buSzPct val="82000"/>
              <a:buChar char="•"/>
              <a:defRPr sz="3500"/>
            </a:pPr>
            <a:r>
              <a:t>May adopt a field standard</a:t>
            </a:r>
          </a:p>
          <a:p>
            <a:pPr marL="452782" indent="-452782" algn="l">
              <a:buClr>
                <a:srgbClr val="535353"/>
              </a:buClr>
              <a:buSzPct val="82000"/>
              <a:buChar char="•"/>
              <a:defRPr sz="3500"/>
            </a:pPr>
            <a:r>
              <a:t>May use standardized vocabulary/ontology</a:t>
            </a:r>
          </a:p>
        </p:txBody>
      </p:sp>
      <p:sp>
        <p:nvSpPr>
          <p:cNvPr id="340" name="Support and promote research outputs of an institution…"/>
          <p:cNvSpPr txBox="1"/>
          <p:nvPr/>
        </p:nvSpPr>
        <p:spPr>
          <a:xfrm>
            <a:off x="9581191" y="5689403"/>
            <a:ext cx="5519115" cy="4956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defRPr sz="4000"/>
            </a:pPr>
            <a:r>
              <a:t>Support and promote research outputs of an institution</a:t>
            </a:r>
          </a:p>
          <a:p>
            <a:pPr>
              <a:defRPr sz="4000"/>
            </a:pPr>
            <a:endParaRPr/>
          </a:p>
          <a:p>
            <a:pPr marL="452782" indent="-452782" algn="l">
              <a:buClr>
                <a:srgbClr val="535353"/>
              </a:buClr>
              <a:buSzPct val="82000"/>
              <a:buChar char="•"/>
              <a:defRPr sz="3500"/>
            </a:pPr>
            <a:r>
              <a:t>Will accept various data types and formats across disciplines</a:t>
            </a:r>
          </a:p>
          <a:p>
            <a:pPr marL="452782" indent="-452782" algn="l">
              <a:buClr>
                <a:srgbClr val="535353"/>
              </a:buClr>
              <a:buSzPct val="82000"/>
              <a:buChar char="•"/>
              <a:defRPr sz="3500"/>
            </a:pPr>
            <a:r>
              <a:t>May provide curation services/deposit assistance</a:t>
            </a:r>
          </a:p>
        </p:txBody>
      </p:sp>
      <p:sp>
        <p:nvSpPr>
          <p:cNvPr id="341" name="Accept data regardless of type, format, content, or disciplinary focus…"/>
          <p:cNvSpPr txBox="1"/>
          <p:nvPr/>
        </p:nvSpPr>
        <p:spPr>
          <a:xfrm>
            <a:off x="17307244" y="5689403"/>
            <a:ext cx="5519116" cy="44750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defRPr sz="4000"/>
            </a:pPr>
            <a:r>
              <a:t>Accept data regardless of type, format, content, or disciplinary focus</a:t>
            </a:r>
          </a:p>
          <a:p>
            <a:pPr>
              <a:defRPr sz="4000"/>
            </a:pPr>
            <a:endParaRPr/>
          </a:p>
          <a:p>
            <a:pPr marL="452782" indent="-452782" algn="l">
              <a:buClr>
                <a:srgbClr val="535353"/>
              </a:buClr>
              <a:buSzPct val="82000"/>
              <a:buChar char="•"/>
              <a:defRPr sz="3500"/>
            </a:pPr>
            <a:r>
              <a:t>Will have fewer/less specialized metadata</a:t>
            </a:r>
          </a:p>
          <a:p>
            <a:pPr marL="452782" indent="-452782" algn="l">
              <a:buClr>
                <a:srgbClr val="535353"/>
              </a:buClr>
              <a:buSzPct val="82000"/>
              <a:buChar char="•"/>
              <a:defRPr sz="3500"/>
            </a:pPr>
            <a:r>
              <a:t>Likely will </a:t>
            </a:r>
            <a:r>
              <a:rPr b="1" i="1">
                <a:latin typeface="Gill Sans"/>
                <a:ea typeface="Gill Sans"/>
                <a:cs typeface="Gill Sans"/>
                <a:sym typeface="Gill Sans"/>
              </a:rPr>
              <a:t>not</a:t>
            </a:r>
            <a:r>
              <a:t> provide curation/deposit assistance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ounded Rectangle"/>
          <p:cNvSpPr/>
          <p:nvPr/>
        </p:nvSpPr>
        <p:spPr>
          <a:xfrm>
            <a:off x="9102248" y="4936694"/>
            <a:ext cx="6477001" cy="6461595"/>
          </a:xfrm>
          <a:prstGeom prst="roundRect">
            <a:avLst>
              <a:gd name="adj" fmla="val 16706"/>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346" name="Rounded Rectangle"/>
          <p:cNvSpPr/>
          <p:nvPr/>
        </p:nvSpPr>
        <p:spPr>
          <a:xfrm>
            <a:off x="16828301" y="4936694"/>
            <a:ext cx="6477001" cy="6461595"/>
          </a:xfrm>
          <a:prstGeom prst="roundRect">
            <a:avLst>
              <a:gd name="adj" fmla="val 16706"/>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347" name="Rounded Rectangle"/>
          <p:cNvSpPr/>
          <p:nvPr/>
        </p:nvSpPr>
        <p:spPr>
          <a:xfrm>
            <a:off x="1379545" y="4936694"/>
            <a:ext cx="6473649" cy="6461595"/>
          </a:xfrm>
          <a:prstGeom prst="roundRect">
            <a:avLst>
              <a:gd name="adj" fmla="val 16706"/>
            </a:avLst>
          </a:prstGeom>
          <a:solidFill>
            <a:srgbClr val="FFFFFF"/>
          </a:solidFill>
          <a:ln w="12700">
            <a:miter lim="400000"/>
          </a:ln>
        </p:spPr>
        <p:txBody>
          <a:bodyPr lIns="71437" tIns="71437" rIns="71437" bIns="71437" anchor="ctr"/>
          <a:lstStyle/>
          <a:p>
            <a:pPr>
              <a:defRPr>
                <a:solidFill>
                  <a:srgbClr val="FFFFFF"/>
                </a:solidFill>
              </a:defRPr>
            </a:pPr>
            <a:endParaRPr/>
          </a:p>
        </p:txBody>
      </p:sp>
      <p:sp>
        <p:nvSpPr>
          <p:cNvPr id="348" name="Repositories"/>
          <p:cNvSpPr txBox="1">
            <a:spLocks noGrp="1"/>
          </p:cNvSpPr>
          <p:nvPr>
            <p:ph type="title"/>
          </p:nvPr>
        </p:nvSpPr>
        <p:spPr>
          <a:xfrm>
            <a:off x="726257" y="679381"/>
            <a:ext cx="23232333" cy="1803797"/>
          </a:xfrm>
          <a:prstGeom prst="rect">
            <a:avLst/>
          </a:prstGeom>
        </p:spPr>
        <p:txBody>
          <a:bodyPr/>
          <a:lstStyle>
            <a:lvl1pPr defTabSz="788669">
              <a:defRPr sz="9600"/>
            </a:lvl1pPr>
          </a:lstStyle>
          <a:p>
            <a:r>
              <a:t>Repositories</a:t>
            </a:r>
          </a:p>
        </p:txBody>
      </p:sp>
      <p:pic>
        <p:nvPicPr>
          <p:cNvPr id="349" name="pasted-movie.png" descr="pasted-movie.png"/>
          <p:cNvPicPr>
            <a:picLocks noChangeAspect="1"/>
          </p:cNvPicPr>
          <p:nvPr/>
        </p:nvPicPr>
        <p:blipFill>
          <a:blip r:embed="rId3"/>
          <a:stretch>
            <a:fillRect/>
          </a:stretch>
        </p:blipFill>
        <p:spPr>
          <a:xfrm>
            <a:off x="2639810" y="5393707"/>
            <a:ext cx="3953119" cy="512443"/>
          </a:xfrm>
          <a:prstGeom prst="rect">
            <a:avLst/>
          </a:prstGeom>
          <a:ln w="12700">
            <a:miter lim="400000"/>
          </a:ln>
        </p:spPr>
      </p:pic>
      <p:pic>
        <p:nvPicPr>
          <p:cNvPr id="350" name="pasted-movie.png" descr="pasted-movie.png"/>
          <p:cNvPicPr>
            <a:picLocks noChangeAspect="1"/>
          </p:cNvPicPr>
          <p:nvPr/>
        </p:nvPicPr>
        <p:blipFill>
          <a:blip r:embed="rId4"/>
          <a:stretch>
            <a:fillRect/>
          </a:stretch>
        </p:blipFill>
        <p:spPr>
          <a:xfrm>
            <a:off x="1781241" y="7000257"/>
            <a:ext cx="2601932" cy="801967"/>
          </a:xfrm>
          <a:prstGeom prst="rect">
            <a:avLst/>
          </a:prstGeom>
          <a:ln w="12700">
            <a:miter lim="400000"/>
          </a:ln>
        </p:spPr>
      </p:pic>
      <p:pic>
        <p:nvPicPr>
          <p:cNvPr id="351" name="pasted-movie.png" descr="pasted-movie.png"/>
          <p:cNvPicPr>
            <a:picLocks noChangeAspect="1"/>
          </p:cNvPicPr>
          <p:nvPr/>
        </p:nvPicPr>
        <p:blipFill>
          <a:blip r:embed="rId5"/>
          <a:stretch>
            <a:fillRect/>
          </a:stretch>
        </p:blipFill>
        <p:spPr>
          <a:xfrm>
            <a:off x="4877603" y="7754380"/>
            <a:ext cx="2703164" cy="1155701"/>
          </a:xfrm>
          <a:prstGeom prst="rect">
            <a:avLst/>
          </a:prstGeom>
          <a:ln w="12700">
            <a:miter lim="400000"/>
          </a:ln>
        </p:spPr>
      </p:pic>
      <p:pic>
        <p:nvPicPr>
          <p:cNvPr id="352" name="pasted-movie.png" descr="pasted-movie.png"/>
          <p:cNvPicPr>
            <a:picLocks noChangeAspect="1"/>
          </p:cNvPicPr>
          <p:nvPr/>
        </p:nvPicPr>
        <p:blipFill>
          <a:blip r:embed="rId6"/>
          <a:stretch>
            <a:fillRect/>
          </a:stretch>
        </p:blipFill>
        <p:spPr>
          <a:xfrm>
            <a:off x="2861386" y="9008761"/>
            <a:ext cx="3703804" cy="846047"/>
          </a:xfrm>
          <a:prstGeom prst="rect">
            <a:avLst/>
          </a:prstGeom>
          <a:ln w="12700">
            <a:miter lim="400000"/>
          </a:ln>
        </p:spPr>
      </p:pic>
      <p:pic>
        <p:nvPicPr>
          <p:cNvPr id="353" name="Image" descr="Image"/>
          <p:cNvPicPr>
            <a:picLocks noChangeAspect="1"/>
          </p:cNvPicPr>
          <p:nvPr/>
        </p:nvPicPr>
        <p:blipFill>
          <a:blip r:embed="rId7"/>
          <a:stretch>
            <a:fillRect/>
          </a:stretch>
        </p:blipFill>
        <p:spPr>
          <a:xfrm>
            <a:off x="5523747" y="5992286"/>
            <a:ext cx="1410877" cy="1734997"/>
          </a:xfrm>
          <a:prstGeom prst="rect">
            <a:avLst/>
          </a:prstGeom>
          <a:ln w="12700">
            <a:miter lim="400000"/>
          </a:ln>
        </p:spPr>
      </p:pic>
      <p:pic>
        <p:nvPicPr>
          <p:cNvPr id="354" name="Image" descr="Image"/>
          <p:cNvPicPr>
            <a:picLocks noChangeAspect="1"/>
          </p:cNvPicPr>
          <p:nvPr/>
        </p:nvPicPr>
        <p:blipFill>
          <a:blip r:embed="rId8"/>
          <a:stretch>
            <a:fillRect/>
          </a:stretch>
        </p:blipFill>
        <p:spPr>
          <a:xfrm>
            <a:off x="1878890" y="7784224"/>
            <a:ext cx="2782930" cy="1066513"/>
          </a:xfrm>
          <a:prstGeom prst="rect">
            <a:avLst/>
          </a:prstGeom>
          <a:ln w="12700">
            <a:miter lim="400000"/>
          </a:ln>
        </p:spPr>
      </p:pic>
      <p:pic>
        <p:nvPicPr>
          <p:cNvPr id="355" name="Image" descr="Image"/>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2521266" y="9994597"/>
            <a:ext cx="4190048" cy="1276265"/>
          </a:xfrm>
          <a:prstGeom prst="rect">
            <a:avLst/>
          </a:prstGeom>
          <a:ln w="12700">
            <a:miter lim="400000"/>
          </a:ln>
        </p:spPr>
      </p:pic>
      <p:pic>
        <p:nvPicPr>
          <p:cNvPr id="356" name="Image" descr="Image"/>
          <p:cNvPicPr>
            <a:picLocks noChangeAspect="1"/>
          </p:cNvPicPr>
          <p:nvPr/>
        </p:nvPicPr>
        <p:blipFill>
          <a:blip r:embed="rId10"/>
          <a:stretch>
            <a:fillRect/>
          </a:stretch>
        </p:blipFill>
        <p:spPr>
          <a:xfrm>
            <a:off x="1606601" y="5992286"/>
            <a:ext cx="3703804" cy="921836"/>
          </a:xfrm>
          <a:prstGeom prst="rect">
            <a:avLst/>
          </a:prstGeom>
          <a:ln w="12700">
            <a:miter lim="400000"/>
          </a:ln>
        </p:spPr>
      </p:pic>
      <p:pic>
        <p:nvPicPr>
          <p:cNvPr id="357" name="pasted-movie.png" descr="pasted-movie.png"/>
          <p:cNvPicPr>
            <a:picLocks noChangeAspect="1"/>
          </p:cNvPicPr>
          <p:nvPr/>
        </p:nvPicPr>
        <p:blipFill>
          <a:blip r:embed="rId11"/>
          <a:stretch>
            <a:fillRect/>
          </a:stretch>
        </p:blipFill>
        <p:spPr>
          <a:xfrm>
            <a:off x="9738456" y="6885987"/>
            <a:ext cx="4903737" cy="676378"/>
          </a:xfrm>
          <a:prstGeom prst="rect">
            <a:avLst/>
          </a:prstGeom>
          <a:ln w="12700">
            <a:miter lim="400000"/>
          </a:ln>
        </p:spPr>
      </p:pic>
      <p:pic>
        <p:nvPicPr>
          <p:cNvPr id="358" name="pasted-movie.png" descr="pasted-movie.png"/>
          <p:cNvPicPr>
            <a:picLocks noChangeAspect="1"/>
          </p:cNvPicPr>
          <p:nvPr/>
        </p:nvPicPr>
        <p:blipFill>
          <a:blip r:embed="rId12"/>
          <a:stretch>
            <a:fillRect/>
          </a:stretch>
        </p:blipFill>
        <p:spPr>
          <a:xfrm>
            <a:off x="10488846" y="7927606"/>
            <a:ext cx="3703804" cy="779749"/>
          </a:xfrm>
          <a:prstGeom prst="rect">
            <a:avLst/>
          </a:prstGeom>
          <a:ln w="12700">
            <a:miter lim="400000"/>
          </a:ln>
        </p:spPr>
      </p:pic>
      <p:pic>
        <p:nvPicPr>
          <p:cNvPr id="359" name="pasted-movie.png" descr="pasted-movie.png"/>
          <p:cNvPicPr>
            <a:picLocks noChangeAspect="1"/>
          </p:cNvPicPr>
          <p:nvPr/>
        </p:nvPicPr>
        <p:blipFill>
          <a:blip r:embed="rId13"/>
          <a:stretch>
            <a:fillRect/>
          </a:stretch>
        </p:blipFill>
        <p:spPr>
          <a:xfrm>
            <a:off x="18602838" y="6113941"/>
            <a:ext cx="2781301" cy="660401"/>
          </a:xfrm>
          <a:prstGeom prst="rect">
            <a:avLst/>
          </a:prstGeom>
          <a:ln w="12700">
            <a:miter lim="400000"/>
          </a:ln>
        </p:spPr>
      </p:pic>
      <p:pic>
        <p:nvPicPr>
          <p:cNvPr id="360" name="pasted-movie.png" descr="pasted-movie.png"/>
          <p:cNvPicPr>
            <a:picLocks noChangeAspect="1"/>
          </p:cNvPicPr>
          <p:nvPr/>
        </p:nvPicPr>
        <p:blipFill>
          <a:blip r:embed="rId14"/>
          <a:stretch>
            <a:fillRect/>
          </a:stretch>
        </p:blipFill>
        <p:spPr>
          <a:xfrm>
            <a:off x="19269352" y="7044570"/>
            <a:ext cx="1739901" cy="647701"/>
          </a:xfrm>
          <a:prstGeom prst="rect">
            <a:avLst/>
          </a:prstGeom>
          <a:ln w="12700">
            <a:miter lim="400000"/>
          </a:ln>
        </p:spPr>
      </p:pic>
      <p:pic>
        <p:nvPicPr>
          <p:cNvPr id="361" name="pasted-movie.png" descr="pasted-movie.png"/>
          <p:cNvPicPr>
            <a:picLocks noChangeAspect="1"/>
          </p:cNvPicPr>
          <p:nvPr/>
        </p:nvPicPr>
        <p:blipFill>
          <a:blip r:embed="rId15"/>
          <a:stretch>
            <a:fillRect/>
          </a:stretch>
        </p:blipFill>
        <p:spPr>
          <a:xfrm>
            <a:off x="19034402" y="7962497"/>
            <a:ext cx="2209801" cy="736601"/>
          </a:xfrm>
          <a:prstGeom prst="rect">
            <a:avLst/>
          </a:prstGeom>
          <a:ln w="12700">
            <a:miter lim="400000"/>
          </a:ln>
        </p:spPr>
      </p:pic>
      <p:pic>
        <p:nvPicPr>
          <p:cNvPr id="362" name="Image" descr="Image"/>
          <p:cNvPicPr>
            <a:picLocks noChangeAspect="1"/>
          </p:cNvPicPr>
          <p:nvPr/>
        </p:nvPicPr>
        <p:blipFill>
          <a:blip r:embed="rId16"/>
          <a:stretch>
            <a:fillRect/>
          </a:stretch>
        </p:blipFill>
        <p:spPr>
          <a:xfrm>
            <a:off x="18747838" y="8969325"/>
            <a:ext cx="2782929" cy="1049302"/>
          </a:xfrm>
          <a:prstGeom prst="rect">
            <a:avLst/>
          </a:prstGeom>
          <a:ln w="12700">
            <a:miter lim="400000"/>
          </a:ln>
        </p:spPr>
      </p:pic>
      <p:sp>
        <p:nvSpPr>
          <p:cNvPr id="363" name="Institutional"/>
          <p:cNvSpPr txBox="1"/>
          <p:nvPr/>
        </p:nvSpPr>
        <p:spPr>
          <a:xfrm>
            <a:off x="10693088" y="3714711"/>
            <a:ext cx="2994472"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Institutional</a:t>
            </a:r>
          </a:p>
        </p:txBody>
      </p:sp>
      <p:sp>
        <p:nvSpPr>
          <p:cNvPr id="364" name="Generalist"/>
          <p:cNvSpPr txBox="1"/>
          <p:nvPr/>
        </p:nvSpPr>
        <p:spPr>
          <a:xfrm>
            <a:off x="18724130" y="3714711"/>
            <a:ext cx="2685344"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Generalist</a:t>
            </a:r>
          </a:p>
        </p:txBody>
      </p:sp>
      <p:sp>
        <p:nvSpPr>
          <p:cNvPr id="365" name="Domain Specific"/>
          <p:cNvSpPr txBox="1"/>
          <p:nvPr/>
        </p:nvSpPr>
        <p:spPr>
          <a:xfrm>
            <a:off x="2508163" y="3714711"/>
            <a:ext cx="4216413"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r>
              <a:t>Domain Specific</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Repositories"/>
          <p:cNvSpPr txBox="1">
            <a:spLocks noGrp="1"/>
          </p:cNvSpPr>
          <p:nvPr>
            <p:ph type="title"/>
          </p:nvPr>
        </p:nvSpPr>
        <p:spPr>
          <a:xfrm>
            <a:off x="726257" y="679381"/>
            <a:ext cx="23232333" cy="1803797"/>
          </a:xfrm>
          <a:prstGeom prst="rect">
            <a:avLst/>
          </a:prstGeom>
        </p:spPr>
        <p:txBody>
          <a:bodyPr/>
          <a:lstStyle>
            <a:lvl1pPr defTabSz="788669">
              <a:defRPr sz="9600"/>
            </a:lvl1pPr>
          </a:lstStyle>
          <a:p>
            <a:r>
              <a:t>Repositories</a:t>
            </a:r>
          </a:p>
        </p:txBody>
      </p:sp>
      <p:grpSp>
        <p:nvGrpSpPr>
          <p:cNvPr id="451" name="Group"/>
          <p:cNvGrpSpPr/>
          <p:nvPr/>
        </p:nvGrpSpPr>
        <p:grpSpPr>
          <a:xfrm>
            <a:off x="3284158" y="3663233"/>
            <a:ext cx="17815684" cy="8492856"/>
            <a:chOff x="0" y="0"/>
            <a:chExt cx="17815683" cy="8492855"/>
          </a:xfrm>
        </p:grpSpPr>
        <p:sp>
          <p:nvSpPr>
            <p:cNvPr id="370" name="Metadata is fully discoverable"/>
            <p:cNvSpPr/>
            <p:nvPr/>
          </p:nvSpPr>
          <p:spPr>
            <a:xfrm>
              <a:off x="0" y="1417996"/>
              <a:ext cx="4658541" cy="1081875"/>
            </a:xfrm>
            <a:prstGeom prst="roundRect">
              <a:avLst>
                <a:gd name="adj" fmla="val 9790"/>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3000">
                  <a:solidFill>
                    <a:srgbClr val="EBEBEB"/>
                  </a:solidFill>
                </a:defRPr>
              </a:lvl1pPr>
            </a:lstStyle>
            <a:p>
              <a:r>
                <a:t>Metadata is fully discoverable</a:t>
              </a:r>
            </a:p>
          </p:txBody>
        </p:sp>
        <p:sp>
          <p:nvSpPr>
            <p:cNvPr id="371" name="Data are accessible"/>
            <p:cNvSpPr/>
            <p:nvPr/>
          </p:nvSpPr>
          <p:spPr>
            <a:xfrm>
              <a:off x="17077" y="2586004"/>
              <a:ext cx="4658541" cy="1081876"/>
            </a:xfrm>
            <a:prstGeom prst="roundRect">
              <a:avLst>
                <a:gd name="adj" fmla="val 9790"/>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3000">
                  <a:solidFill>
                    <a:srgbClr val="EBEBEB"/>
                  </a:solidFill>
                </a:defRPr>
              </a:lvl1pPr>
            </a:lstStyle>
            <a:p>
              <a:r>
                <a:t>Data are accessible</a:t>
              </a:r>
            </a:p>
          </p:txBody>
        </p:sp>
        <p:sp>
          <p:nvSpPr>
            <p:cNvPr id="372" name="Data can be downloaded immediately"/>
            <p:cNvSpPr/>
            <p:nvPr/>
          </p:nvSpPr>
          <p:spPr>
            <a:xfrm>
              <a:off x="17077" y="3810031"/>
              <a:ext cx="4658541" cy="1081876"/>
            </a:xfrm>
            <a:prstGeom prst="roundRect">
              <a:avLst>
                <a:gd name="adj" fmla="val 9790"/>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3000">
                  <a:solidFill>
                    <a:srgbClr val="EBEBEB"/>
                  </a:solidFill>
                </a:defRPr>
              </a:lvl1pPr>
            </a:lstStyle>
            <a:p>
              <a:r>
                <a:t>Data can be downloaded immediately</a:t>
              </a:r>
            </a:p>
          </p:txBody>
        </p:sp>
        <p:sp>
          <p:nvSpPr>
            <p:cNvPr id="373" name="Data access is mediated"/>
            <p:cNvSpPr/>
            <p:nvPr/>
          </p:nvSpPr>
          <p:spPr>
            <a:xfrm>
              <a:off x="17077" y="5017939"/>
              <a:ext cx="4658541" cy="1081875"/>
            </a:xfrm>
            <a:prstGeom prst="roundRect">
              <a:avLst>
                <a:gd name="adj" fmla="val 9790"/>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3000">
                  <a:solidFill>
                    <a:srgbClr val="EBEBEB"/>
                  </a:solidFill>
                </a:defRPr>
              </a:lvl1pPr>
            </a:lstStyle>
            <a:p>
              <a:r>
                <a:t>Data access is mediated</a:t>
              </a:r>
            </a:p>
          </p:txBody>
        </p:sp>
        <p:sp>
          <p:nvSpPr>
            <p:cNvPr id="374" name="Good for level 1 data"/>
            <p:cNvSpPr/>
            <p:nvPr/>
          </p:nvSpPr>
          <p:spPr>
            <a:xfrm>
              <a:off x="17077" y="6201164"/>
              <a:ext cx="4658541" cy="1081876"/>
            </a:xfrm>
            <a:prstGeom prst="roundRect">
              <a:avLst>
                <a:gd name="adj" fmla="val 9790"/>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3000">
                  <a:solidFill>
                    <a:srgbClr val="EBEBEB"/>
                  </a:solidFill>
                </a:defRPr>
              </a:lvl1pPr>
            </a:lstStyle>
            <a:p>
              <a:r>
                <a:t>Good for level 1 data</a:t>
              </a:r>
            </a:p>
          </p:txBody>
        </p:sp>
        <p:sp>
          <p:nvSpPr>
            <p:cNvPr id="375" name="Good for identifiable/highly sensitive data"/>
            <p:cNvSpPr/>
            <p:nvPr/>
          </p:nvSpPr>
          <p:spPr>
            <a:xfrm>
              <a:off x="17077" y="7410980"/>
              <a:ext cx="4658541" cy="1081876"/>
            </a:xfrm>
            <a:prstGeom prst="roundRect">
              <a:avLst>
                <a:gd name="adj" fmla="val 9790"/>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lnSpc>
                  <a:spcPct val="110000"/>
                </a:lnSpc>
                <a:spcBef>
                  <a:spcPts val="3000"/>
                </a:spcBef>
                <a:defRPr sz="3000">
                  <a:solidFill>
                    <a:srgbClr val="EBEBEB"/>
                  </a:solidFill>
                </a:defRPr>
              </a:lvl1pPr>
            </a:lstStyle>
            <a:p>
              <a:r>
                <a:t>Good for identifiable/highly sensitive data</a:t>
              </a:r>
            </a:p>
          </p:txBody>
        </p:sp>
        <p:sp>
          <p:nvSpPr>
            <p:cNvPr id="376" name="Open Access"/>
            <p:cNvSpPr/>
            <p:nvPr/>
          </p:nvSpPr>
          <p:spPr>
            <a:xfrm>
              <a:off x="4724429" y="0"/>
              <a:ext cx="4302892" cy="1328156"/>
            </a:xfrm>
            <a:prstGeom prst="roundRect">
              <a:avLst>
                <a:gd name="adj" fmla="val 7975"/>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3000">
                  <a:solidFill>
                    <a:srgbClr val="EBEBEB"/>
                  </a:solidFill>
                  <a:latin typeface="Helvetica Neue Light"/>
                  <a:ea typeface="Helvetica Neue Light"/>
                  <a:cs typeface="Helvetica Neue Light"/>
                  <a:sym typeface="Helvetica Neue Light"/>
                </a:defRPr>
              </a:lvl1pPr>
            </a:lstStyle>
            <a:p>
              <a:r>
                <a:t>Open Access</a:t>
              </a:r>
            </a:p>
          </p:txBody>
        </p:sp>
        <p:sp>
          <p:nvSpPr>
            <p:cNvPr id="377" name="Controlled/Mediated Access"/>
            <p:cNvSpPr/>
            <p:nvPr/>
          </p:nvSpPr>
          <p:spPr>
            <a:xfrm>
              <a:off x="9118610" y="24302"/>
              <a:ext cx="4302892" cy="1328156"/>
            </a:xfrm>
            <a:prstGeom prst="roundRect">
              <a:avLst>
                <a:gd name="adj" fmla="val 7975"/>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3000">
                  <a:solidFill>
                    <a:srgbClr val="EBEBEB"/>
                  </a:solidFill>
                  <a:latin typeface="Helvetica Neue Light"/>
                  <a:ea typeface="Helvetica Neue Light"/>
                  <a:cs typeface="Helvetica Neue Light"/>
                  <a:sym typeface="Helvetica Neue Light"/>
                </a:defRPr>
              </a:lvl1pPr>
            </a:lstStyle>
            <a:p>
              <a:r>
                <a:t>Controlled/Mediated Access</a:t>
              </a:r>
            </a:p>
          </p:txBody>
        </p:sp>
        <p:sp>
          <p:nvSpPr>
            <p:cNvPr id="378" name="Rounded Rectangle"/>
            <p:cNvSpPr/>
            <p:nvPr/>
          </p:nvSpPr>
          <p:spPr>
            <a:xfrm>
              <a:off x="4872849" y="2750493"/>
              <a:ext cx="3971900" cy="794381"/>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79" name="Rounded Rectangle"/>
            <p:cNvSpPr/>
            <p:nvPr/>
          </p:nvSpPr>
          <p:spPr>
            <a:xfrm>
              <a:off x="4881388" y="5137879"/>
              <a:ext cx="3971900" cy="794380"/>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sp>
          <p:nvSpPr>
            <p:cNvPr id="380" name="Rounded Rectangle"/>
            <p:cNvSpPr/>
            <p:nvPr/>
          </p:nvSpPr>
          <p:spPr>
            <a:xfrm>
              <a:off x="4872849" y="6341663"/>
              <a:ext cx="3971900" cy="794381"/>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81" name="Rounded Rectangle"/>
            <p:cNvSpPr/>
            <p:nvPr/>
          </p:nvSpPr>
          <p:spPr>
            <a:xfrm>
              <a:off x="9275568" y="1561555"/>
              <a:ext cx="3971901" cy="794380"/>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82" name="Rounded Rectangle"/>
            <p:cNvSpPr/>
            <p:nvPr/>
          </p:nvSpPr>
          <p:spPr>
            <a:xfrm>
              <a:off x="9267314" y="6348159"/>
              <a:ext cx="3971901" cy="794381"/>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sp>
          <p:nvSpPr>
            <p:cNvPr id="383" name="Rounded Rectangle"/>
            <p:cNvSpPr/>
            <p:nvPr/>
          </p:nvSpPr>
          <p:spPr>
            <a:xfrm>
              <a:off x="4872849" y="7554683"/>
              <a:ext cx="3971900" cy="794380"/>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grpSp>
          <p:nvGrpSpPr>
            <p:cNvPr id="386" name="Group"/>
            <p:cNvGrpSpPr/>
            <p:nvPr/>
          </p:nvGrpSpPr>
          <p:grpSpPr>
            <a:xfrm>
              <a:off x="6592903" y="2882890"/>
              <a:ext cx="529587" cy="529587"/>
              <a:chOff x="0" y="0"/>
              <a:chExt cx="529586" cy="529586"/>
            </a:xfrm>
          </p:grpSpPr>
          <p:sp>
            <p:nvSpPr>
              <p:cNvPr id="384"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85"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389" name="Group"/>
            <p:cNvGrpSpPr/>
            <p:nvPr/>
          </p:nvGrpSpPr>
          <p:grpSpPr>
            <a:xfrm>
              <a:off x="6598707" y="5270275"/>
              <a:ext cx="529587" cy="529588"/>
              <a:chOff x="0" y="0"/>
              <a:chExt cx="529586" cy="529586"/>
            </a:xfrm>
          </p:grpSpPr>
          <p:sp>
            <p:nvSpPr>
              <p:cNvPr id="387"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88"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392" name="Group"/>
            <p:cNvGrpSpPr/>
            <p:nvPr/>
          </p:nvGrpSpPr>
          <p:grpSpPr>
            <a:xfrm>
              <a:off x="6594005" y="7702463"/>
              <a:ext cx="529587" cy="529587"/>
              <a:chOff x="0" y="0"/>
              <a:chExt cx="529586" cy="529586"/>
            </a:xfrm>
          </p:grpSpPr>
          <p:sp>
            <p:nvSpPr>
              <p:cNvPr id="390"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91"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395" name="Group"/>
            <p:cNvGrpSpPr/>
            <p:nvPr/>
          </p:nvGrpSpPr>
          <p:grpSpPr>
            <a:xfrm>
              <a:off x="10992023" y="6474060"/>
              <a:ext cx="529588" cy="529587"/>
              <a:chOff x="0" y="0"/>
              <a:chExt cx="529586" cy="529586"/>
            </a:xfrm>
          </p:grpSpPr>
          <p:sp>
            <p:nvSpPr>
              <p:cNvPr id="393"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94"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398" name="Group"/>
            <p:cNvGrpSpPr/>
            <p:nvPr/>
          </p:nvGrpSpPr>
          <p:grpSpPr>
            <a:xfrm>
              <a:off x="6594005" y="6474060"/>
              <a:ext cx="529587" cy="529587"/>
              <a:chOff x="0" y="0"/>
              <a:chExt cx="529586" cy="529586"/>
            </a:xfrm>
          </p:grpSpPr>
          <p:sp>
            <p:nvSpPr>
              <p:cNvPr id="396"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397"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401" name="Group"/>
            <p:cNvGrpSpPr/>
            <p:nvPr/>
          </p:nvGrpSpPr>
          <p:grpSpPr>
            <a:xfrm>
              <a:off x="10996724" y="1693951"/>
              <a:ext cx="529587" cy="529588"/>
              <a:chOff x="0" y="0"/>
              <a:chExt cx="529586" cy="529586"/>
            </a:xfrm>
          </p:grpSpPr>
          <p:sp>
            <p:nvSpPr>
              <p:cNvPr id="399"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00"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02" name="Closed"/>
            <p:cNvSpPr/>
            <p:nvPr/>
          </p:nvSpPr>
          <p:spPr>
            <a:xfrm>
              <a:off x="13512792" y="10885"/>
              <a:ext cx="4302892" cy="1328156"/>
            </a:xfrm>
            <a:prstGeom prst="roundRect">
              <a:avLst>
                <a:gd name="adj" fmla="val 7975"/>
              </a:avLst>
            </a:prstGeom>
            <a:solidFill>
              <a:schemeClr val="accent1">
                <a:satOff val="5412"/>
                <a:lumOff val="-30746"/>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3000">
                  <a:solidFill>
                    <a:srgbClr val="EBEBEB"/>
                  </a:solidFill>
                  <a:latin typeface="Helvetica Neue Light"/>
                  <a:ea typeface="Helvetica Neue Light"/>
                  <a:cs typeface="Helvetica Neue Light"/>
                  <a:sym typeface="Helvetica Neue Light"/>
                </a:defRPr>
              </a:lvl1pPr>
            </a:lstStyle>
            <a:p>
              <a:r>
                <a:t>Closed</a:t>
              </a:r>
            </a:p>
          </p:txBody>
        </p:sp>
        <p:sp>
          <p:nvSpPr>
            <p:cNvPr id="403" name="Rounded Rectangle"/>
            <p:cNvSpPr/>
            <p:nvPr/>
          </p:nvSpPr>
          <p:spPr>
            <a:xfrm>
              <a:off x="13678289" y="2744821"/>
              <a:ext cx="3971900" cy="794381"/>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sp>
          <p:nvSpPr>
            <p:cNvPr id="404" name="Rounded Rectangle"/>
            <p:cNvSpPr/>
            <p:nvPr/>
          </p:nvSpPr>
          <p:spPr>
            <a:xfrm>
              <a:off x="13695365" y="6348159"/>
              <a:ext cx="3971901" cy="794381"/>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grpSp>
          <p:nvGrpSpPr>
            <p:cNvPr id="407" name="Group"/>
            <p:cNvGrpSpPr/>
            <p:nvPr/>
          </p:nvGrpSpPr>
          <p:grpSpPr>
            <a:xfrm>
              <a:off x="15386205" y="6474060"/>
              <a:ext cx="529587" cy="529587"/>
              <a:chOff x="0" y="0"/>
              <a:chExt cx="529586" cy="529586"/>
            </a:xfrm>
          </p:grpSpPr>
          <p:sp>
            <p:nvSpPr>
              <p:cNvPr id="405"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06"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410" name="Group"/>
            <p:cNvGrpSpPr/>
            <p:nvPr/>
          </p:nvGrpSpPr>
          <p:grpSpPr>
            <a:xfrm>
              <a:off x="15382368" y="2876393"/>
              <a:ext cx="529587" cy="529587"/>
              <a:chOff x="0" y="0"/>
              <a:chExt cx="529586" cy="529586"/>
            </a:xfrm>
          </p:grpSpPr>
          <p:sp>
            <p:nvSpPr>
              <p:cNvPr id="408"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09"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11" name="Rounded Rectangle"/>
            <p:cNvSpPr/>
            <p:nvPr/>
          </p:nvSpPr>
          <p:spPr>
            <a:xfrm>
              <a:off x="4881387" y="1561555"/>
              <a:ext cx="3971901" cy="794380"/>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414" name="Group"/>
            <p:cNvGrpSpPr/>
            <p:nvPr/>
          </p:nvGrpSpPr>
          <p:grpSpPr>
            <a:xfrm>
              <a:off x="6602542" y="1693951"/>
              <a:ext cx="529588" cy="529588"/>
              <a:chOff x="0" y="0"/>
              <a:chExt cx="529586" cy="529586"/>
            </a:xfrm>
          </p:grpSpPr>
          <p:sp>
            <p:nvSpPr>
              <p:cNvPr id="412"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13"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15" name="Rounded Rectangle"/>
            <p:cNvSpPr/>
            <p:nvPr/>
          </p:nvSpPr>
          <p:spPr>
            <a:xfrm>
              <a:off x="13686826" y="1561932"/>
              <a:ext cx="3971901" cy="794381"/>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grpSp>
          <p:nvGrpSpPr>
            <p:cNvPr id="418" name="Group"/>
            <p:cNvGrpSpPr/>
            <p:nvPr/>
          </p:nvGrpSpPr>
          <p:grpSpPr>
            <a:xfrm>
              <a:off x="15387066" y="1693951"/>
              <a:ext cx="529588" cy="529588"/>
              <a:chOff x="0" y="0"/>
              <a:chExt cx="529586" cy="529586"/>
            </a:xfrm>
          </p:grpSpPr>
          <p:sp>
            <p:nvSpPr>
              <p:cNvPr id="416"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17"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19" name="Rounded Rectangle"/>
            <p:cNvSpPr/>
            <p:nvPr/>
          </p:nvSpPr>
          <p:spPr>
            <a:xfrm>
              <a:off x="9267031" y="2744821"/>
              <a:ext cx="3971900" cy="794381"/>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422" name="Group"/>
            <p:cNvGrpSpPr/>
            <p:nvPr/>
          </p:nvGrpSpPr>
          <p:grpSpPr>
            <a:xfrm>
              <a:off x="10988185" y="2876393"/>
              <a:ext cx="529587" cy="529587"/>
              <a:chOff x="0" y="0"/>
              <a:chExt cx="529586" cy="529586"/>
            </a:xfrm>
          </p:grpSpPr>
          <p:sp>
            <p:nvSpPr>
              <p:cNvPr id="420"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21"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23" name="Rounded Rectangle"/>
            <p:cNvSpPr/>
            <p:nvPr/>
          </p:nvSpPr>
          <p:spPr>
            <a:xfrm>
              <a:off x="4871072" y="3967977"/>
              <a:ext cx="3971901" cy="794381"/>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426" name="Group"/>
            <p:cNvGrpSpPr/>
            <p:nvPr/>
          </p:nvGrpSpPr>
          <p:grpSpPr>
            <a:xfrm>
              <a:off x="6595781" y="4074570"/>
              <a:ext cx="529588" cy="529587"/>
              <a:chOff x="0" y="0"/>
              <a:chExt cx="529586" cy="529586"/>
            </a:xfrm>
          </p:grpSpPr>
          <p:sp>
            <p:nvSpPr>
              <p:cNvPr id="424"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25"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27" name="Rounded Rectangle"/>
            <p:cNvSpPr/>
            <p:nvPr/>
          </p:nvSpPr>
          <p:spPr>
            <a:xfrm>
              <a:off x="9269091" y="3967321"/>
              <a:ext cx="3971901" cy="794380"/>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grpSp>
          <p:nvGrpSpPr>
            <p:cNvPr id="430" name="Group"/>
            <p:cNvGrpSpPr/>
            <p:nvPr/>
          </p:nvGrpSpPr>
          <p:grpSpPr>
            <a:xfrm>
              <a:off x="10989961" y="4068713"/>
              <a:ext cx="529588" cy="529587"/>
              <a:chOff x="0" y="0"/>
              <a:chExt cx="529586" cy="529586"/>
            </a:xfrm>
          </p:grpSpPr>
          <p:sp>
            <p:nvSpPr>
              <p:cNvPr id="428"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29"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31" name="Rounded Rectangle"/>
            <p:cNvSpPr/>
            <p:nvPr/>
          </p:nvSpPr>
          <p:spPr>
            <a:xfrm>
              <a:off x="13680064" y="3967321"/>
              <a:ext cx="3971900" cy="794380"/>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grpSp>
          <p:nvGrpSpPr>
            <p:cNvPr id="434" name="Group"/>
            <p:cNvGrpSpPr/>
            <p:nvPr/>
          </p:nvGrpSpPr>
          <p:grpSpPr>
            <a:xfrm>
              <a:off x="15384141" y="4078781"/>
              <a:ext cx="529588" cy="529588"/>
              <a:chOff x="0" y="0"/>
              <a:chExt cx="529586" cy="529586"/>
            </a:xfrm>
          </p:grpSpPr>
          <p:sp>
            <p:nvSpPr>
              <p:cNvPr id="432"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33"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35" name="Rounded Rectangle"/>
            <p:cNvSpPr/>
            <p:nvPr/>
          </p:nvSpPr>
          <p:spPr>
            <a:xfrm>
              <a:off x="9275853" y="5140887"/>
              <a:ext cx="3971901" cy="794381"/>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438" name="Group"/>
            <p:cNvGrpSpPr/>
            <p:nvPr/>
          </p:nvGrpSpPr>
          <p:grpSpPr>
            <a:xfrm>
              <a:off x="10992887" y="5270275"/>
              <a:ext cx="529587" cy="529588"/>
              <a:chOff x="0" y="0"/>
              <a:chExt cx="529586" cy="529586"/>
            </a:xfrm>
          </p:grpSpPr>
          <p:sp>
            <p:nvSpPr>
              <p:cNvPr id="436"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37"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39" name="Rounded Rectangle"/>
            <p:cNvSpPr/>
            <p:nvPr/>
          </p:nvSpPr>
          <p:spPr>
            <a:xfrm>
              <a:off x="13686826" y="5140887"/>
              <a:ext cx="3971901" cy="794381"/>
            </a:xfrm>
            <a:prstGeom prst="roundRect">
              <a:avLst>
                <a:gd name="adj" fmla="val 13333"/>
              </a:avLst>
            </a:prstGeom>
            <a:solidFill>
              <a:srgbClr val="E5E5E5"/>
            </a:solidFill>
            <a:ln w="12700" cap="flat">
              <a:noFill/>
              <a:miter lim="400000"/>
            </a:ln>
            <a:effectLst/>
          </p:spPr>
          <p:txBody>
            <a:bodyPr wrap="square" lIns="0" tIns="0" rIns="0" bIns="0" numCol="1" anchor="ctr">
              <a:noAutofit/>
            </a:bodyPr>
            <a:lstStyle/>
            <a:p>
              <a: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grpSp>
          <p:nvGrpSpPr>
            <p:cNvPr id="442" name="Group"/>
            <p:cNvGrpSpPr/>
            <p:nvPr/>
          </p:nvGrpSpPr>
          <p:grpSpPr>
            <a:xfrm>
              <a:off x="15390903" y="5278727"/>
              <a:ext cx="529588" cy="529588"/>
              <a:chOff x="0" y="0"/>
              <a:chExt cx="529586" cy="529586"/>
            </a:xfrm>
          </p:grpSpPr>
          <p:sp>
            <p:nvSpPr>
              <p:cNvPr id="440"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41" name="Shape"/>
              <p:cNvSpPr/>
              <p:nvPr/>
            </p:nvSpPr>
            <p:spPr>
              <a:xfrm>
                <a:off x="129603" y="129604"/>
                <a:ext cx="270379" cy="270379"/>
              </a:xfrm>
              <a:custGeom>
                <a:avLst/>
                <a:gdLst/>
                <a:ahLst/>
                <a:cxnLst>
                  <a:cxn ang="0">
                    <a:pos x="wd2" y="hd2"/>
                  </a:cxn>
                  <a:cxn ang="5400000">
                    <a:pos x="wd2" y="hd2"/>
                  </a:cxn>
                  <a:cxn ang="10800000">
                    <a:pos x="wd2" y="hd2"/>
                  </a:cxn>
                  <a:cxn ang="16200000">
                    <a:pos x="wd2" y="hd2"/>
                  </a:cxn>
                </a:cxnLst>
                <a:rect l="0" t="0" r="r" b="b"/>
                <a:pathLst>
                  <a:path w="21178" h="21387" extrusionOk="0">
                    <a:moveTo>
                      <a:pt x="13647" y="10694"/>
                    </a:moveTo>
                    <a:lnTo>
                      <a:pt x="20544" y="3729"/>
                    </a:lnTo>
                    <a:cubicBezTo>
                      <a:pt x="21389" y="2876"/>
                      <a:pt x="21389" y="1493"/>
                      <a:pt x="20544" y="640"/>
                    </a:cubicBezTo>
                    <a:cubicBezTo>
                      <a:pt x="19699" y="-213"/>
                      <a:pt x="18331" y="-213"/>
                      <a:pt x="17486" y="640"/>
                    </a:cubicBezTo>
                    <a:lnTo>
                      <a:pt x="10589" y="7605"/>
                    </a:lnTo>
                    <a:lnTo>
                      <a:pt x="3692" y="640"/>
                    </a:lnTo>
                    <a:cubicBezTo>
                      <a:pt x="2847" y="-213"/>
                      <a:pt x="1479" y="-213"/>
                      <a:pt x="634" y="640"/>
                    </a:cubicBezTo>
                    <a:cubicBezTo>
                      <a:pt x="-211" y="1493"/>
                      <a:pt x="-211" y="2876"/>
                      <a:pt x="634" y="3729"/>
                    </a:cubicBezTo>
                    <a:lnTo>
                      <a:pt x="7531" y="10694"/>
                    </a:lnTo>
                    <a:lnTo>
                      <a:pt x="634" y="17659"/>
                    </a:lnTo>
                    <a:cubicBezTo>
                      <a:pt x="-211" y="18511"/>
                      <a:pt x="-211" y="19894"/>
                      <a:pt x="634" y="20747"/>
                    </a:cubicBezTo>
                    <a:cubicBezTo>
                      <a:pt x="1056" y="21174"/>
                      <a:pt x="1610" y="21387"/>
                      <a:pt x="2163" y="21387"/>
                    </a:cubicBezTo>
                    <a:cubicBezTo>
                      <a:pt x="2716" y="21387"/>
                      <a:pt x="3270" y="21174"/>
                      <a:pt x="3692" y="20747"/>
                    </a:cubicBezTo>
                    <a:lnTo>
                      <a:pt x="10589" y="13782"/>
                    </a:lnTo>
                    <a:lnTo>
                      <a:pt x="17486" y="20747"/>
                    </a:lnTo>
                    <a:cubicBezTo>
                      <a:pt x="17908" y="21174"/>
                      <a:pt x="18462" y="21387"/>
                      <a:pt x="19015" y="21387"/>
                    </a:cubicBezTo>
                    <a:cubicBezTo>
                      <a:pt x="19568" y="21387"/>
                      <a:pt x="20122" y="21174"/>
                      <a:pt x="20544" y="20747"/>
                    </a:cubicBezTo>
                    <a:cubicBezTo>
                      <a:pt x="21389" y="19894"/>
                      <a:pt x="21389" y="18511"/>
                      <a:pt x="20544" y="17659"/>
                    </a:cubicBezTo>
                    <a:cubicBezTo>
                      <a:pt x="20544" y="17659"/>
                      <a:pt x="13647" y="10694"/>
                      <a:pt x="13647" y="10694"/>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43" name="Rounded Rectangle"/>
            <p:cNvSpPr/>
            <p:nvPr/>
          </p:nvSpPr>
          <p:spPr>
            <a:xfrm>
              <a:off x="9267314" y="7554771"/>
              <a:ext cx="3971901" cy="794381"/>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446" name="Group"/>
            <p:cNvGrpSpPr/>
            <p:nvPr/>
          </p:nvGrpSpPr>
          <p:grpSpPr>
            <a:xfrm>
              <a:off x="10988185" y="7702463"/>
              <a:ext cx="529587" cy="529587"/>
              <a:chOff x="0" y="0"/>
              <a:chExt cx="529586" cy="529586"/>
            </a:xfrm>
          </p:grpSpPr>
          <p:sp>
            <p:nvSpPr>
              <p:cNvPr id="444"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45"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447" name="Rounded Rectangle"/>
            <p:cNvSpPr/>
            <p:nvPr/>
          </p:nvSpPr>
          <p:spPr>
            <a:xfrm>
              <a:off x="13695365" y="7554771"/>
              <a:ext cx="3971901" cy="794381"/>
            </a:xfrm>
            <a:prstGeom prst="roundRect">
              <a:avLst>
                <a:gd name="adj" fmla="val 13333"/>
              </a:avLst>
            </a:prstGeom>
            <a:solidFill>
              <a:schemeClr val="accent1">
                <a:hueOff val="-78595"/>
                <a:satOff val="12505"/>
                <a:lumOff val="13871"/>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450" name="Group"/>
            <p:cNvGrpSpPr/>
            <p:nvPr/>
          </p:nvGrpSpPr>
          <p:grpSpPr>
            <a:xfrm>
              <a:off x="15386203" y="7702463"/>
              <a:ext cx="529588" cy="529587"/>
              <a:chOff x="0" y="0"/>
              <a:chExt cx="529586" cy="529586"/>
            </a:xfrm>
          </p:grpSpPr>
          <p:sp>
            <p:nvSpPr>
              <p:cNvPr id="448" name="Circle"/>
              <p:cNvSpPr/>
              <p:nvPr/>
            </p:nvSpPr>
            <p:spPr>
              <a:xfrm>
                <a:off x="0" y="0"/>
                <a:ext cx="529587" cy="529587"/>
              </a:xfrm>
              <a:prstGeom prst="ellipse">
                <a:avLst/>
              </a:pr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49" name="Shape"/>
              <p:cNvSpPr/>
              <p:nvPr/>
            </p:nvSpPr>
            <p:spPr>
              <a:xfrm>
                <a:off x="116668" y="129604"/>
                <a:ext cx="296249" cy="270379"/>
              </a:xfrm>
              <a:custGeom>
                <a:avLst/>
                <a:gdLst/>
                <a:ahLst/>
                <a:cxnLst>
                  <a:cxn ang="0">
                    <a:pos x="wd2" y="hd2"/>
                  </a:cxn>
                  <a:cxn ang="5400000">
                    <a:pos x="wd2" y="hd2"/>
                  </a:cxn>
                  <a:cxn ang="10800000">
                    <a:pos x="wd2" y="hd2"/>
                  </a:cxn>
                  <a:cxn ang="16200000">
                    <a:pos x="wd2" y="hd2"/>
                  </a:cxn>
                </a:cxnLst>
                <a:rect l="0" t="0" r="r" b="b"/>
                <a:pathLst>
                  <a:path w="21077" h="21291" extrusionOk="0">
                    <a:moveTo>
                      <a:pt x="10681" y="21291"/>
                    </a:moveTo>
                    <a:cubicBezTo>
                      <a:pt x="10233" y="21291"/>
                      <a:pt x="9795" y="21121"/>
                      <a:pt x="9441" y="20803"/>
                    </a:cubicBezTo>
                    <a:lnTo>
                      <a:pt x="725" y="12955"/>
                    </a:lnTo>
                    <a:cubicBezTo>
                      <a:pt x="-117" y="12197"/>
                      <a:pt x="-244" y="10828"/>
                      <a:pt x="441" y="9895"/>
                    </a:cubicBezTo>
                    <a:cubicBezTo>
                      <a:pt x="1126" y="8965"/>
                      <a:pt x="2364" y="8824"/>
                      <a:pt x="3204" y="9581"/>
                    </a:cubicBezTo>
                    <a:lnTo>
                      <a:pt x="10095" y="15786"/>
                    </a:lnTo>
                    <a:lnTo>
                      <a:pt x="17391" y="1126"/>
                    </a:lnTo>
                    <a:cubicBezTo>
                      <a:pt x="17915" y="73"/>
                      <a:pt x="19111" y="-309"/>
                      <a:pt x="20059" y="271"/>
                    </a:cubicBezTo>
                    <a:cubicBezTo>
                      <a:pt x="21010" y="850"/>
                      <a:pt x="21356" y="2172"/>
                      <a:pt x="20832" y="3224"/>
                    </a:cubicBezTo>
                    <a:lnTo>
                      <a:pt x="12402" y="20166"/>
                    </a:lnTo>
                    <a:cubicBezTo>
                      <a:pt x="12121" y="20730"/>
                      <a:pt x="11628" y="21128"/>
                      <a:pt x="11056" y="21251"/>
                    </a:cubicBezTo>
                    <a:cubicBezTo>
                      <a:pt x="10932" y="21277"/>
                      <a:pt x="10806" y="21291"/>
                      <a:pt x="10681" y="21291"/>
                    </a:cubicBez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Institutional Tools &amp; Resources"/>
          <p:cNvSpPr txBox="1">
            <a:spLocks noGrp="1"/>
          </p:cNvSpPr>
          <p:nvPr>
            <p:ph type="title"/>
          </p:nvPr>
        </p:nvSpPr>
        <p:spPr>
          <a:xfrm>
            <a:off x="3682431" y="704887"/>
            <a:ext cx="17019138" cy="1803798"/>
          </a:xfrm>
          <a:prstGeom prst="rect">
            <a:avLst/>
          </a:prstGeom>
        </p:spPr>
        <p:txBody>
          <a:bodyPr>
            <a:normAutofit fontScale="90000"/>
          </a:bodyPr>
          <a:lstStyle>
            <a:lvl1pPr defTabSz="788669">
              <a:defRPr sz="9600"/>
            </a:lvl1pPr>
          </a:lstStyle>
          <a:p>
            <a:r>
              <a:t>Institutional Tools &amp; Resources</a:t>
            </a:r>
          </a:p>
        </p:txBody>
      </p:sp>
      <p:sp>
        <p:nvSpPr>
          <p:cNvPr id="456" name="ScholarSphere…"/>
          <p:cNvSpPr txBox="1"/>
          <p:nvPr/>
        </p:nvSpPr>
        <p:spPr>
          <a:xfrm>
            <a:off x="351417" y="6284912"/>
            <a:ext cx="8878693" cy="2543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5600"/>
            </a:pPr>
            <a:r>
              <a:t>ScholarSphere</a:t>
            </a:r>
          </a:p>
          <a:p>
            <a:pPr lvl="2">
              <a:defRPr sz="5600"/>
            </a:pPr>
            <a:endParaRPr/>
          </a:p>
          <a:p>
            <a:pPr lvl="2">
              <a:defRPr sz="5600"/>
            </a:pPr>
            <a:r>
              <a:t>scholarsphere.psu.edu</a:t>
            </a:r>
          </a:p>
        </p:txBody>
      </p:sp>
      <p:pic>
        <p:nvPicPr>
          <p:cNvPr id="457" name="pasted-movie.png" descr="pasted-movie.png"/>
          <p:cNvPicPr>
            <a:picLocks noChangeAspect="1"/>
          </p:cNvPicPr>
          <p:nvPr/>
        </p:nvPicPr>
        <p:blipFill>
          <a:blip r:embed="rId3"/>
          <a:stretch>
            <a:fillRect/>
          </a:stretch>
        </p:blipFill>
        <p:spPr>
          <a:xfrm>
            <a:off x="9584481" y="4204623"/>
            <a:ext cx="14056569" cy="670375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pasted-movie.png" descr="pasted-movie.png"/>
          <p:cNvPicPr>
            <a:picLocks noChangeAspect="1"/>
          </p:cNvPicPr>
          <p:nvPr/>
        </p:nvPicPr>
        <p:blipFill>
          <a:blip r:embed="rId2"/>
          <a:stretch>
            <a:fillRect/>
          </a:stretch>
        </p:blipFill>
        <p:spPr>
          <a:xfrm>
            <a:off x="9410541" y="2575464"/>
            <a:ext cx="13877964" cy="10319160"/>
          </a:xfrm>
          <a:prstGeom prst="rect">
            <a:avLst/>
          </a:prstGeom>
          <a:ln w="12700">
            <a:miter lim="400000"/>
          </a:ln>
        </p:spPr>
      </p:pic>
      <p:sp>
        <p:nvSpPr>
          <p:cNvPr id="462" name="Penn State Data Storage Finder…"/>
          <p:cNvSpPr txBox="1"/>
          <p:nvPr/>
        </p:nvSpPr>
        <p:spPr>
          <a:xfrm>
            <a:off x="351417" y="5619969"/>
            <a:ext cx="8878693" cy="3343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5600"/>
            </a:pPr>
            <a:r>
              <a:t>Penn State Data Storage Finder</a:t>
            </a:r>
          </a:p>
          <a:p>
            <a:pPr lvl="2">
              <a:defRPr sz="5600"/>
            </a:pPr>
            <a:endParaRPr/>
          </a:p>
          <a:p>
            <a:pPr lvl="2">
              <a:defRPr sz="5600"/>
            </a:pPr>
            <a:r>
              <a:t>datastoragefinder.psu.edu</a:t>
            </a:r>
          </a:p>
        </p:txBody>
      </p:sp>
      <p:sp>
        <p:nvSpPr>
          <p:cNvPr id="463" name="Institutional Tools &amp; Resources"/>
          <p:cNvSpPr txBox="1">
            <a:spLocks noGrp="1"/>
          </p:cNvSpPr>
          <p:nvPr>
            <p:ph type="title"/>
          </p:nvPr>
        </p:nvSpPr>
        <p:spPr>
          <a:xfrm>
            <a:off x="3682431" y="704887"/>
            <a:ext cx="17019138" cy="1803798"/>
          </a:xfrm>
          <a:prstGeom prst="rect">
            <a:avLst/>
          </a:prstGeom>
        </p:spPr>
        <p:txBody>
          <a:bodyPr>
            <a:normAutofit fontScale="90000"/>
          </a:bodyPr>
          <a:lstStyle>
            <a:lvl1pPr defTabSz="788669">
              <a:defRPr sz="9600"/>
            </a:lvl1pPr>
          </a:lstStyle>
          <a:p>
            <a:r>
              <a:t>Institutional Tools &amp; Resources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Illustration of a multitasking woman with six arms, each holding different items like a phone, laptop, and coffee. Background has a clock and scattered papers, indicating a busy office setting." descr="Illustration of a multitasking woman with six arms, each holding different items like a phone, laptop, and coffee. Background has a clock and scattered papers, indicating a busy office sett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71059" y="-1"/>
            <a:ext cx="13716001" cy="13716001"/>
          </a:xfrm>
          <a:prstGeom prst="rect">
            <a:avLst/>
          </a:prstGeom>
          <a:ln w="12700">
            <a:miter lim="400000"/>
          </a:ln>
        </p:spPr>
      </p:pic>
      <p:sp>
        <p:nvSpPr>
          <p:cNvPr id="466" name="Get credit for the time &amp; effort"/>
          <p:cNvSpPr txBox="1">
            <a:spLocks noGrp="1"/>
          </p:cNvSpPr>
          <p:nvPr>
            <p:ph type="title"/>
          </p:nvPr>
        </p:nvSpPr>
        <p:spPr>
          <a:xfrm>
            <a:off x="966073" y="3439128"/>
            <a:ext cx="8515431" cy="6837744"/>
          </a:xfrm>
          <a:prstGeom prst="rect">
            <a:avLst/>
          </a:prstGeom>
        </p:spPr>
        <p:txBody>
          <a:bodyPr/>
          <a:lstStyle/>
          <a:p>
            <a:r>
              <a:t>Get credit for the time &amp; effort</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What is a Data paper?"/>
          <p:cNvSpPr txBox="1">
            <a:spLocks noGrp="1"/>
          </p:cNvSpPr>
          <p:nvPr>
            <p:ph type="title"/>
          </p:nvPr>
        </p:nvSpPr>
        <p:spPr>
          <a:xfrm>
            <a:off x="3682431" y="704887"/>
            <a:ext cx="17019138" cy="1803798"/>
          </a:xfrm>
          <a:prstGeom prst="rect">
            <a:avLst/>
          </a:prstGeom>
        </p:spPr>
        <p:txBody>
          <a:bodyPr/>
          <a:lstStyle>
            <a:lvl1pPr defTabSz="788669">
              <a:defRPr sz="9600"/>
            </a:lvl1pPr>
          </a:lstStyle>
          <a:p>
            <a:r>
              <a:t>What is a Data paper?</a:t>
            </a:r>
          </a:p>
        </p:txBody>
      </p:sp>
      <p:pic>
        <p:nvPicPr>
          <p:cNvPr id="469" name="A black and white line icon depicting a document with a pie chart and bar chart in the center, accompanied by a bulleted list at the bottom and a pencil leaning against the left side. To the right, a stacked cylinder database icon sits beside a speech bu" descr="A black and white line icon depicting a document with a pie chart and bar chart in the center, accompanied by a bulleted list at the bottom and a pencil leaning against the left side. To the right, a stacked cylinder database icon sits beside a speech bubble containing a percentage symbol, representing data reporting and statistical analysis."/>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635771" y="5284258"/>
            <a:ext cx="6116587" cy="5584427"/>
          </a:xfrm>
          <a:custGeom>
            <a:avLst/>
            <a:gdLst/>
            <a:ahLst/>
            <a:cxnLst>
              <a:cxn ang="0">
                <a:pos x="wd2" y="hd2"/>
              </a:cxn>
              <a:cxn ang="5400000">
                <a:pos x="wd2" y="hd2"/>
              </a:cxn>
              <a:cxn ang="10800000">
                <a:pos x="wd2" y="hd2"/>
              </a:cxn>
              <a:cxn ang="16200000">
                <a:pos x="wd2" y="hd2"/>
              </a:cxn>
            </a:cxnLst>
            <a:rect l="0" t="0" r="r" b="b"/>
            <a:pathLst>
              <a:path w="21518" h="21588" extrusionOk="0">
                <a:moveTo>
                  <a:pt x="13739" y="0"/>
                </a:moveTo>
                <a:lnTo>
                  <a:pt x="13549" y="221"/>
                </a:lnTo>
                <a:lnTo>
                  <a:pt x="13360" y="443"/>
                </a:lnTo>
                <a:lnTo>
                  <a:pt x="8419" y="443"/>
                </a:lnTo>
                <a:cubicBezTo>
                  <a:pt x="3701" y="443"/>
                  <a:pt x="3313" y="461"/>
                  <a:pt x="3086" y="684"/>
                </a:cubicBezTo>
                <a:cubicBezTo>
                  <a:pt x="3063" y="706"/>
                  <a:pt x="3028" y="2206"/>
                  <a:pt x="3006" y="4018"/>
                </a:cubicBezTo>
                <a:cubicBezTo>
                  <a:pt x="2980" y="6158"/>
                  <a:pt x="2937" y="7301"/>
                  <a:pt x="2885" y="7280"/>
                </a:cubicBezTo>
                <a:cubicBezTo>
                  <a:pt x="2840" y="7262"/>
                  <a:pt x="2721" y="6903"/>
                  <a:pt x="2619" y="6482"/>
                </a:cubicBezTo>
                <a:cubicBezTo>
                  <a:pt x="2333" y="5298"/>
                  <a:pt x="2097" y="5152"/>
                  <a:pt x="1001" y="5486"/>
                </a:cubicBezTo>
                <a:cubicBezTo>
                  <a:pt x="277" y="5707"/>
                  <a:pt x="150" y="5789"/>
                  <a:pt x="28" y="6114"/>
                </a:cubicBezTo>
                <a:cubicBezTo>
                  <a:pt x="-66" y="6364"/>
                  <a:pt x="26" y="6797"/>
                  <a:pt x="1156" y="11458"/>
                </a:cubicBezTo>
                <a:cubicBezTo>
                  <a:pt x="2350" y="16379"/>
                  <a:pt x="2395" y="16541"/>
                  <a:pt x="2696" y="16944"/>
                </a:cubicBezTo>
                <a:lnTo>
                  <a:pt x="3006" y="17358"/>
                </a:lnTo>
                <a:lnTo>
                  <a:pt x="3006" y="18765"/>
                </a:lnTo>
                <a:cubicBezTo>
                  <a:pt x="3006" y="19840"/>
                  <a:pt x="3032" y="20214"/>
                  <a:pt x="3119" y="20345"/>
                </a:cubicBezTo>
                <a:cubicBezTo>
                  <a:pt x="3229" y="20512"/>
                  <a:pt x="3402" y="20519"/>
                  <a:pt x="8211" y="20562"/>
                </a:cubicBezTo>
                <a:lnTo>
                  <a:pt x="13187" y="20606"/>
                </a:lnTo>
                <a:lnTo>
                  <a:pt x="13711" y="20890"/>
                </a:lnTo>
                <a:cubicBezTo>
                  <a:pt x="14292" y="21207"/>
                  <a:pt x="14918" y="21402"/>
                  <a:pt x="15763" y="21530"/>
                </a:cubicBezTo>
                <a:cubicBezTo>
                  <a:pt x="16073" y="21576"/>
                  <a:pt x="16851" y="21600"/>
                  <a:pt x="17493" y="21582"/>
                </a:cubicBezTo>
                <a:cubicBezTo>
                  <a:pt x="19104" y="21536"/>
                  <a:pt x="20312" y="21242"/>
                  <a:pt x="20996" y="20726"/>
                </a:cubicBezTo>
                <a:cubicBezTo>
                  <a:pt x="21534" y="20320"/>
                  <a:pt x="21518" y="20457"/>
                  <a:pt x="21518" y="16158"/>
                </a:cubicBezTo>
                <a:cubicBezTo>
                  <a:pt x="21518" y="12640"/>
                  <a:pt x="21504" y="12250"/>
                  <a:pt x="21380" y="12051"/>
                </a:cubicBezTo>
                <a:cubicBezTo>
                  <a:pt x="21099" y="11602"/>
                  <a:pt x="20743" y="11383"/>
                  <a:pt x="19787" y="11077"/>
                </a:cubicBezTo>
                <a:lnTo>
                  <a:pt x="19062" y="10845"/>
                </a:lnTo>
                <a:lnTo>
                  <a:pt x="19062" y="8148"/>
                </a:lnTo>
                <a:lnTo>
                  <a:pt x="19062" y="5451"/>
                </a:lnTo>
                <a:lnTo>
                  <a:pt x="19627" y="5396"/>
                </a:lnTo>
                <a:cubicBezTo>
                  <a:pt x="19936" y="5366"/>
                  <a:pt x="20253" y="5312"/>
                  <a:pt x="20330" y="5276"/>
                </a:cubicBezTo>
                <a:cubicBezTo>
                  <a:pt x="20587" y="5156"/>
                  <a:pt x="20644" y="4587"/>
                  <a:pt x="20618" y="2421"/>
                </a:cubicBezTo>
                <a:cubicBezTo>
                  <a:pt x="20593" y="356"/>
                  <a:pt x="20591" y="337"/>
                  <a:pt x="20403" y="169"/>
                </a:cubicBezTo>
                <a:cubicBezTo>
                  <a:pt x="20223" y="8"/>
                  <a:pt x="20041" y="0"/>
                  <a:pt x="16975" y="0"/>
                </a:cubicBezTo>
                <a:lnTo>
                  <a:pt x="13739" y="0"/>
                </a:lnTo>
                <a:close/>
              </a:path>
            </a:pathLst>
          </a:custGeom>
          <a:ln w="12700">
            <a:miter lim="400000"/>
          </a:ln>
        </p:spPr>
      </p:pic>
      <p:sp>
        <p:nvSpPr>
          <p:cNvPr id="470" name="Peer-reviewed article with the primary goal of describing a data set"/>
          <p:cNvSpPr txBox="1"/>
          <p:nvPr/>
        </p:nvSpPr>
        <p:spPr>
          <a:xfrm>
            <a:off x="5032846" y="3084512"/>
            <a:ext cx="13854206" cy="739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defRPr sz="4100"/>
            </a:lvl1pPr>
          </a:lstStyle>
          <a:p>
            <a:r>
              <a:t>Peer-reviewed article with the primary goal of describing a data set</a:t>
            </a:r>
          </a:p>
        </p:txBody>
      </p:sp>
      <p:sp>
        <p:nvSpPr>
          <p:cNvPr id="471" name="Describe the context and provenance of data…"/>
          <p:cNvSpPr txBox="1"/>
          <p:nvPr/>
        </p:nvSpPr>
        <p:spPr>
          <a:xfrm>
            <a:off x="3261126" y="6544533"/>
            <a:ext cx="10469093" cy="3063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lgn="l">
              <a:defRPr sz="4100"/>
            </a:pPr>
            <a:endParaRPr sz="1200"/>
          </a:p>
          <a:p>
            <a:pPr marL="464102" indent="-464102" algn="l">
              <a:buClr>
                <a:srgbClr val="535353"/>
              </a:buClr>
              <a:buSzPct val="82000"/>
              <a:buChar char="•"/>
              <a:defRPr sz="4100"/>
            </a:pPr>
            <a:r>
              <a:t>Describe the context and provenance of data</a:t>
            </a:r>
          </a:p>
          <a:p>
            <a:pPr marL="464102" indent="-464102" algn="l">
              <a:buClr>
                <a:srgbClr val="535353"/>
              </a:buClr>
              <a:buSzPct val="82000"/>
              <a:buChar char="•"/>
              <a:defRPr sz="4100"/>
            </a:pPr>
            <a:r>
              <a:t>Highlights the value and utility of data for others</a:t>
            </a:r>
          </a:p>
          <a:p>
            <a:pPr marL="464102" indent="-464102" algn="l">
              <a:buClr>
                <a:srgbClr val="535353"/>
              </a:buClr>
              <a:buSzPct val="82000"/>
              <a:buChar char="•"/>
              <a:defRPr sz="4100"/>
            </a:pPr>
            <a:r>
              <a:t>Explains the who, what, where, when, why, and how of the data</a:t>
            </a:r>
            <a:endParaRPr sz="1200"/>
          </a:p>
          <a:p>
            <a:pPr marL="464102" indent="-464102" algn="l">
              <a:buClr>
                <a:srgbClr val="535353"/>
              </a:buClr>
              <a:buSzPct val="82000"/>
              <a:buChar char="•"/>
              <a:defRPr sz="4100"/>
            </a:pPr>
            <a:endParaRPr sz="120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Data &amp; Research paper ecosystem"/>
          <p:cNvSpPr txBox="1">
            <a:spLocks noGrp="1"/>
          </p:cNvSpPr>
          <p:nvPr>
            <p:ph type="title"/>
          </p:nvPr>
        </p:nvSpPr>
        <p:spPr>
          <a:xfrm>
            <a:off x="3682431" y="704887"/>
            <a:ext cx="17019138" cy="1803798"/>
          </a:xfrm>
          <a:prstGeom prst="rect">
            <a:avLst/>
          </a:prstGeom>
        </p:spPr>
        <p:txBody>
          <a:bodyPr/>
          <a:lstStyle>
            <a:lvl1pPr>
              <a:defRPr sz="7500">
                <a:solidFill>
                  <a:srgbClr val="5A5F5E"/>
                </a:solidFill>
              </a:defRPr>
            </a:lvl1pPr>
          </a:lstStyle>
          <a:p>
            <a:r>
              <a:t>Data &amp; Research paper ecosystem</a:t>
            </a:r>
          </a:p>
        </p:txBody>
      </p:sp>
      <p:pic>
        <p:nvPicPr>
          <p:cNvPr id="474" name="A blue iceberg diagram illustrating &quot;Open Data&quot; below the surface with layers labeled: Code, Analysis, Documentation; above: Subset, Methods, Interpretation." descr="A blue iceberg diagram illustrating &quot;Open Data&quot; below the surface with layers labeled: Code, Analysis, Documentation; above: Subset, Methods, Interpretation."/>
          <p:cNvPicPr>
            <a:picLocks noChangeAspect="1"/>
          </p:cNvPicPr>
          <p:nvPr/>
        </p:nvPicPr>
        <p:blipFill>
          <a:blip r:embed="rId2"/>
          <a:stretch>
            <a:fillRect/>
          </a:stretch>
        </p:blipFill>
        <p:spPr>
          <a:xfrm>
            <a:off x="-8135" y="2893114"/>
            <a:ext cx="24384001" cy="1089548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Infographic about data papers and research papers. Data paper graphic on the left describes purpose as describing dataset in detail with emphasis on value of data, collection methods, and data description. Research paper on right describes purpose was pr" descr="Infographic about data papers and research papers. Data paper graphic on the left describes purpose as describing dataset in detail with emphasis on value of data, collection methods, and data description. Research paper on right describes purpose was presenting and interpreting results, emphasizing prior literature, research question, results and interpretation."/>
          <p:cNvPicPr>
            <a:picLocks noChangeAspect="1"/>
          </p:cNvPicPr>
          <p:nvPr/>
        </p:nvPicPr>
        <p:blipFill>
          <a:blip r:embed="rId2"/>
          <a:stretch>
            <a:fillRect/>
          </a:stretch>
        </p:blipFill>
        <p:spPr>
          <a:xfrm>
            <a:off x="2814880" y="929280"/>
            <a:ext cx="18754240" cy="1185744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0" name="Group"/>
          <p:cNvGrpSpPr/>
          <p:nvPr/>
        </p:nvGrpSpPr>
        <p:grpSpPr>
          <a:xfrm>
            <a:off x="8827911" y="3615126"/>
            <a:ext cx="6655055" cy="3141036"/>
            <a:chOff x="0" y="0"/>
            <a:chExt cx="6655054" cy="3141035"/>
          </a:xfrm>
        </p:grpSpPr>
        <p:sp>
          <p:nvSpPr>
            <p:cNvPr id="478" name="Research paper"/>
            <p:cNvSpPr/>
            <p:nvPr/>
          </p:nvSpPr>
          <p:spPr>
            <a:xfrm>
              <a:off x="0" y="0"/>
              <a:ext cx="6655055" cy="1047012"/>
            </a:xfrm>
            <a:prstGeom prst="rect">
              <a:avLst/>
            </a:prstGeom>
            <a:solidFill>
              <a:schemeClr val="accent1">
                <a:satOff val="-5995"/>
                <a:lumOff val="-1100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4000" cap="all">
                  <a:solidFill>
                    <a:srgbClr val="FFFFFF"/>
                  </a:solidFill>
                  <a:latin typeface="Gill Sans"/>
                  <a:ea typeface="Gill Sans"/>
                  <a:cs typeface="Gill Sans"/>
                  <a:sym typeface="Gill Sans"/>
                </a:defRPr>
              </a:lvl1pPr>
            </a:lstStyle>
            <a:p>
              <a:r>
                <a:t>Research paper</a:t>
              </a:r>
            </a:p>
          </p:txBody>
        </p:sp>
        <p:sp>
          <p:nvSpPr>
            <p:cNvPr id="479" name="Cites data paper in data availability statement…"/>
            <p:cNvSpPr/>
            <p:nvPr/>
          </p:nvSpPr>
          <p:spPr>
            <a:xfrm>
              <a:off x="0" y="1047011"/>
              <a:ext cx="6655055" cy="2094025"/>
            </a:xfrm>
            <a:prstGeom prst="rect">
              <a:avLst/>
            </a:prstGeom>
            <a:solidFill>
              <a:srgbClr val="E5E5E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marL="339586" indent="-339586" algn="l" defTabSz="584200">
                <a:lnSpc>
                  <a:spcPct val="110000"/>
                </a:lnSpc>
                <a:spcBef>
                  <a:spcPts val="1500"/>
                </a:spcBef>
                <a:buClr>
                  <a:srgbClr val="535353"/>
                </a:buClr>
                <a:buSzPct val="82000"/>
                <a:buChar char="•"/>
                <a:defRPr sz="3000">
                  <a:solidFill>
                    <a:srgbClr val="4C4C4C"/>
                  </a:solidFill>
                </a:defRPr>
              </a:pPr>
              <a:r>
                <a:t>Cites data paper in data availability statement</a:t>
              </a:r>
            </a:p>
            <a:p>
              <a:pPr marL="339586" indent="-339586" algn="l" defTabSz="584200">
                <a:lnSpc>
                  <a:spcPct val="110000"/>
                </a:lnSpc>
                <a:spcBef>
                  <a:spcPts val="1500"/>
                </a:spcBef>
                <a:buClr>
                  <a:srgbClr val="535353"/>
                </a:buClr>
                <a:buSzPct val="82000"/>
                <a:buChar char="•"/>
                <a:defRPr sz="3000">
                  <a:solidFill>
                    <a:srgbClr val="4C4C4C"/>
                  </a:solidFill>
                </a:defRPr>
              </a:pPr>
              <a:r>
                <a:t>Points to project directory to support open methods</a:t>
              </a:r>
            </a:p>
          </p:txBody>
        </p:sp>
      </p:grpSp>
      <p:grpSp>
        <p:nvGrpSpPr>
          <p:cNvPr id="483" name="Group"/>
          <p:cNvGrpSpPr/>
          <p:nvPr/>
        </p:nvGrpSpPr>
        <p:grpSpPr>
          <a:xfrm>
            <a:off x="16563204" y="6502594"/>
            <a:ext cx="6728177" cy="3670102"/>
            <a:chOff x="0" y="0"/>
            <a:chExt cx="6728176" cy="3670100"/>
          </a:xfrm>
        </p:grpSpPr>
        <p:sp>
          <p:nvSpPr>
            <p:cNvPr id="481" name="Dataset"/>
            <p:cNvSpPr/>
            <p:nvPr/>
          </p:nvSpPr>
          <p:spPr>
            <a:xfrm>
              <a:off x="0" y="0"/>
              <a:ext cx="6655055" cy="1047012"/>
            </a:xfrm>
            <a:prstGeom prst="rect">
              <a:avLst/>
            </a:prstGeom>
            <a:solidFill>
              <a:schemeClr val="accent1">
                <a:satOff val="-5995"/>
                <a:lumOff val="-1100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4000" cap="all">
                  <a:solidFill>
                    <a:srgbClr val="FFFFFF"/>
                  </a:solidFill>
                  <a:latin typeface="Gill Sans"/>
                  <a:ea typeface="Gill Sans"/>
                  <a:cs typeface="Gill Sans"/>
                  <a:sym typeface="Gill Sans"/>
                </a:defRPr>
              </a:lvl1pPr>
            </a:lstStyle>
            <a:p>
              <a:r>
                <a:t>Dataset</a:t>
              </a:r>
            </a:p>
          </p:txBody>
        </p:sp>
        <p:sp>
          <p:nvSpPr>
            <p:cNvPr id="482" name="All raw data files in open formats…"/>
            <p:cNvSpPr/>
            <p:nvPr/>
          </p:nvSpPr>
          <p:spPr>
            <a:xfrm>
              <a:off x="0" y="1047011"/>
              <a:ext cx="6728177" cy="2623090"/>
            </a:xfrm>
            <a:prstGeom prst="rect">
              <a:avLst/>
            </a:prstGeom>
            <a:solidFill>
              <a:srgbClr val="E5E5E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marL="339586" indent="-339586" algn="l" defTabSz="584200">
                <a:lnSpc>
                  <a:spcPct val="110000"/>
                </a:lnSpc>
                <a:spcBef>
                  <a:spcPts val="1500"/>
                </a:spcBef>
                <a:buClr>
                  <a:srgbClr val="535353"/>
                </a:buClr>
                <a:buSzPct val="82000"/>
                <a:buChar char="•"/>
                <a:defRPr sz="3000">
                  <a:solidFill>
                    <a:srgbClr val="4C4C4C"/>
                  </a:solidFill>
                </a:defRPr>
              </a:pPr>
              <a:r>
                <a:t>All raw data files in open formats</a:t>
              </a:r>
            </a:p>
            <a:p>
              <a:pPr marL="339586" indent="-339586" algn="l" defTabSz="584200">
                <a:lnSpc>
                  <a:spcPct val="110000"/>
                </a:lnSpc>
                <a:spcBef>
                  <a:spcPts val="1500"/>
                </a:spcBef>
                <a:buClr>
                  <a:srgbClr val="535353"/>
                </a:buClr>
                <a:buSzPct val="82000"/>
                <a:buChar char="•"/>
                <a:defRPr sz="3000">
                  <a:solidFill>
                    <a:srgbClr val="4C4C4C"/>
                  </a:solidFill>
                </a:defRPr>
              </a:pPr>
              <a:r>
                <a:t>Associated metadata</a:t>
              </a:r>
            </a:p>
            <a:p>
              <a:pPr marL="339586" indent="-339586" algn="l" defTabSz="584200">
                <a:lnSpc>
                  <a:spcPct val="110000"/>
                </a:lnSpc>
                <a:spcBef>
                  <a:spcPts val="1500"/>
                </a:spcBef>
                <a:buClr>
                  <a:srgbClr val="535353"/>
                </a:buClr>
                <a:buSzPct val="82000"/>
                <a:buChar char="•"/>
                <a:defRPr sz="3000">
                  <a:solidFill>
                    <a:srgbClr val="4C4C4C"/>
                  </a:solidFill>
                </a:defRPr>
              </a:pPr>
              <a:r>
                <a:t>Often in a data repository separate from the project repository</a:t>
              </a:r>
            </a:p>
          </p:txBody>
        </p:sp>
      </p:grpSp>
      <p:grpSp>
        <p:nvGrpSpPr>
          <p:cNvPr id="486" name="Group"/>
          <p:cNvGrpSpPr/>
          <p:nvPr/>
        </p:nvGrpSpPr>
        <p:grpSpPr>
          <a:xfrm>
            <a:off x="1092618" y="6499688"/>
            <a:ext cx="6655056" cy="3675913"/>
            <a:chOff x="0" y="0"/>
            <a:chExt cx="6655054" cy="3675911"/>
          </a:xfrm>
        </p:grpSpPr>
        <p:sp>
          <p:nvSpPr>
            <p:cNvPr id="484" name="Project Repository"/>
            <p:cNvSpPr/>
            <p:nvPr/>
          </p:nvSpPr>
          <p:spPr>
            <a:xfrm>
              <a:off x="0" y="0"/>
              <a:ext cx="6655055" cy="1047012"/>
            </a:xfrm>
            <a:prstGeom prst="rect">
              <a:avLst/>
            </a:prstGeom>
            <a:solidFill>
              <a:schemeClr val="accent1">
                <a:satOff val="-5995"/>
                <a:lumOff val="-1100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4000" cap="all">
                  <a:solidFill>
                    <a:srgbClr val="FFFFFF"/>
                  </a:solidFill>
                  <a:latin typeface="Gill Sans"/>
                  <a:ea typeface="Gill Sans"/>
                  <a:cs typeface="Gill Sans"/>
                  <a:sym typeface="Gill Sans"/>
                </a:defRPr>
              </a:lvl1pPr>
            </a:lstStyle>
            <a:p>
              <a:r>
                <a:t>Project Repository</a:t>
              </a:r>
            </a:p>
          </p:txBody>
        </p:sp>
        <p:sp>
          <p:nvSpPr>
            <p:cNvPr id="485" name="Open protocol and documentation…"/>
            <p:cNvSpPr/>
            <p:nvPr/>
          </p:nvSpPr>
          <p:spPr>
            <a:xfrm>
              <a:off x="0" y="1047011"/>
              <a:ext cx="6655055" cy="2628901"/>
            </a:xfrm>
            <a:prstGeom prst="rect">
              <a:avLst/>
            </a:prstGeom>
            <a:solidFill>
              <a:srgbClr val="E5E5E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marL="339586" indent="-339586" algn="l" defTabSz="584200">
                <a:lnSpc>
                  <a:spcPct val="110000"/>
                </a:lnSpc>
                <a:spcBef>
                  <a:spcPts val="1500"/>
                </a:spcBef>
                <a:buClr>
                  <a:srgbClr val="535353"/>
                </a:buClr>
                <a:buSzPct val="82000"/>
                <a:buChar char="•"/>
                <a:defRPr sz="3000">
                  <a:solidFill>
                    <a:srgbClr val="4C4C4C"/>
                  </a:solidFill>
                </a:defRPr>
              </a:pPr>
              <a:r>
                <a:t>Open protocol and documentation</a:t>
              </a:r>
            </a:p>
            <a:p>
              <a:pPr marL="339586" indent="-339586" algn="l" defTabSz="584200">
                <a:lnSpc>
                  <a:spcPct val="110000"/>
                </a:lnSpc>
                <a:spcBef>
                  <a:spcPts val="1500"/>
                </a:spcBef>
                <a:buClr>
                  <a:srgbClr val="535353"/>
                </a:buClr>
                <a:buSzPct val="82000"/>
                <a:buChar char="•"/>
                <a:defRPr sz="3000">
                  <a:solidFill>
                    <a:srgbClr val="4C4C4C"/>
                  </a:solidFill>
                </a:defRPr>
              </a:pPr>
              <a:r>
                <a:t>Version control/change log to maintain record of changes</a:t>
              </a:r>
            </a:p>
            <a:p>
              <a:pPr marL="339586" indent="-339586" algn="l" defTabSz="584200">
                <a:lnSpc>
                  <a:spcPct val="110000"/>
                </a:lnSpc>
                <a:spcBef>
                  <a:spcPts val="1500"/>
                </a:spcBef>
                <a:buClr>
                  <a:srgbClr val="535353"/>
                </a:buClr>
                <a:buSzPct val="82000"/>
                <a:buChar char="•"/>
                <a:defRPr sz="3000">
                  <a:solidFill>
                    <a:srgbClr val="4C4C4C"/>
                  </a:solidFill>
                </a:defRPr>
              </a:pPr>
              <a:r>
                <a:t>Provides necessary context for data</a:t>
              </a:r>
            </a:p>
          </p:txBody>
        </p:sp>
      </p:grpSp>
      <p:sp>
        <p:nvSpPr>
          <p:cNvPr id="487" name="Shape"/>
          <p:cNvSpPr/>
          <p:nvPr/>
        </p:nvSpPr>
        <p:spPr>
          <a:xfrm>
            <a:off x="6308211" y="4244899"/>
            <a:ext cx="2096270" cy="1968501"/>
          </a:xfrm>
          <a:custGeom>
            <a:avLst/>
            <a:gdLst/>
            <a:ahLst/>
            <a:cxnLst>
              <a:cxn ang="0">
                <a:pos x="wd2" y="hd2"/>
              </a:cxn>
              <a:cxn ang="5400000">
                <a:pos x="wd2" y="hd2"/>
              </a:cxn>
              <a:cxn ang="10800000">
                <a:pos x="wd2" y="hd2"/>
              </a:cxn>
              <a:cxn ang="16200000">
                <a:pos x="wd2" y="hd2"/>
              </a:cxn>
            </a:cxnLst>
            <a:rect l="0" t="0" r="r" b="b"/>
            <a:pathLst>
              <a:path w="21600" h="21600" extrusionOk="0">
                <a:moveTo>
                  <a:pt x="15385" y="0"/>
                </a:moveTo>
                <a:lnTo>
                  <a:pt x="15385" y="2583"/>
                </a:lnTo>
                <a:lnTo>
                  <a:pt x="2623" y="2583"/>
                </a:lnTo>
                <a:lnTo>
                  <a:pt x="2623" y="2595"/>
                </a:lnTo>
                <a:lnTo>
                  <a:pt x="2570" y="2595"/>
                </a:lnTo>
                <a:lnTo>
                  <a:pt x="2570" y="15352"/>
                </a:lnTo>
                <a:lnTo>
                  <a:pt x="0" y="15352"/>
                </a:lnTo>
                <a:lnTo>
                  <a:pt x="4726" y="21600"/>
                </a:lnTo>
                <a:lnTo>
                  <a:pt x="9453" y="15352"/>
                </a:lnTo>
                <a:lnTo>
                  <a:pt x="6889" y="15352"/>
                </a:lnTo>
                <a:lnTo>
                  <a:pt x="6889" y="6925"/>
                </a:lnTo>
                <a:lnTo>
                  <a:pt x="15385" y="6925"/>
                </a:lnTo>
                <a:lnTo>
                  <a:pt x="15385" y="9502"/>
                </a:lnTo>
                <a:lnTo>
                  <a:pt x="21600" y="4751"/>
                </a:lnTo>
                <a:lnTo>
                  <a:pt x="15385" y="0"/>
                </a:lnTo>
                <a:close/>
              </a:path>
            </a:pathLst>
          </a:custGeom>
          <a:solidFill>
            <a:schemeClr val="accent1"/>
          </a:solidFill>
          <a:ln w="12700">
            <a:miter lim="400000"/>
          </a:ln>
        </p:spPr>
        <p:txBody>
          <a:bodyPr lIns="0" tIns="0" rIns="0" bIns="0"/>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88" name="Shape"/>
          <p:cNvSpPr/>
          <p:nvPr/>
        </p:nvSpPr>
        <p:spPr>
          <a:xfrm flipH="1">
            <a:off x="15696592" y="4244899"/>
            <a:ext cx="2096270" cy="1968501"/>
          </a:xfrm>
          <a:custGeom>
            <a:avLst/>
            <a:gdLst/>
            <a:ahLst/>
            <a:cxnLst>
              <a:cxn ang="0">
                <a:pos x="wd2" y="hd2"/>
              </a:cxn>
              <a:cxn ang="5400000">
                <a:pos x="wd2" y="hd2"/>
              </a:cxn>
              <a:cxn ang="10800000">
                <a:pos x="wd2" y="hd2"/>
              </a:cxn>
              <a:cxn ang="16200000">
                <a:pos x="wd2" y="hd2"/>
              </a:cxn>
            </a:cxnLst>
            <a:rect l="0" t="0" r="r" b="b"/>
            <a:pathLst>
              <a:path w="21600" h="21600" extrusionOk="0">
                <a:moveTo>
                  <a:pt x="15385" y="0"/>
                </a:moveTo>
                <a:lnTo>
                  <a:pt x="15385" y="2583"/>
                </a:lnTo>
                <a:lnTo>
                  <a:pt x="2623" y="2583"/>
                </a:lnTo>
                <a:lnTo>
                  <a:pt x="2623" y="2595"/>
                </a:lnTo>
                <a:lnTo>
                  <a:pt x="2570" y="2595"/>
                </a:lnTo>
                <a:lnTo>
                  <a:pt x="2570" y="15352"/>
                </a:lnTo>
                <a:lnTo>
                  <a:pt x="0" y="15352"/>
                </a:lnTo>
                <a:lnTo>
                  <a:pt x="4726" y="21600"/>
                </a:lnTo>
                <a:lnTo>
                  <a:pt x="9453" y="15352"/>
                </a:lnTo>
                <a:lnTo>
                  <a:pt x="6889" y="15352"/>
                </a:lnTo>
                <a:lnTo>
                  <a:pt x="6889" y="6925"/>
                </a:lnTo>
                <a:lnTo>
                  <a:pt x="15385" y="6925"/>
                </a:lnTo>
                <a:lnTo>
                  <a:pt x="15385" y="9502"/>
                </a:lnTo>
                <a:lnTo>
                  <a:pt x="21600" y="4751"/>
                </a:lnTo>
                <a:lnTo>
                  <a:pt x="15385" y="0"/>
                </a:lnTo>
                <a:close/>
              </a:path>
            </a:pathLst>
          </a:custGeom>
          <a:solidFill>
            <a:schemeClr val="accent1"/>
          </a:solidFill>
          <a:ln w="12700">
            <a:miter lim="400000"/>
          </a:ln>
        </p:spPr>
        <p:txBody>
          <a:bodyPr lIns="0" tIns="0" rIns="0" bIns="0"/>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89" name="Shape"/>
          <p:cNvSpPr/>
          <p:nvPr/>
        </p:nvSpPr>
        <p:spPr>
          <a:xfrm>
            <a:off x="14893895" y="7549605"/>
            <a:ext cx="1669311" cy="1047013"/>
          </a:xfrm>
          <a:custGeom>
            <a:avLst/>
            <a:gdLst/>
            <a:ahLst/>
            <a:cxnLst>
              <a:cxn ang="0">
                <a:pos x="wd2" y="hd2"/>
              </a:cxn>
              <a:cxn ang="5400000">
                <a:pos x="wd2" y="hd2"/>
              </a:cxn>
              <a:cxn ang="10800000">
                <a:pos x="wd2" y="hd2"/>
              </a:cxn>
              <a:cxn ang="16200000">
                <a:pos x="wd2" y="hd2"/>
              </a:cxn>
            </a:cxnLst>
            <a:rect l="0" t="0" r="r" b="b"/>
            <a:pathLst>
              <a:path w="21600" h="21600" extrusionOk="0">
                <a:moveTo>
                  <a:pt x="9437" y="0"/>
                </a:moveTo>
                <a:lnTo>
                  <a:pt x="0" y="10800"/>
                </a:lnTo>
                <a:lnTo>
                  <a:pt x="9437" y="21600"/>
                </a:lnTo>
                <a:lnTo>
                  <a:pt x="9437" y="15728"/>
                </a:lnTo>
                <a:lnTo>
                  <a:pt x="21600" y="15728"/>
                </a:lnTo>
                <a:lnTo>
                  <a:pt x="21600" y="5859"/>
                </a:lnTo>
                <a:lnTo>
                  <a:pt x="9437" y="5859"/>
                </a:lnTo>
                <a:lnTo>
                  <a:pt x="9437" y="0"/>
                </a:lnTo>
                <a:close/>
              </a:path>
            </a:pathLst>
          </a:custGeom>
          <a:solidFill>
            <a:schemeClr val="accent1"/>
          </a:solidFill>
          <a:ln w="12700">
            <a:miter lim="400000"/>
          </a:ln>
        </p:spPr>
        <p:txBody>
          <a:bodyPr lIns="0" tIns="0" rIns="0" bIns="0"/>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90" name="Shape"/>
          <p:cNvSpPr/>
          <p:nvPr/>
        </p:nvSpPr>
        <p:spPr>
          <a:xfrm flipH="1">
            <a:off x="7747673" y="7546700"/>
            <a:ext cx="1669311" cy="1047013"/>
          </a:xfrm>
          <a:custGeom>
            <a:avLst/>
            <a:gdLst/>
            <a:ahLst/>
            <a:cxnLst>
              <a:cxn ang="0">
                <a:pos x="wd2" y="hd2"/>
              </a:cxn>
              <a:cxn ang="5400000">
                <a:pos x="wd2" y="hd2"/>
              </a:cxn>
              <a:cxn ang="10800000">
                <a:pos x="wd2" y="hd2"/>
              </a:cxn>
              <a:cxn ang="16200000">
                <a:pos x="wd2" y="hd2"/>
              </a:cxn>
            </a:cxnLst>
            <a:rect l="0" t="0" r="r" b="b"/>
            <a:pathLst>
              <a:path w="21600" h="21600" extrusionOk="0">
                <a:moveTo>
                  <a:pt x="9437" y="0"/>
                </a:moveTo>
                <a:lnTo>
                  <a:pt x="0" y="10800"/>
                </a:lnTo>
                <a:lnTo>
                  <a:pt x="9437" y="21600"/>
                </a:lnTo>
                <a:lnTo>
                  <a:pt x="9437" y="15728"/>
                </a:lnTo>
                <a:lnTo>
                  <a:pt x="21600" y="15728"/>
                </a:lnTo>
                <a:lnTo>
                  <a:pt x="21600" y="5859"/>
                </a:lnTo>
                <a:lnTo>
                  <a:pt x="9437" y="5859"/>
                </a:lnTo>
                <a:lnTo>
                  <a:pt x="9437" y="0"/>
                </a:lnTo>
                <a:close/>
              </a:path>
            </a:pathLst>
          </a:custGeom>
          <a:solidFill>
            <a:schemeClr val="accent1"/>
          </a:solidFill>
          <a:ln w="12700">
            <a:miter lim="400000"/>
          </a:ln>
        </p:spPr>
        <p:txBody>
          <a:bodyPr lIns="0" tIns="0" rIns="0" bIns="0"/>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91" name="Shape"/>
          <p:cNvSpPr/>
          <p:nvPr/>
        </p:nvSpPr>
        <p:spPr>
          <a:xfrm rot="10800000" flipH="1">
            <a:off x="6203308" y="10385843"/>
            <a:ext cx="2096271" cy="1968501"/>
          </a:xfrm>
          <a:custGeom>
            <a:avLst/>
            <a:gdLst/>
            <a:ahLst/>
            <a:cxnLst>
              <a:cxn ang="0">
                <a:pos x="wd2" y="hd2"/>
              </a:cxn>
              <a:cxn ang="5400000">
                <a:pos x="wd2" y="hd2"/>
              </a:cxn>
              <a:cxn ang="10800000">
                <a:pos x="wd2" y="hd2"/>
              </a:cxn>
              <a:cxn ang="16200000">
                <a:pos x="wd2" y="hd2"/>
              </a:cxn>
            </a:cxnLst>
            <a:rect l="0" t="0" r="r" b="b"/>
            <a:pathLst>
              <a:path w="21600" h="21600" extrusionOk="0">
                <a:moveTo>
                  <a:pt x="15385" y="0"/>
                </a:moveTo>
                <a:lnTo>
                  <a:pt x="15385" y="2583"/>
                </a:lnTo>
                <a:lnTo>
                  <a:pt x="2623" y="2583"/>
                </a:lnTo>
                <a:lnTo>
                  <a:pt x="2623" y="2595"/>
                </a:lnTo>
                <a:lnTo>
                  <a:pt x="2570" y="2595"/>
                </a:lnTo>
                <a:lnTo>
                  <a:pt x="2570" y="15352"/>
                </a:lnTo>
                <a:lnTo>
                  <a:pt x="0" y="15352"/>
                </a:lnTo>
                <a:lnTo>
                  <a:pt x="4726" y="21600"/>
                </a:lnTo>
                <a:lnTo>
                  <a:pt x="9453" y="15352"/>
                </a:lnTo>
                <a:lnTo>
                  <a:pt x="6889" y="15352"/>
                </a:lnTo>
                <a:lnTo>
                  <a:pt x="6889" y="6925"/>
                </a:lnTo>
                <a:lnTo>
                  <a:pt x="15385" y="6925"/>
                </a:lnTo>
                <a:lnTo>
                  <a:pt x="15385" y="9502"/>
                </a:lnTo>
                <a:lnTo>
                  <a:pt x="21600" y="4751"/>
                </a:lnTo>
                <a:lnTo>
                  <a:pt x="15385" y="0"/>
                </a:lnTo>
                <a:close/>
              </a:path>
            </a:pathLst>
          </a:custGeom>
          <a:solidFill>
            <a:schemeClr val="accent1"/>
          </a:solidFill>
          <a:ln w="12700">
            <a:miter lim="400000"/>
          </a:ln>
        </p:spPr>
        <p:txBody>
          <a:bodyPr lIns="0" tIns="0" rIns="0" bIns="0"/>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92" name="Shape"/>
          <p:cNvSpPr/>
          <p:nvPr/>
        </p:nvSpPr>
        <p:spPr>
          <a:xfrm rot="10800000">
            <a:off x="15946088" y="10385760"/>
            <a:ext cx="1867172" cy="1968666"/>
          </a:xfrm>
          <a:custGeom>
            <a:avLst/>
            <a:gdLst/>
            <a:ahLst/>
            <a:cxnLst>
              <a:cxn ang="0">
                <a:pos x="wd2" y="hd2"/>
              </a:cxn>
              <a:cxn ang="5400000">
                <a:pos x="wd2" y="hd2"/>
              </a:cxn>
              <a:cxn ang="10800000">
                <a:pos x="wd2" y="hd2"/>
              </a:cxn>
              <a:cxn ang="16200000">
                <a:pos x="wd2" y="hd2"/>
              </a:cxn>
            </a:cxnLst>
            <a:rect l="0" t="0" r="r" b="b"/>
            <a:pathLst>
              <a:path w="21600" h="21600" extrusionOk="0">
                <a:moveTo>
                  <a:pt x="15385" y="0"/>
                </a:moveTo>
                <a:lnTo>
                  <a:pt x="15385" y="2583"/>
                </a:lnTo>
                <a:lnTo>
                  <a:pt x="2623" y="2583"/>
                </a:lnTo>
                <a:lnTo>
                  <a:pt x="2623" y="2595"/>
                </a:lnTo>
                <a:lnTo>
                  <a:pt x="2570" y="2595"/>
                </a:lnTo>
                <a:lnTo>
                  <a:pt x="2570" y="15352"/>
                </a:lnTo>
                <a:lnTo>
                  <a:pt x="0" y="15352"/>
                </a:lnTo>
                <a:lnTo>
                  <a:pt x="4726" y="21600"/>
                </a:lnTo>
                <a:lnTo>
                  <a:pt x="9453" y="15352"/>
                </a:lnTo>
                <a:lnTo>
                  <a:pt x="6889" y="15352"/>
                </a:lnTo>
                <a:lnTo>
                  <a:pt x="6889" y="6925"/>
                </a:lnTo>
                <a:lnTo>
                  <a:pt x="15385" y="6925"/>
                </a:lnTo>
                <a:lnTo>
                  <a:pt x="15385" y="9502"/>
                </a:lnTo>
                <a:lnTo>
                  <a:pt x="21600" y="4751"/>
                </a:lnTo>
                <a:lnTo>
                  <a:pt x="15385" y="0"/>
                </a:lnTo>
                <a:close/>
              </a:path>
            </a:pathLst>
          </a:custGeom>
          <a:solidFill>
            <a:schemeClr val="accent1"/>
          </a:solidFill>
          <a:ln w="12700">
            <a:miter lim="400000"/>
          </a:ln>
        </p:spPr>
        <p:txBody>
          <a:bodyPr lIns="0" tIns="0" rIns="0" bIns="0"/>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493" name="Shape"/>
          <p:cNvSpPr/>
          <p:nvPr/>
        </p:nvSpPr>
        <p:spPr>
          <a:xfrm rot="5400000">
            <a:off x="11379063" y="7944624"/>
            <a:ext cx="1669311" cy="1047013"/>
          </a:xfrm>
          <a:custGeom>
            <a:avLst/>
            <a:gdLst/>
            <a:ahLst/>
            <a:cxnLst>
              <a:cxn ang="0">
                <a:pos x="wd2" y="hd2"/>
              </a:cxn>
              <a:cxn ang="5400000">
                <a:pos x="wd2" y="hd2"/>
              </a:cxn>
              <a:cxn ang="10800000">
                <a:pos x="wd2" y="hd2"/>
              </a:cxn>
              <a:cxn ang="16200000">
                <a:pos x="wd2" y="hd2"/>
              </a:cxn>
            </a:cxnLst>
            <a:rect l="0" t="0" r="r" b="b"/>
            <a:pathLst>
              <a:path w="21600" h="21600" extrusionOk="0">
                <a:moveTo>
                  <a:pt x="9437" y="0"/>
                </a:moveTo>
                <a:lnTo>
                  <a:pt x="0" y="10800"/>
                </a:lnTo>
                <a:lnTo>
                  <a:pt x="9437" y="21600"/>
                </a:lnTo>
                <a:lnTo>
                  <a:pt x="9437" y="15728"/>
                </a:lnTo>
                <a:lnTo>
                  <a:pt x="21600" y="15728"/>
                </a:lnTo>
                <a:lnTo>
                  <a:pt x="21600" y="5859"/>
                </a:lnTo>
                <a:lnTo>
                  <a:pt x="9437" y="5859"/>
                </a:lnTo>
                <a:lnTo>
                  <a:pt x="9437" y="0"/>
                </a:lnTo>
                <a:close/>
              </a:path>
            </a:pathLst>
          </a:custGeom>
          <a:solidFill>
            <a:schemeClr val="accent1"/>
          </a:solidFill>
          <a:ln w="12700">
            <a:miter lim="400000"/>
          </a:ln>
        </p:spPr>
        <p:txBody>
          <a:bodyPr lIns="0" tIns="0" rIns="0" bIns="0"/>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nvGrpSpPr>
          <p:cNvPr id="496" name="Group"/>
          <p:cNvGrpSpPr/>
          <p:nvPr/>
        </p:nvGrpSpPr>
        <p:grpSpPr>
          <a:xfrm>
            <a:off x="8886190" y="9175901"/>
            <a:ext cx="6655056" cy="3638250"/>
            <a:chOff x="0" y="0"/>
            <a:chExt cx="6655054" cy="3638248"/>
          </a:xfrm>
        </p:grpSpPr>
        <p:sp>
          <p:nvSpPr>
            <p:cNvPr id="494" name="Data paper"/>
            <p:cNvSpPr/>
            <p:nvPr/>
          </p:nvSpPr>
          <p:spPr>
            <a:xfrm>
              <a:off x="0" y="0"/>
              <a:ext cx="6655055" cy="1542749"/>
            </a:xfrm>
            <a:prstGeom prst="rect">
              <a:avLst/>
            </a:prstGeom>
            <a:solidFill>
              <a:schemeClr val="accent1">
                <a:satOff val="-5995"/>
                <a:lumOff val="-11002"/>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defTabSz="584200">
                <a:defRPr sz="4000" cap="all">
                  <a:solidFill>
                    <a:srgbClr val="FFFFFF"/>
                  </a:solidFill>
                  <a:latin typeface="Gill Sans"/>
                  <a:ea typeface="Gill Sans"/>
                  <a:cs typeface="Gill Sans"/>
                  <a:sym typeface="Gill Sans"/>
                </a:defRPr>
              </a:lvl1pPr>
            </a:lstStyle>
            <a:p>
              <a:r>
                <a:t>Data paper</a:t>
              </a:r>
            </a:p>
          </p:txBody>
        </p:sp>
        <p:sp>
          <p:nvSpPr>
            <p:cNvPr id="495" name="Provides full documentation of dataset…"/>
            <p:cNvSpPr/>
            <p:nvPr/>
          </p:nvSpPr>
          <p:spPr>
            <a:xfrm>
              <a:off x="0" y="1542748"/>
              <a:ext cx="6655055" cy="2095501"/>
            </a:xfrm>
            <a:prstGeom prst="rect">
              <a:avLst/>
            </a:prstGeom>
            <a:solidFill>
              <a:srgbClr val="E5E5E5"/>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p>
              <a:pPr marL="339586" indent="-339586" algn="l" defTabSz="584200">
                <a:lnSpc>
                  <a:spcPct val="110000"/>
                </a:lnSpc>
                <a:spcBef>
                  <a:spcPts val="1500"/>
                </a:spcBef>
                <a:buClr>
                  <a:srgbClr val="535353"/>
                </a:buClr>
                <a:buSzPct val="82000"/>
                <a:buChar char="•"/>
                <a:defRPr sz="3000">
                  <a:solidFill>
                    <a:srgbClr val="4C4C4C"/>
                  </a:solidFill>
                </a:defRPr>
              </a:pPr>
              <a:r>
                <a:t>Provides full documentation of dataset</a:t>
              </a:r>
            </a:p>
            <a:p>
              <a:pPr marL="339586" indent="-339586" algn="l" defTabSz="584200">
                <a:lnSpc>
                  <a:spcPct val="110000"/>
                </a:lnSpc>
                <a:spcBef>
                  <a:spcPts val="1500"/>
                </a:spcBef>
                <a:buClr>
                  <a:srgbClr val="535353"/>
                </a:buClr>
                <a:buSzPct val="82000"/>
                <a:buChar char="•"/>
                <a:defRPr sz="3000">
                  <a:solidFill>
                    <a:srgbClr val="4C4C4C"/>
                  </a:solidFill>
                </a:defRPr>
              </a:pPr>
              <a:r>
                <a:t>Project repository and dataset subject to peer review to ensure usability</a:t>
              </a:r>
            </a:p>
          </p:txBody>
        </p:sp>
      </p:grpSp>
      <p:sp>
        <p:nvSpPr>
          <p:cNvPr id="497" name="Data &amp; Research paper ecosystem"/>
          <p:cNvSpPr txBox="1">
            <a:spLocks noGrp="1"/>
          </p:cNvSpPr>
          <p:nvPr>
            <p:ph type="title"/>
          </p:nvPr>
        </p:nvSpPr>
        <p:spPr>
          <a:xfrm>
            <a:off x="3682431" y="704887"/>
            <a:ext cx="17019138" cy="1803798"/>
          </a:xfrm>
          <a:prstGeom prst="rect">
            <a:avLst/>
          </a:prstGeom>
        </p:spPr>
        <p:txBody>
          <a:bodyPr/>
          <a:lstStyle>
            <a:lvl1pPr>
              <a:defRPr sz="7500">
                <a:solidFill>
                  <a:srgbClr val="5A5F5E"/>
                </a:solidFill>
              </a:defRPr>
            </a:lvl1pPr>
          </a:lstStyle>
          <a:p>
            <a:r>
              <a:t>Data &amp; Research paper ecosystem</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Why Share your Data?"/>
          <p:cNvSpPr txBox="1">
            <a:spLocks noGrp="1"/>
          </p:cNvSpPr>
          <p:nvPr>
            <p:ph type="title"/>
          </p:nvPr>
        </p:nvSpPr>
        <p:spPr>
          <a:xfrm>
            <a:off x="3682431" y="704887"/>
            <a:ext cx="17019138" cy="1803798"/>
          </a:xfrm>
          <a:prstGeom prst="rect">
            <a:avLst/>
          </a:prstGeom>
        </p:spPr>
        <p:txBody>
          <a:bodyPr/>
          <a:lstStyle>
            <a:lvl1pPr defTabSz="788669">
              <a:defRPr sz="9600"/>
            </a:lvl1pPr>
          </a:lstStyle>
          <a:p>
            <a:r>
              <a:t>Why Share your Data?</a:t>
            </a:r>
          </a:p>
        </p:txBody>
      </p:sp>
      <p:sp>
        <p:nvSpPr>
          <p:cNvPr id="133" name="Advance Rigorous &amp; Reproducible Research…"/>
          <p:cNvSpPr txBox="1"/>
          <p:nvPr/>
        </p:nvSpPr>
        <p:spPr>
          <a:xfrm>
            <a:off x="8040017" y="3479765"/>
            <a:ext cx="14172735" cy="3965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4600"/>
            </a:pPr>
            <a:r>
              <a:t>Advance Rigorous &amp; Reproducible Research</a:t>
            </a:r>
          </a:p>
          <a:p>
            <a:pPr lvl="2">
              <a:defRPr sz="4100"/>
            </a:pPr>
            <a:endParaRPr/>
          </a:p>
          <a:p>
            <a:pPr marL="464102" indent="-464102" algn="l">
              <a:buClr>
                <a:srgbClr val="535353"/>
              </a:buClr>
              <a:buSzPct val="82000"/>
              <a:buChar char="•"/>
              <a:defRPr sz="4100"/>
            </a:pPr>
            <a:r>
              <a:t>Enable validation of research results</a:t>
            </a:r>
            <a:endParaRPr sz="1200"/>
          </a:p>
          <a:p>
            <a:pPr marL="464102" indent="-464102" algn="l">
              <a:buClr>
                <a:srgbClr val="535353"/>
              </a:buClr>
              <a:buSzPct val="82000"/>
              <a:buChar char="•"/>
              <a:defRPr sz="4100"/>
            </a:pPr>
            <a:r>
              <a:t>Make high-value datasets accessible</a:t>
            </a:r>
            <a:endParaRPr sz="1200"/>
          </a:p>
          <a:p>
            <a:pPr marL="464102" indent="-464102" algn="l">
              <a:buClr>
                <a:srgbClr val="535353"/>
              </a:buClr>
              <a:buSzPct val="82000"/>
              <a:buChar char="•"/>
              <a:defRPr sz="4100"/>
            </a:pPr>
            <a:r>
              <a:t>Accelerate future research directions</a:t>
            </a:r>
            <a:endParaRPr sz="1200"/>
          </a:p>
          <a:p>
            <a:pPr marL="464102" indent="-464102" algn="l">
              <a:buClr>
                <a:srgbClr val="535353"/>
              </a:buClr>
              <a:buSzPct val="82000"/>
              <a:buChar char="•"/>
              <a:defRPr sz="4100"/>
            </a:pPr>
            <a:r>
              <a:t>Increase opportunities for citation and collaboration</a:t>
            </a:r>
            <a:endParaRPr sz="1200"/>
          </a:p>
        </p:txBody>
      </p:sp>
      <p:grpSp>
        <p:nvGrpSpPr>
          <p:cNvPr id="178" name="Group"/>
          <p:cNvGrpSpPr/>
          <p:nvPr/>
        </p:nvGrpSpPr>
        <p:grpSpPr>
          <a:xfrm>
            <a:off x="2642413" y="3422614"/>
            <a:ext cx="2963297" cy="4079877"/>
            <a:chOff x="0" y="0"/>
            <a:chExt cx="2963295" cy="4079875"/>
          </a:xfrm>
        </p:grpSpPr>
        <p:grpSp>
          <p:nvGrpSpPr>
            <p:cNvPr id="145" name="Group"/>
            <p:cNvGrpSpPr/>
            <p:nvPr/>
          </p:nvGrpSpPr>
          <p:grpSpPr>
            <a:xfrm>
              <a:off x="519733" y="-1"/>
              <a:ext cx="2443563" cy="4016239"/>
              <a:chOff x="0" y="0"/>
              <a:chExt cx="2443562" cy="4016237"/>
            </a:xfrm>
          </p:grpSpPr>
          <p:grpSp>
            <p:nvGrpSpPr>
              <p:cNvPr id="137" name="Group"/>
              <p:cNvGrpSpPr/>
              <p:nvPr/>
            </p:nvGrpSpPr>
            <p:grpSpPr>
              <a:xfrm>
                <a:off x="397631" y="-1"/>
                <a:ext cx="2045932" cy="1855232"/>
                <a:chOff x="0" y="0"/>
                <a:chExt cx="2045930" cy="1855230"/>
              </a:xfrm>
            </p:grpSpPr>
            <p:sp>
              <p:nvSpPr>
                <p:cNvPr id="134" name="Shape"/>
                <p:cNvSpPr/>
                <p:nvPr/>
              </p:nvSpPr>
              <p:spPr>
                <a:xfrm>
                  <a:off x="2637" y="0"/>
                  <a:ext cx="1020590" cy="1471890"/>
                </a:xfrm>
                <a:custGeom>
                  <a:avLst/>
                  <a:gdLst/>
                  <a:ahLst/>
                  <a:cxnLst>
                    <a:cxn ang="0">
                      <a:pos x="wd2" y="hd2"/>
                    </a:cxn>
                    <a:cxn ang="5400000">
                      <a:pos x="wd2" y="hd2"/>
                    </a:cxn>
                    <a:cxn ang="10800000">
                      <a:pos x="wd2" y="hd2"/>
                    </a:cxn>
                    <a:cxn ang="16200000">
                      <a:pos x="wd2" y="hd2"/>
                    </a:cxn>
                  </a:cxnLst>
                  <a:rect l="0" t="0" r="r" b="b"/>
                  <a:pathLst>
                    <a:path w="21600" h="21600" extrusionOk="0">
                      <a:moveTo>
                        <a:pt x="21600" y="16818"/>
                      </a:moveTo>
                      <a:lnTo>
                        <a:pt x="0" y="21600"/>
                      </a:lnTo>
                      <a:lnTo>
                        <a:pt x="0" y="7165"/>
                      </a:lnTo>
                      <a:lnTo>
                        <a:pt x="21600" y="0"/>
                      </a:lnTo>
                      <a:lnTo>
                        <a:pt x="21600" y="16818"/>
                      </a:lnTo>
                      <a:close/>
                    </a:path>
                  </a:pathLst>
                </a:custGeom>
                <a:solidFill>
                  <a:srgbClr val="7EC3EE"/>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35" name="Shape"/>
                <p:cNvSpPr/>
                <p:nvPr/>
              </p:nvSpPr>
              <p:spPr>
                <a:xfrm>
                  <a:off x="1022836" y="431"/>
                  <a:ext cx="1020591" cy="1471890"/>
                </a:xfrm>
                <a:custGeom>
                  <a:avLst/>
                  <a:gdLst/>
                  <a:ahLst/>
                  <a:cxnLst>
                    <a:cxn ang="0">
                      <a:pos x="wd2" y="hd2"/>
                    </a:cxn>
                    <a:cxn ang="5400000">
                      <a:pos x="wd2" y="hd2"/>
                    </a:cxn>
                    <a:cxn ang="10800000">
                      <a:pos x="wd2" y="hd2"/>
                    </a:cxn>
                    <a:cxn ang="16200000">
                      <a:pos x="wd2" y="hd2"/>
                    </a:cxn>
                  </a:cxnLst>
                  <a:rect l="0" t="0" r="r" b="b"/>
                  <a:pathLst>
                    <a:path w="21600" h="21600" extrusionOk="0">
                      <a:moveTo>
                        <a:pt x="0" y="16818"/>
                      </a:moveTo>
                      <a:lnTo>
                        <a:pt x="21600" y="21600"/>
                      </a:lnTo>
                      <a:lnTo>
                        <a:pt x="21600" y="7165"/>
                      </a:lnTo>
                      <a:lnTo>
                        <a:pt x="0" y="0"/>
                      </a:lnTo>
                      <a:lnTo>
                        <a:pt x="0" y="16818"/>
                      </a:lnTo>
                      <a:close/>
                    </a:path>
                  </a:pathLst>
                </a:custGeom>
                <a:solidFill>
                  <a:srgbClr val="72B1D7"/>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36" name="Shape"/>
                <p:cNvSpPr/>
                <p:nvPr/>
              </p:nvSpPr>
              <p:spPr>
                <a:xfrm>
                  <a:off x="0" y="1146540"/>
                  <a:ext cx="2045931" cy="708691"/>
                </a:xfrm>
                <a:custGeom>
                  <a:avLst/>
                  <a:gdLst/>
                  <a:ahLst/>
                  <a:cxnLst>
                    <a:cxn ang="0">
                      <a:pos x="wd2" y="hd2"/>
                    </a:cxn>
                    <a:cxn ang="5400000">
                      <a:pos x="wd2" y="hd2"/>
                    </a:cxn>
                    <a:cxn ang="10800000">
                      <a:pos x="wd2" y="hd2"/>
                    </a:cxn>
                    <a:cxn ang="16200000">
                      <a:pos x="wd2" y="hd2"/>
                    </a:cxn>
                  </a:cxnLst>
                  <a:rect l="0" t="0" r="r" b="b"/>
                  <a:pathLst>
                    <a:path w="21600" h="21600" extrusionOk="0">
                      <a:moveTo>
                        <a:pt x="0" y="9895"/>
                      </a:moveTo>
                      <a:lnTo>
                        <a:pt x="10800" y="0"/>
                      </a:lnTo>
                      <a:lnTo>
                        <a:pt x="21600" y="9895"/>
                      </a:lnTo>
                      <a:lnTo>
                        <a:pt x="10800" y="21600"/>
                      </a:lnTo>
                      <a:lnTo>
                        <a:pt x="0" y="9895"/>
                      </a:lnTo>
                      <a:close/>
                    </a:path>
                  </a:pathLst>
                </a:custGeom>
                <a:solidFill>
                  <a:srgbClr val="649BBD"/>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41" name="Group"/>
              <p:cNvGrpSpPr/>
              <p:nvPr/>
            </p:nvGrpSpPr>
            <p:grpSpPr>
              <a:xfrm>
                <a:off x="668668" y="1387227"/>
                <a:ext cx="1562517" cy="1185042"/>
                <a:chOff x="0" y="0"/>
                <a:chExt cx="1562516" cy="1185041"/>
              </a:xfrm>
            </p:grpSpPr>
            <p:sp>
              <p:nvSpPr>
                <p:cNvPr id="138" name="Shape"/>
                <p:cNvSpPr/>
                <p:nvPr/>
              </p:nvSpPr>
              <p:spPr>
                <a:xfrm>
                  <a:off x="2303" y="1039773"/>
                  <a:ext cx="1560214" cy="145269"/>
                </a:xfrm>
                <a:custGeom>
                  <a:avLst/>
                  <a:gdLst/>
                  <a:ahLst/>
                  <a:cxnLst>
                    <a:cxn ang="0">
                      <a:pos x="wd2" y="hd2"/>
                    </a:cxn>
                    <a:cxn ang="5400000">
                      <a:pos x="wd2" y="hd2"/>
                    </a:cxn>
                    <a:cxn ang="10800000">
                      <a:pos x="wd2" y="hd2"/>
                    </a:cxn>
                    <a:cxn ang="16200000">
                      <a:pos x="wd2" y="hd2"/>
                    </a:cxn>
                  </a:cxnLst>
                  <a:rect l="0" t="0" r="r" b="b"/>
                  <a:pathLst>
                    <a:path w="21600" h="21600" extrusionOk="0">
                      <a:moveTo>
                        <a:pt x="0" y="8862"/>
                      </a:moveTo>
                      <a:lnTo>
                        <a:pt x="10774" y="0"/>
                      </a:lnTo>
                      <a:lnTo>
                        <a:pt x="21600" y="8829"/>
                      </a:lnTo>
                      <a:lnTo>
                        <a:pt x="10778" y="21600"/>
                      </a:lnTo>
                      <a:lnTo>
                        <a:pt x="0" y="8862"/>
                      </a:lnTo>
                      <a:close/>
                    </a:path>
                  </a:pathLst>
                </a:custGeom>
                <a:solidFill>
                  <a:srgbClr val="3484C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39" name="Shape"/>
                <p:cNvSpPr/>
                <p:nvPr/>
              </p:nvSpPr>
              <p:spPr>
                <a:xfrm>
                  <a:off x="0" y="388"/>
                  <a:ext cx="778106" cy="1100622"/>
                </a:xfrm>
                <a:custGeom>
                  <a:avLst/>
                  <a:gdLst/>
                  <a:ahLst/>
                  <a:cxnLst>
                    <a:cxn ang="0">
                      <a:pos x="wd2" y="hd2"/>
                    </a:cxn>
                    <a:cxn ang="5400000">
                      <a:pos x="wd2" y="hd2"/>
                    </a:cxn>
                    <a:cxn ang="10800000">
                      <a:pos x="wd2" y="hd2"/>
                    </a:cxn>
                    <a:cxn ang="16200000">
                      <a:pos x="wd2" y="hd2"/>
                    </a:cxn>
                  </a:cxnLst>
                  <a:rect l="0" t="0" r="r" b="b"/>
                  <a:pathLst>
                    <a:path w="21600" h="21600" extrusionOk="0">
                      <a:moveTo>
                        <a:pt x="21600" y="20463"/>
                      </a:moveTo>
                      <a:lnTo>
                        <a:pt x="0" y="21600"/>
                      </a:lnTo>
                      <a:lnTo>
                        <a:pt x="0" y="4542"/>
                      </a:lnTo>
                      <a:lnTo>
                        <a:pt x="21600" y="0"/>
                      </a:lnTo>
                      <a:lnTo>
                        <a:pt x="21600" y="20463"/>
                      </a:lnTo>
                      <a:close/>
                    </a:path>
                  </a:pathLst>
                </a:custGeom>
                <a:solidFill>
                  <a:srgbClr val="37A8FA"/>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40" name="Shape"/>
                <p:cNvSpPr/>
                <p:nvPr/>
              </p:nvSpPr>
              <p:spPr>
                <a:xfrm>
                  <a:off x="778011" y="0"/>
                  <a:ext cx="778107" cy="1100621"/>
                </a:xfrm>
                <a:custGeom>
                  <a:avLst/>
                  <a:gdLst/>
                  <a:ahLst/>
                  <a:cxnLst>
                    <a:cxn ang="0">
                      <a:pos x="wd2" y="hd2"/>
                    </a:cxn>
                    <a:cxn ang="5400000">
                      <a:pos x="wd2" y="hd2"/>
                    </a:cxn>
                    <a:cxn ang="10800000">
                      <a:pos x="wd2" y="hd2"/>
                    </a:cxn>
                    <a:cxn ang="16200000">
                      <a:pos x="wd2" y="hd2"/>
                    </a:cxn>
                  </a:cxnLst>
                  <a:rect l="0" t="0" r="r" b="b"/>
                  <a:pathLst>
                    <a:path w="21600" h="21600" extrusionOk="0">
                      <a:moveTo>
                        <a:pt x="0" y="20463"/>
                      </a:moveTo>
                      <a:lnTo>
                        <a:pt x="21600" y="21600"/>
                      </a:lnTo>
                      <a:lnTo>
                        <a:pt x="21600" y="4542"/>
                      </a:lnTo>
                      <a:lnTo>
                        <a:pt x="0" y="0"/>
                      </a:lnTo>
                      <a:lnTo>
                        <a:pt x="0" y="20463"/>
                      </a:lnTo>
                      <a:close/>
                    </a:path>
                  </a:pathLst>
                </a:custGeom>
                <a:solidFill>
                  <a:srgbClr val="3197E0"/>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44" name="Group"/>
              <p:cNvGrpSpPr/>
              <p:nvPr/>
            </p:nvGrpSpPr>
            <p:grpSpPr>
              <a:xfrm>
                <a:off x="0" y="2496486"/>
                <a:ext cx="2268227" cy="1519752"/>
                <a:chOff x="0" y="0"/>
                <a:chExt cx="2268226" cy="1519751"/>
              </a:xfrm>
            </p:grpSpPr>
            <p:sp>
              <p:nvSpPr>
                <p:cNvPr id="142" name="Shape"/>
                <p:cNvSpPr/>
                <p:nvPr/>
              </p:nvSpPr>
              <p:spPr>
                <a:xfrm>
                  <a:off x="1134113" y="0"/>
                  <a:ext cx="1134114" cy="1519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6"/>
                      </a:lnTo>
                      <a:lnTo>
                        <a:pt x="21600" y="17860"/>
                      </a:lnTo>
                      <a:lnTo>
                        <a:pt x="0" y="21600"/>
                      </a:lnTo>
                      <a:lnTo>
                        <a:pt x="0" y="0"/>
                      </a:lnTo>
                      <a:close/>
                    </a:path>
                  </a:pathLst>
                </a:custGeom>
                <a:solidFill>
                  <a:srgbClr val="3197E0"/>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43" name="Shape"/>
                <p:cNvSpPr/>
                <p:nvPr/>
              </p:nvSpPr>
              <p:spPr>
                <a:xfrm>
                  <a:off x="0" y="0"/>
                  <a:ext cx="1134114" cy="15197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6"/>
                      </a:lnTo>
                      <a:lnTo>
                        <a:pt x="0" y="17860"/>
                      </a:lnTo>
                      <a:lnTo>
                        <a:pt x="21600" y="21600"/>
                      </a:lnTo>
                      <a:lnTo>
                        <a:pt x="21600" y="0"/>
                      </a:lnTo>
                      <a:close/>
                    </a:path>
                  </a:pathLst>
                </a:custGeom>
                <a:solidFill>
                  <a:srgbClr val="37A8FA"/>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nvGrpSpPr>
            <p:cNvPr id="177" name="Group"/>
            <p:cNvGrpSpPr/>
            <p:nvPr/>
          </p:nvGrpSpPr>
          <p:grpSpPr>
            <a:xfrm>
              <a:off x="0" y="870155"/>
              <a:ext cx="1572762" cy="3209721"/>
              <a:chOff x="0" y="0"/>
              <a:chExt cx="1572761" cy="3209719"/>
            </a:xfrm>
          </p:grpSpPr>
          <p:grpSp>
            <p:nvGrpSpPr>
              <p:cNvPr id="148" name="Group"/>
              <p:cNvGrpSpPr/>
              <p:nvPr/>
            </p:nvGrpSpPr>
            <p:grpSpPr>
              <a:xfrm>
                <a:off x="0" y="18279"/>
                <a:ext cx="1081533" cy="3078308"/>
                <a:chOff x="0" y="0"/>
                <a:chExt cx="1081532" cy="3078306"/>
              </a:xfrm>
            </p:grpSpPr>
            <p:sp>
              <p:nvSpPr>
                <p:cNvPr id="146" name="Shape"/>
                <p:cNvSpPr/>
                <p:nvPr/>
              </p:nvSpPr>
              <p:spPr>
                <a:xfrm>
                  <a:off x="0" y="2601"/>
                  <a:ext cx="1030612" cy="3075706"/>
                </a:xfrm>
                <a:custGeom>
                  <a:avLst/>
                  <a:gdLst/>
                  <a:ahLst/>
                  <a:cxnLst>
                    <a:cxn ang="0">
                      <a:pos x="wd2" y="hd2"/>
                    </a:cxn>
                    <a:cxn ang="5400000">
                      <a:pos x="wd2" y="hd2"/>
                    </a:cxn>
                    <a:cxn ang="10800000">
                      <a:pos x="wd2" y="hd2"/>
                    </a:cxn>
                    <a:cxn ang="16200000">
                      <a:pos x="wd2" y="hd2"/>
                    </a:cxn>
                  </a:cxnLst>
                  <a:rect l="0" t="0" r="r" b="b"/>
                  <a:pathLst>
                    <a:path w="21600" h="21600" extrusionOk="0">
                      <a:moveTo>
                        <a:pt x="20538" y="5"/>
                      </a:moveTo>
                      <a:lnTo>
                        <a:pt x="0" y="21451"/>
                      </a:lnTo>
                      <a:lnTo>
                        <a:pt x="1209" y="21600"/>
                      </a:lnTo>
                      <a:lnTo>
                        <a:pt x="21600" y="0"/>
                      </a:lnTo>
                      <a:lnTo>
                        <a:pt x="20538" y="5"/>
                      </a:lnTo>
                      <a:close/>
                    </a:path>
                  </a:pathLst>
                </a:custGeom>
                <a:solidFill>
                  <a:srgbClr val="B9B9B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47" name="Shape"/>
                <p:cNvSpPr/>
                <p:nvPr/>
              </p:nvSpPr>
              <p:spPr>
                <a:xfrm>
                  <a:off x="54812" y="0"/>
                  <a:ext cx="1026721" cy="3078249"/>
                </a:xfrm>
                <a:custGeom>
                  <a:avLst/>
                  <a:gdLst/>
                  <a:ahLst/>
                  <a:cxnLst>
                    <a:cxn ang="0">
                      <a:pos x="wd2" y="hd2"/>
                    </a:cxn>
                    <a:cxn ang="5400000">
                      <a:pos x="wd2" y="hd2"/>
                    </a:cxn>
                    <a:cxn ang="10800000">
                      <a:pos x="wd2" y="hd2"/>
                    </a:cxn>
                    <a:cxn ang="16200000">
                      <a:pos x="wd2" y="hd2"/>
                    </a:cxn>
                  </a:cxnLst>
                  <a:rect l="0" t="0" r="r" b="b"/>
                  <a:pathLst>
                    <a:path w="21600" h="21600" extrusionOk="0">
                      <a:moveTo>
                        <a:pt x="20515" y="0"/>
                      </a:moveTo>
                      <a:lnTo>
                        <a:pt x="21600" y="292"/>
                      </a:lnTo>
                      <a:lnTo>
                        <a:pt x="1883" y="21528"/>
                      </a:lnTo>
                      <a:lnTo>
                        <a:pt x="0" y="21600"/>
                      </a:lnTo>
                      <a:lnTo>
                        <a:pt x="20515" y="0"/>
                      </a:lnTo>
                      <a:close/>
                    </a:path>
                  </a:pathLst>
                </a:custGeom>
                <a:solidFill>
                  <a:srgbClr val="99999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73" name="Group"/>
              <p:cNvGrpSpPr/>
              <p:nvPr/>
            </p:nvGrpSpPr>
            <p:grpSpPr>
              <a:xfrm>
                <a:off x="131630" y="186362"/>
                <a:ext cx="1365559" cy="2766930"/>
                <a:chOff x="0" y="0"/>
                <a:chExt cx="1365557" cy="2766928"/>
              </a:xfrm>
            </p:grpSpPr>
            <p:grpSp>
              <p:nvGrpSpPr>
                <p:cNvPr id="151" name="Group"/>
                <p:cNvGrpSpPr/>
                <p:nvPr/>
              </p:nvGrpSpPr>
              <p:grpSpPr>
                <a:xfrm>
                  <a:off x="729025" y="378436"/>
                  <a:ext cx="516835" cy="57951"/>
                  <a:chOff x="0" y="0"/>
                  <a:chExt cx="516833" cy="57950"/>
                </a:xfrm>
              </p:grpSpPr>
              <p:sp>
                <p:nvSpPr>
                  <p:cNvPr id="149" name="Shape"/>
                  <p:cNvSpPr/>
                  <p:nvPr/>
                </p:nvSpPr>
                <p:spPr>
                  <a:xfrm>
                    <a:off x="0" y="0"/>
                    <a:ext cx="516834" cy="40078"/>
                  </a:xfrm>
                  <a:custGeom>
                    <a:avLst/>
                    <a:gdLst/>
                    <a:ahLst/>
                    <a:cxnLst>
                      <a:cxn ang="0">
                        <a:pos x="wd2" y="hd2"/>
                      </a:cxn>
                      <a:cxn ang="5400000">
                        <a:pos x="wd2" y="hd2"/>
                      </a:cxn>
                      <a:cxn ang="10800000">
                        <a:pos x="wd2" y="hd2"/>
                      </a:cxn>
                      <a:cxn ang="16200000">
                        <a:pos x="wd2" y="hd2"/>
                      </a:cxn>
                    </a:cxnLst>
                    <a:rect l="0" t="0" r="r" b="b"/>
                    <a:pathLst>
                      <a:path w="21600" h="21600" extrusionOk="0">
                        <a:moveTo>
                          <a:pt x="468" y="0"/>
                        </a:moveTo>
                        <a:lnTo>
                          <a:pt x="21600" y="3734"/>
                        </a:lnTo>
                        <a:lnTo>
                          <a:pt x="21132" y="21600"/>
                        </a:lnTo>
                        <a:lnTo>
                          <a:pt x="0" y="17866"/>
                        </a:lnTo>
                        <a:lnTo>
                          <a:pt x="468"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50" name="Shape"/>
                  <p:cNvSpPr/>
                  <p:nvPr/>
                </p:nvSpPr>
                <p:spPr>
                  <a:xfrm>
                    <a:off x="0" y="33148"/>
                    <a:ext cx="505640" cy="24803"/>
                  </a:xfrm>
                  <a:custGeom>
                    <a:avLst/>
                    <a:gdLst/>
                    <a:ahLst/>
                    <a:cxnLst>
                      <a:cxn ang="0">
                        <a:pos x="wd2" y="hd2"/>
                      </a:cxn>
                      <a:cxn ang="5400000">
                        <a:pos x="wd2" y="hd2"/>
                      </a:cxn>
                      <a:cxn ang="10800000">
                        <a:pos x="wd2" y="hd2"/>
                      </a:cxn>
                      <a:cxn ang="16200000">
                        <a:pos x="wd2" y="hd2"/>
                      </a:cxn>
                    </a:cxnLst>
                    <a:rect l="0" t="0" r="r" b="b"/>
                    <a:pathLst>
                      <a:path w="21600" h="21600" extrusionOk="0">
                        <a:moveTo>
                          <a:pt x="1967" y="18506"/>
                        </a:moveTo>
                        <a:lnTo>
                          <a:pt x="21136" y="21600"/>
                        </a:lnTo>
                        <a:lnTo>
                          <a:pt x="21600" y="6035"/>
                        </a:lnTo>
                        <a:lnTo>
                          <a:pt x="0" y="0"/>
                        </a:lnTo>
                        <a:lnTo>
                          <a:pt x="1967" y="18506"/>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54" name="Group"/>
                <p:cNvGrpSpPr/>
                <p:nvPr/>
              </p:nvGrpSpPr>
              <p:grpSpPr>
                <a:xfrm>
                  <a:off x="614669" y="756879"/>
                  <a:ext cx="518764" cy="55175"/>
                  <a:chOff x="0" y="0"/>
                  <a:chExt cx="518762" cy="55173"/>
                </a:xfrm>
              </p:grpSpPr>
              <p:sp>
                <p:nvSpPr>
                  <p:cNvPr id="152" name="Shape"/>
                  <p:cNvSpPr/>
                  <p:nvPr/>
                </p:nvSpPr>
                <p:spPr>
                  <a:xfrm>
                    <a:off x="0" y="0"/>
                    <a:ext cx="518763" cy="46225"/>
                  </a:xfrm>
                  <a:custGeom>
                    <a:avLst/>
                    <a:gdLst/>
                    <a:ahLst/>
                    <a:cxnLst>
                      <a:cxn ang="0">
                        <a:pos x="wd2" y="hd2"/>
                      </a:cxn>
                      <a:cxn ang="5400000">
                        <a:pos x="wd2" y="hd2"/>
                      </a:cxn>
                      <a:cxn ang="10800000">
                        <a:pos x="wd2" y="hd2"/>
                      </a:cxn>
                      <a:cxn ang="16200000">
                        <a:pos x="wd2" y="hd2"/>
                      </a:cxn>
                    </a:cxnLst>
                    <a:rect l="0" t="0" r="r" b="b"/>
                    <a:pathLst>
                      <a:path w="21600" h="21600" extrusionOk="0">
                        <a:moveTo>
                          <a:pt x="497" y="0"/>
                        </a:moveTo>
                        <a:lnTo>
                          <a:pt x="21600" y="6184"/>
                        </a:lnTo>
                        <a:lnTo>
                          <a:pt x="21103" y="21600"/>
                        </a:lnTo>
                        <a:lnTo>
                          <a:pt x="0" y="15416"/>
                        </a:lnTo>
                        <a:lnTo>
                          <a:pt x="497"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53" name="Shape"/>
                  <p:cNvSpPr/>
                  <p:nvPr/>
                </p:nvSpPr>
                <p:spPr>
                  <a:xfrm>
                    <a:off x="0" y="32990"/>
                    <a:ext cx="511636" cy="22184"/>
                  </a:xfrm>
                  <a:custGeom>
                    <a:avLst/>
                    <a:gdLst/>
                    <a:ahLst/>
                    <a:cxnLst>
                      <a:cxn ang="0">
                        <a:pos x="wd2" y="hd2"/>
                      </a:cxn>
                      <a:cxn ang="5400000">
                        <a:pos x="wd2" y="hd2"/>
                      </a:cxn>
                      <a:cxn ang="10800000">
                        <a:pos x="wd2" y="hd2"/>
                      </a:cxn>
                      <a:cxn ang="16200000">
                        <a:pos x="wd2" y="hd2"/>
                      </a:cxn>
                    </a:cxnLst>
                    <a:rect l="0" t="0" r="r" b="b"/>
                    <a:pathLst>
                      <a:path w="21600" h="21600" extrusionOk="0">
                        <a:moveTo>
                          <a:pt x="1964" y="15511"/>
                        </a:moveTo>
                        <a:lnTo>
                          <a:pt x="21138" y="21600"/>
                        </a:lnTo>
                        <a:lnTo>
                          <a:pt x="21600" y="11226"/>
                        </a:lnTo>
                        <a:lnTo>
                          <a:pt x="0" y="0"/>
                        </a:lnTo>
                        <a:lnTo>
                          <a:pt x="1964" y="15511"/>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57" name="Group"/>
                <p:cNvGrpSpPr/>
                <p:nvPr/>
              </p:nvGrpSpPr>
              <p:grpSpPr>
                <a:xfrm>
                  <a:off x="488456" y="1152124"/>
                  <a:ext cx="531618" cy="63438"/>
                  <a:chOff x="0" y="0"/>
                  <a:chExt cx="531616" cy="63436"/>
                </a:xfrm>
              </p:grpSpPr>
              <p:sp>
                <p:nvSpPr>
                  <p:cNvPr id="155" name="Shape"/>
                  <p:cNvSpPr/>
                  <p:nvPr/>
                </p:nvSpPr>
                <p:spPr>
                  <a:xfrm>
                    <a:off x="0" y="0"/>
                    <a:ext cx="531617" cy="51605"/>
                  </a:xfrm>
                  <a:custGeom>
                    <a:avLst/>
                    <a:gdLst/>
                    <a:ahLst/>
                    <a:cxnLst>
                      <a:cxn ang="0">
                        <a:pos x="wd2" y="hd2"/>
                      </a:cxn>
                      <a:cxn ang="5400000">
                        <a:pos x="wd2" y="hd2"/>
                      </a:cxn>
                      <a:cxn ang="10800000">
                        <a:pos x="wd2" y="hd2"/>
                      </a:cxn>
                      <a:cxn ang="16200000">
                        <a:pos x="wd2" y="hd2"/>
                      </a:cxn>
                    </a:cxnLst>
                    <a:rect l="0" t="0" r="r" b="b"/>
                    <a:pathLst>
                      <a:path w="21600" h="21600" extrusionOk="0">
                        <a:moveTo>
                          <a:pt x="514" y="0"/>
                        </a:moveTo>
                        <a:lnTo>
                          <a:pt x="21600" y="7772"/>
                        </a:lnTo>
                        <a:lnTo>
                          <a:pt x="21194" y="21600"/>
                        </a:lnTo>
                        <a:lnTo>
                          <a:pt x="0" y="13738"/>
                        </a:lnTo>
                        <a:lnTo>
                          <a:pt x="514"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56" name="Shape"/>
                  <p:cNvSpPr/>
                  <p:nvPr/>
                </p:nvSpPr>
                <p:spPr>
                  <a:xfrm>
                    <a:off x="0" y="32822"/>
                    <a:ext cx="523389" cy="30615"/>
                  </a:xfrm>
                  <a:custGeom>
                    <a:avLst/>
                    <a:gdLst/>
                    <a:ahLst/>
                    <a:cxnLst>
                      <a:cxn ang="0">
                        <a:pos x="wd2" y="hd2"/>
                      </a:cxn>
                      <a:cxn ang="5400000">
                        <a:pos x="wd2" y="hd2"/>
                      </a:cxn>
                      <a:cxn ang="10800000">
                        <a:pos x="wd2" y="hd2"/>
                      </a:cxn>
                      <a:cxn ang="16200000">
                        <a:pos x="wd2" y="hd2"/>
                      </a:cxn>
                    </a:cxnLst>
                    <a:rect l="0" t="0" r="r" b="b"/>
                    <a:pathLst>
                      <a:path w="21600" h="21600" extrusionOk="0">
                        <a:moveTo>
                          <a:pt x="2268" y="10715"/>
                        </a:moveTo>
                        <a:lnTo>
                          <a:pt x="21279" y="21600"/>
                        </a:lnTo>
                        <a:lnTo>
                          <a:pt x="21600" y="12288"/>
                        </a:lnTo>
                        <a:lnTo>
                          <a:pt x="0" y="0"/>
                        </a:lnTo>
                        <a:lnTo>
                          <a:pt x="2268" y="10715"/>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60" name="Group"/>
                <p:cNvGrpSpPr/>
                <p:nvPr/>
              </p:nvGrpSpPr>
              <p:grpSpPr>
                <a:xfrm>
                  <a:off x="377569" y="1507780"/>
                  <a:ext cx="531639" cy="69806"/>
                  <a:chOff x="0" y="-7070"/>
                  <a:chExt cx="531638" cy="69805"/>
                </a:xfrm>
              </p:grpSpPr>
              <p:sp>
                <p:nvSpPr>
                  <p:cNvPr id="158" name="Shape"/>
                  <p:cNvSpPr/>
                  <p:nvPr/>
                </p:nvSpPr>
                <p:spPr>
                  <a:xfrm>
                    <a:off x="0" y="711"/>
                    <a:ext cx="531437" cy="62024"/>
                  </a:xfrm>
                  <a:custGeom>
                    <a:avLst/>
                    <a:gdLst/>
                    <a:ahLst/>
                    <a:cxnLst>
                      <a:cxn ang="0">
                        <a:pos x="wd2" y="hd2"/>
                      </a:cxn>
                      <a:cxn ang="5400000">
                        <a:pos x="wd2" y="hd2"/>
                      </a:cxn>
                      <a:cxn ang="10800000">
                        <a:pos x="wd2" y="hd2"/>
                      </a:cxn>
                      <a:cxn ang="16200000">
                        <a:pos x="wd2" y="hd2"/>
                      </a:cxn>
                    </a:cxnLst>
                    <a:rect l="0" t="0" r="r" b="b"/>
                    <a:pathLst>
                      <a:path w="21600" h="21600" extrusionOk="0">
                        <a:moveTo>
                          <a:pt x="544" y="0"/>
                        </a:moveTo>
                        <a:lnTo>
                          <a:pt x="21600" y="9517"/>
                        </a:lnTo>
                        <a:lnTo>
                          <a:pt x="21149" y="21600"/>
                        </a:lnTo>
                        <a:lnTo>
                          <a:pt x="0" y="11368"/>
                        </a:lnTo>
                        <a:lnTo>
                          <a:pt x="544"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59" name="Shape"/>
                  <p:cNvSpPr/>
                  <p:nvPr/>
                </p:nvSpPr>
                <p:spPr>
                  <a:xfrm>
                    <a:off x="13388" y="-7071"/>
                    <a:ext cx="518251" cy="36349"/>
                  </a:xfrm>
                  <a:custGeom>
                    <a:avLst/>
                    <a:gdLst/>
                    <a:ahLst/>
                    <a:cxnLst>
                      <a:cxn ang="0">
                        <a:pos x="wd2" y="hd2"/>
                      </a:cxn>
                      <a:cxn ang="5400000">
                        <a:pos x="wd2" y="hd2"/>
                      </a:cxn>
                      <a:cxn ang="10800000">
                        <a:pos x="wd2" y="hd2"/>
                      </a:cxn>
                      <a:cxn ang="16200000">
                        <a:pos x="wd2" y="hd2"/>
                      </a:cxn>
                    </a:cxnLst>
                    <a:rect l="0" t="0" r="r" b="b"/>
                    <a:pathLst>
                      <a:path w="21600" h="21600" extrusionOk="0">
                        <a:moveTo>
                          <a:pt x="2126" y="0"/>
                        </a:moveTo>
                        <a:lnTo>
                          <a:pt x="21180" y="14760"/>
                        </a:lnTo>
                        <a:lnTo>
                          <a:pt x="21600" y="21600"/>
                        </a:lnTo>
                        <a:lnTo>
                          <a:pt x="0" y="5902"/>
                        </a:lnTo>
                        <a:lnTo>
                          <a:pt x="2126"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63" name="Group"/>
                <p:cNvGrpSpPr/>
                <p:nvPr/>
              </p:nvGrpSpPr>
              <p:grpSpPr>
                <a:xfrm>
                  <a:off x="256109" y="1896161"/>
                  <a:ext cx="551078" cy="81552"/>
                  <a:chOff x="0" y="0"/>
                  <a:chExt cx="551076" cy="81550"/>
                </a:xfrm>
              </p:grpSpPr>
              <p:sp>
                <p:nvSpPr>
                  <p:cNvPr id="161" name="Shape"/>
                  <p:cNvSpPr/>
                  <p:nvPr/>
                </p:nvSpPr>
                <p:spPr>
                  <a:xfrm>
                    <a:off x="0" y="7070"/>
                    <a:ext cx="548729" cy="74481"/>
                  </a:xfrm>
                  <a:custGeom>
                    <a:avLst/>
                    <a:gdLst/>
                    <a:ahLst/>
                    <a:cxnLst>
                      <a:cxn ang="0">
                        <a:pos x="wd2" y="hd2"/>
                      </a:cxn>
                      <a:cxn ang="5400000">
                        <a:pos x="wd2" y="hd2"/>
                      </a:cxn>
                      <a:cxn ang="10800000">
                        <a:pos x="wd2" y="hd2"/>
                      </a:cxn>
                      <a:cxn ang="16200000">
                        <a:pos x="wd2" y="hd2"/>
                      </a:cxn>
                    </a:cxnLst>
                    <a:rect l="0" t="0" r="r" b="b"/>
                    <a:pathLst>
                      <a:path w="21600" h="21600" extrusionOk="0">
                        <a:moveTo>
                          <a:pt x="527" y="0"/>
                        </a:moveTo>
                        <a:lnTo>
                          <a:pt x="21600" y="12069"/>
                        </a:lnTo>
                        <a:lnTo>
                          <a:pt x="21277" y="21600"/>
                        </a:lnTo>
                        <a:lnTo>
                          <a:pt x="0" y="9467"/>
                        </a:lnTo>
                        <a:lnTo>
                          <a:pt x="527"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62" name="Shape"/>
                  <p:cNvSpPr/>
                  <p:nvPr/>
                </p:nvSpPr>
                <p:spPr>
                  <a:xfrm>
                    <a:off x="13388" y="0"/>
                    <a:ext cx="537689" cy="51237"/>
                  </a:xfrm>
                  <a:custGeom>
                    <a:avLst/>
                    <a:gdLst/>
                    <a:ahLst/>
                    <a:cxnLst>
                      <a:cxn ang="0">
                        <a:pos x="wd2" y="hd2"/>
                      </a:cxn>
                      <a:cxn ang="5400000">
                        <a:pos x="wd2" y="hd2"/>
                      </a:cxn>
                      <a:cxn ang="10800000">
                        <a:pos x="wd2" y="hd2"/>
                      </a:cxn>
                      <a:cxn ang="16200000">
                        <a:pos x="wd2" y="hd2"/>
                      </a:cxn>
                    </a:cxnLst>
                    <a:rect l="0" t="0" r="r" b="b"/>
                    <a:pathLst>
                      <a:path w="21600" h="21600" extrusionOk="0">
                        <a:moveTo>
                          <a:pt x="1271" y="0"/>
                        </a:moveTo>
                        <a:lnTo>
                          <a:pt x="21195" y="16747"/>
                        </a:lnTo>
                        <a:lnTo>
                          <a:pt x="21600" y="21600"/>
                        </a:lnTo>
                        <a:lnTo>
                          <a:pt x="0" y="3887"/>
                        </a:lnTo>
                        <a:lnTo>
                          <a:pt x="1271"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66" name="Group"/>
                <p:cNvGrpSpPr/>
                <p:nvPr/>
              </p:nvGrpSpPr>
              <p:grpSpPr>
                <a:xfrm>
                  <a:off x="128486" y="2271748"/>
                  <a:ext cx="562196" cy="107087"/>
                  <a:chOff x="0" y="0"/>
                  <a:chExt cx="562195" cy="107086"/>
                </a:xfrm>
              </p:grpSpPr>
              <p:sp>
                <p:nvSpPr>
                  <p:cNvPr id="164" name="Shape"/>
                  <p:cNvSpPr/>
                  <p:nvPr/>
                </p:nvSpPr>
                <p:spPr>
                  <a:xfrm>
                    <a:off x="0" y="11206"/>
                    <a:ext cx="558365" cy="95881"/>
                  </a:xfrm>
                  <a:custGeom>
                    <a:avLst/>
                    <a:gdLst/>
                    <a:ahLst/>
                    <a:cxnLst>
                      <a:cxn ang="0">
                        <a:pos x="wd2" y="hd2"/>
                      </a:cxn>
                      <a:cxn ang="5400000">
                        <a:pos x="wd2" y="hd2"/>
                      </a:cxn>
                      <a:cxn ang="10800000">
                        <a:pos x="wd2" y="hd2"/>
                      </a:cxn>
                      <a:cxn ang="16200000">
                        <a:pos x="wd2" y="hd2"/>
                      </a:cxn>
                    </a:cxnLst>
                    <a:rect l="0" t="0" r="r" b="b"/>
                    <a:pathLst>
                      <a:path w="21600" h="21600" extrusionOk="0">
                        <a:moveTo>
                          <a:pt x="375" y="0"/>
                        </a:moveTo>
                        <a:lnTo>
                          <a:pt x="21600" y="14066"/>
                        </a:lnTo>
                        <a:lnTo>
                          <a:pt x="21271" y="21600"/>
                        </a:lnTo>
                        <a:lnTo>
                          <a:pt x="0" y="7518"/>
                        </a:lnTo>
                        <a:lnTo>
                          <a:pt x="375"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65" name="Shape"/>
                  <p:cNvSpPr/>
                  <p:nvPr/>
                </p:nvSpPr>
                <p:spPr>
                  <a:xfrm>
                    <a:off x="9640" y="0"/>
                    <a:ext cx="552556" cy="75503"/>
                  </a:xfrm>
                  <a:custGeom>
                    <a:avLst/>
                    <a:gdLst/>
                    <a:ahLst/>
                    <a:cxnLst>
                      <a:cxn ang="0">
                        <a:pos x="wd2" y="hd2"/>
                      </a:cxn>
                      <a:cxn ang="5400000">
                        <a:pos x="wd2" y="hd2"/>
                      </a:cxn>
                      <a:cxn ang="10800000">
                        <a:pos x="wd2" y="hd2"/>
                      </a:cxn>
                      <a:cxn ang="16200000">
                        <a:pos x="wd2" y="hd2"/>
                      </a:cxn>
                    </a:cxnLst>
                    <a:rect l="0" t="0" r="r" b="b"/>
                    <a:pathLst>
                      <a:path w="21600" h="21600" extrusionOk="0">
                        <a:moveTo>
                          <a:pt x="2615" y="0"/>
                        </a:moveTo>
                        <a:lnTo>
                          <a:pt x="21292" y="16398"/>
                        </a:lnTo>
                        <a:lnTo>
                          <a:pt x="21600" y="21600"/>
                        </a:lnTo>
                        <a:lnTo>
                          <a:pt x="0" y="3303"/>
                        </a:lnTo>
                        <a:lnTo>
                          <a:pt x="2615"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69" name="Group"/>
                <p:cNvGrpSpPr/>
                <p:nvPr/>
              </p:nvGrpSpPr>
              <p:grpSpPr>
                <a:xfrm>
                  <a:off x="0" y="2646606"/>
                  <a:ext cx="568128" cy="120323"/>
                  <a:chOff x="0" y="0"/>
                  <a:chExt cx="568127" cy="120322"/>
                </a:xfrm>
              </p:grpSpPr>
              <p:sp>
                <p:nvSpPr>
                  <p:cNvPr id="167" name="Shape"/>
                  <p:cNvSpPr/>
                  <p:nvPr/>
                </p:nvSpPr>
                <p:spPr>
                  <a:xfrm>
                    <a:off x="0" y="17911"/>
                    <a:ext cx="568128" cy="102412"/>
                  </a:xfrm>
                  <a:custGeom>
                    <a:avLst/>
                    <a:gdLst/>
                    <a:ahLst/>
                    <a:cxnLst>
                      <a:cxn ang="0">
                        <a:pos x="wd2" y="hd2"/>
                      </a:cxn>
                      <a:cxn ang="5400000">
                        <a:pos x="wd2" y="hd2"/>
                      </a:cxn>
                      <a:cxn ang="10800000">
                        <a:pos x="wd2" y="hd2"/>
                      </a:cxn>
                      <a:cxn ang="16200000">
                        <a:pos x="wd2" y="hd2"/>
                      </a:cxn>
                    </a:cxnLst>
                    <a:rect l="0" t="0" r="r" b="b"/>
                    <a:pathLst>
                      <a:path w="21600" h="21600" extrusionOk="0">
                        <a:moveTo>
                          <a:pt x="391" y="0"/>
                        </a:moveTo>
                        <a:lnTo>
                          <a:pt x="21600" y="14755"/>
                        </a:lnTo>
                        <a:lnTo>
                          <a:pt x="21406" y="21600"/>
                        </a:lnTo>
                        <a:lnTo>
                          <a:pt x="0" y="7349"/>
                        </a:lnTo>
                        <a:lnTo>
                          <a:pt x="391"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68" name="Shape"/>
                  <p:cNvSpPr/>
                  <p:nvPr/>
                </p:nvSpPr>
                <p:spPr>
                  <a:xfrm>
                    <a:off x="10247" y="0"/>
                    <a:ext cx="557833" cy="90018"/>
                  </a:xfrm>
                  <a:custGeom>
                    <a:avLst/>
                    <a:gdLst/>
                    <a:ahLst/>
                    <a:cxnLst>
                      <a:cxn ang="0">
                        <a:pos x="wd2" y="hd2"/>
                      </a:cxn>
                      <a:cxn ang="5400000">
                        <a:pos x="wd2" y="hd2"/>
                      </a:cxn>
                      <a:cxn ang="10800000">
                        <a:pos x="wd2" y="hd2"/>
                      </a:cxn>
                      <a:cxn ang="16200000">
                        <a:pos x="wd2" y="hd2"/>
                      </a:cxn>
                    </a:cxnLst>
                    <a:rect l="0" t="0" r="r" b="b"/>
                    <a:pathLst>
                      <a:path w="21600" h="21600" extrusionOk="0">
                        <a:moveTo>
                          <a:pt x="3091" y="0"/>
                        </a:moveTo>
                        <a:lnTo>
                          <a:pt x="21226" y="15412"/>
                        </a:lnTo>
                        <a:lnTo>
                          <a:pt x="21600" y="21600"/>
                        </a:lnTo>
                        <a:lnTo>
                          <a:pt x="0" y="4814"/>
                        </a:lnTo>
                        <a:lnTo>
                          <a:pt x="3091"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72" name="Group"/>
                <p:cNvGrpSpPr/>
                <p:nvPr/>
              </p:nvGrpSpPr>
              <p:grpSpPr>
                <a:xfrm>
                  <a:off x="849385" y="0"/>
                  <a:ext cx="516173" cy="58387"/>
                  <a:chOff x="0" y="0"/>
                  <a:chExt cx="516172" cy="58386"/>
                </a:xfrm>
              </p:grpSpPr>
              <p:sp>
                <p:nvSpPr>
                  <p:cNvPr id="170" name="Shape"/>
                  <p:cNvSpPr/>
                  <p:nvPr/>
                </p:nvSpPr>
                <p:spPr>
                  <a:xfrm>
                    <a:off x="0" y="0"/>
                    <a:ext cx="516173" cy="33298"/>
                  </a:xfrm>
                  <a:custGeom>
                    <a:avLst/>
                    <a:gdLst/>
                    <a:ahLst/>
                    <a:cxnLst>
                      <a:cxn ang="0">
                        <a:pos x="wd2" y="hd2"/>
                      </a:cxn>
                      <a:cxn ang="5400000">
                        <a:pos x="wd2" y="hd2"/>
                      </a:cxn>
                      <a:cxn ang="10800000">
                        <a:pos x="wd2" y="hd2"/>
                      </a:cxn>
                      <a:cxn ang="16200000">
                        <a:pos x="wd2" y="hd2"/>
                      </a:cxn>
                    </a:cxnLst>
                    <a:rect l="0" t="0" r="r" b="b"/>
                    <a:pathLst>
                      <a:path w="21600" h="21600" extrusionOk="0">
                        <a:moveTo>
                          <a:pt x="438" y="0"/>
                        </a:moveTo>
                        <a:lnTo>
                          <a:pt x="21600" y="0"/>
                        </a:lnTo>
                        <a:lnTo>
                          <a:pt x="21162" y="21600"/>
                        </a:lnTo>
                        <a:lnTo>
                          <a:pt x="0" y="21600"/>
                        </a:lnTo>
                        <a:lnTo>
                          <a:pt x="438"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71" name="Shape"/>
                  <p:cNvSpPr/>
                  <p:nvPr/>
                </p:nvSpPr>
                <p:spPr>
                  <a:xfrm>
                    <a:off x="0" y="33297"/>
                    <a:ext cx="505717" cy="25090"/>
                  </a:xfrm>
                  <a:custGeom>
                    <a:avLst/>
                    <a:gdLst/>
                    <a:ahLst/>
                    <a:cxnLst>
                      <a:cxn ang="0">
                        <a:pos x="wd2" y="hd2"/>
                      </a:cxn>
                      <a:cxn ang="5400000">
                        <a:pos x="wd2" y="hd2"/>
                      </a:cxn>
                      <a:cxn ang="10800000">
                        <a:pos x="wd2" y="hd2"/>
                      </a:cxn>
                      <a:cxn ang="16200000">
                        <a:pos x="wd2" y="hd2"/>
                      </a:cxn>
                    </a:cxnLst>
                    <a:rect l="0" t="0" r="r" b="b"/>
                    <a:pathLst>
                      <a:path w="21600" h="21600" extrusionOk="0">
                        <a:moveTo>
                          <a:pt x="1790" y="21600"/>
                        </a:moveTo>
                        <a:lnTo>
                          <a:pt x="21153" y="21600"/>
                        </a:lnTo>
                        <a:lnTo>
                          <a:pt x="21600" y="0"/>
                        </a:lnTo>
                        <a:lnTo>
                          <a:pt x="0" y="0"/>
                        </a:lnTo>
                        <a:lnTo>
                          <a:pt x="1790" y="2160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nvGrpSpPr>
              <p:cNvPr id="176" name="Group"/>
              <p:cNvGrpSpPr/>
              <p:nvPr/>
            </p:nvGrpSpPr>
            <p:grpSpPr>
              <a:xfrm>
                <a:off x="500235" y="0"/>
                <a:ext cx="1072527" cy="3209720"/>
                <a:chOff x="0" y="0"/>
                <a:chExt cx="1072525" cy="3209719"/>
              </a:xfrm>
            </p:grpSpPr>
            <p:sp>
              <p:nvSpPr>
                <p:cNvPr id="174" name="Shape"/>
                <p:cNvSpPr/>
                <p:nvPr/>
              </p:nvSpPr>
              <p:spPr>
                <a:xfrm>
                  <a:off x="0" y="0"/>
                  <a:ext cx="1024200" cy="3209720"/>
                </a:xfrm>
                <a:custGeom>
                  <a:avLst/>
                  <a:gdLst/>
                  <a:ahLst/>
                  <a:cxnLst>
                    <a:cxn ang="0">
                      <a:pos x="wd2" y="hd2"/>
                    </a:cxn>
                    <a:cxn ang="5400000">
                      <a:pos x="wd2" y="hd2"/>
                    </a:cxn>
                    <a:cxn ang="10800000">
                      <a:pos x="wd2" y="hd2"/>
                    </a:cxn>
                    <a:cxn ang="16200000">
                      <a:pos x="wd2" y="hd2"/>
                    </a:cxn>
                  </a:cxnLst>
                  <a:rect l="0" t="0" r="r" b="b"/>
                  <a:pathLst>
                    <a:path w="21600" h="21600" extrusionOk="0">
                      <a:moveTo>
                        <a:pt x="20532" y="0"/>
                      </a:moveTo>
                      <a:lnTo>
                        <a:pt x="0" y="21457"/>
                      </a:lnTo>
                      <a:lnTo>
                        <a:pt x="1217" y="21600"/>
                      </a:lnTo>
                      <a:lnTo>
                        <a:pt x="21600" y="30"/>
                      </a:lnTo>
                      <a:lnTo>
                        <a:pt x="20532" y="0"/>
                      </a:lnTo>
                      <a:close/>
                    </a:path>
                  </a:pathLst>
                </a:custGeom>
                <a:solidFill>
                  <a:srgbClr val="B9B9B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75" name="Shape"/>
                <p:cNvSpPr/>
                <p:nvPr/>
              </p:nvSpPr>
              <p:spPr>
                <a:xfrm>
                  <a:off x="54812" y="4137"/>
                  <a:ext cx="1017714" cy="3205525"/>
                </a:xfrm>
                <a:custGeom>
                  <a:avLst/>
                  <a:gdLst/>
                  <a:ahLst/>
                  <a:cxnLst>
                    <a:cxn ang="0">
                      <a:pos x="wd2" y="hd2"/>
                    </a:cxn>
                    <a:cxn ang="5400000">
                      <a:pos x="wd2" y="hd2"/>
                    </a:cxn>
                    <a:cxn ang="10800000">
                      <a:pos x="wd2" y="hd2"/>
                    </a:cxn>
                    <a:cxn ang="16200000">
                      <a:pos x="wd2" y="hd2"/>
                    </a:cxn>
                  </a:cxnLst>
                  <a:rect l="0" t="0" r="r" b="b"/>
                  <a:pathLst>
                    <a:path w="21600" h="21600" extrusionOk="0">
                      <a:moveTo>
                        <a:pt x="20506" y="0"/>
                      </a:moveTo>
                      <a:lnTo>
                        <a:pt x="21600" y="328"/>
                      </a:lnTo>
                      <a:lnTo>
                        <a:pt x="1900" y="21531"/>
                      </a:lnTo>
                      <a:lnTo>
                        <a:pt x="0" y="21600"/>
                      </a:lnTo>
                      <a:lnTo>
                        <a:pt x="20506" y="0"/>
                      </a:lnTo>
                      <a:close/>
                    </a:path>
                  </a:pathLst>
                </a:custGeom>
                <a:solidFill>
                  <a:srgbClr val="99999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Introduction:…"/>
          <p:cNvSpPr txBox="1"/>
          <p:nvPr/>
        </p:nvSpPr>
        <p:spPr>
          <a:xfrm>
            <a:off x="2032000" y="3560762"/>
            <a:ext cx="12007311" cy="659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r>
              <a:t>Introduction: </a:t>
            </a:r>
          </a:p>
          <a:p>
            <a:pPr marL="984802" lvl="1" indent="-464102" algn="l">
              <a:buClr>
                <a:srgbClr val="535353"/>
              </a:buClr>
              <a:buSzPct val="82000"/>
              <a:buChar char="•"/>
              <a:defRPr sz="4100"/>
            </a:pPr>
            <a:r>
              <a:t>Often very brief - introductions can be as short as a 1-2 paragraphs</a:t>
            </a:r>
          </a:p>
          <a:p>
            <a:pPr marL="984802" lvl="1" indent="-464102" algn="l">
              <a:buClr>
                <a:srgbClr val="535353"/>
              </a:buClr>
              <a:buSzPct val="82000"/>
              <a:buChar char="•"/>
              <a:defRPr sz="4100"/>
            </a:pPr>
            <a:r>
              <a:t>Goals: </a:t>
            </a:r>
          </a:p>
          <a:p>
            <a:pPr marL="2350052" lvl="2" indent="-724452" algn="l">
              <a:buSzPct val="100000"/>
              <a:buAutoNum type="arabicPeriod"/>
              <a:defRPr sz="4100"/>
            </a:pPr>
            <a:r>
              <a:t>Describe the purpose the dataset</a:t>
            </a:r>
          </a:p>
          <a:p>
            <a:pPr marL="2350052" lvl="2" indent="-724452" algn="l">
              <a:buSzPct val="100000"/>
              <a:buAutoNum type="arabicPeriod"/>
              <a:defRPr sz="4100"/>
            </a:pPr>
            <a:r>
              <a:t>Describe relevant societal and/or scientific value: </a:t>
            </a:r>
          </a:p>
          <a:p>
            <a:pPr marL="2546902" lvl="4" indent="-464102" algn="l">
              <a:buClr>
                <a:srgbClr val="535353"/>
              </a:buClr>
              <a:buSzPct val="82000"/>
              <a:buChar char="‣"/>
              <a:defRPr sz="4100"/>
            </a:pPr>
            <a:r>
              <a:t>Why is data need? </a:t>
            </a:r>
          </a:p>
          <a:p>
            <a:pPr marL="2546902" lvl="4" indent="-464102" algn="l">
              <a:buClr>
                <a:srgbClr val="535353"/>
              </a:buClr>
              <a:buSzPct val="82000"/>
              <a:buChar char="‣"/>
              <a:defRPr sz="4100"/>
            </a:pPr>
            <a:r>
              <a:t>What value does it provide beyond your primary research paper?</a:t>
            </a:r>
            <a:endParaRPr sz="1200"/>
          </a:p>
          <a:p>
            <a:pPr marL="464102" indent="-464102" algn="l">
              <a:buClr>
                <a:srgbClr val="535353"/>
              </a:buClr>
              <a:buSzPct val="82000"/>
              <a:buChar char="•"/>
              <a:defRPr sz="4100"/>
            </a:pPr>
            <a:endParaRPr sz="1200"/>
          </a:p>
        </p:txBody>
      </p:sp>
      <p:sp>
        <p:nvSpPr>
          <p:cNvPr id="500" name="Structure of a Data paper"/>
          <p:cNvSpPr txBox="1">
            <a:spLocks noGrp="1"/>
          </p:cNvSpPr>
          <p:nvPr>
            <p:ph type="title"/>
          </p:nvPr>
        </p:nvSpPr>
        <p:spPr>
          <a:xfrm>
            <a:off x="3682431" y="704887"/>
            <a:ext cx="17019138" cy="1803798"/>
          </a:xfrm>
          <a:prstGeom prst="rect">
            <a:avLst/>
          </a:prstGeom>
        </p:spPr>
        <p:txBody>
          <a:bodyPr/>
          <a:lstStyle>
            <a:lvl1pPr defTabSz="788669">
              <a:defRPr sz="9600"/>
            </a:lvl1pPr>
          </a:lstStyle>
          <a:p>
            <a:r>
              <a:t>Structure of a Data paper</a:t>
            </a:r>
          </a:p>
        </p:txBody>
      </p:sp>
      <p:pic>
        <p:nvPicPr>
          <p:cNvPr id="501" name="A name tag graphic with a teal background and white text reading &quot;HELLO MY NAME IS&quot; at the top. Below the text is a large blank white space intended for writing a name." descr="A name tag graphic with a teal background and white text reading &quot;HELLO MY NAME IS&quot; at the top. Below the text is a large blank white space intended for writing a name."/>
          <p:cNvPicPr>
            <a:picLocks noChangeAspect="1"/>
          </p:cNvPicPr>
          <p:nvPr/>
        </p:nvPicPr>
        <p:blipFill>
          <a:blip r:embed="rId2"/>
          <a:stretch>
            <a:fillRect/>
          </a:stretch>
        </p:blipFill>
        <p:spPr>
          <a:xfrm>
            <a:off x="15826944" y="4095750"/>
            <a:ext cx="7696201" cy="5524500"/>
          </a:xfrm>
          <a:prstGeom prst="rect">
            <a:avLst/>
          </a:prstGeom>
          <a:ln w="12700">
            <a:miter lim="400000"/>
          </a:ln>
        </p:spPr>
      </p:pic>
      <p:sp>
        <p:nvSpPr>
          <p:cNvPr id="502" name="DATA"/>
          <p:cNvSpPr txBox="1"/>
          <p:nvPr/>
        </p:nvSpPr>
        <p:spPr>
          <a:xfrm>
            <a:off x="17535024" y="6995147"/>
            <a:ext cx="4280041" cy="1122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8600">
                <a:latin typeface="SignPainter-HouseScript"/>
                <a:ea typeface="SignPainter-HouseScript"/>
                <a:cs typeface="SignPainter-HouseScript"/>
                <a:sym typeface="SignPainter-HouseScript"/>
              </a:defRPr>
            </a:lvl1pPr>
          </a:lstStyle>
          <a:p>
            <a:r>
              <a:t>DATA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Introduction:…"/>
          <p:cNvSpPr txBox="1"/>
          <p:nvPr/>
        </p:nvSpPr>
        <p:spPr>
          <a:xfrm>
            <a:off x="2032000" y="3560762"/>
            <a:ext cx="12007311" cy="659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r>
              <a:t>Introduction: </a:t>
            </a:r>
          </a:p>
          <a:p>
            <a:pPr marL="984802" lvl="1" indent="-464102" algn="l">
              <a:buClr>
                <a:srgbClr val="535353"/>
              </a:buClr>
              <a:buSzPct val="82000"/>
              <a:buChar char="•"/>
              <a:defRPr sz="4100"/>
            </a:pPr>
            <a:r>
              <a:t>Often very brief - introductions can be as short as a 1-2 paragraphs</a:t>
            </a:r>
          </a:p>
          <a:p>
            <a:pPr marL="984802" lvl="1" indent="-464102" algn="l">
              <a:buClr>
                <a:srgbClr val="535353"/>
              </a:buClr>
              <a:buSzPct val="82000"/>
              <a:buChar char="•"/>
              <a:defRPr sz="4100"/>
            </a:pPr>
            <a:r>
              <a:t>Goals: </a:t>
            </a:r>
          </a:p>
          <a:p>
            <a:pPr marL="2350052" lvl="2" indent="-724452" algn="l">
              <a:buSzPct val="100000"/>
              <a:buAutoNum type="arabicPeriod"/>
              <a:defRPr sz="4100"/>
            </a:pPr>
            <a:r>
              <a:t>Describe the purpose the dataset</a:t>
            </a:r>
          </a:p>
          <a:p>
            <a:pPr marL="2350052" lvl="2" indent="-724452" algn="l">
              <a:buSzPct val="100000"/>
              <a:buAutoNum type="arabicPeriod"/>
              <a:defRPr sz="4100"/>
            </a:pPr>
            <a:r>
              <a:t>Describe relevant societal and/or scientific value: </a:t>
            </a:r>
          </a:p>
          <a:p>
            <a:pPr marL="2546902" lvl="4" indent="-464102" algn="l">
              <a:buClr>
                <a:srgbClr val="535353"/>
              </a:buClr>
              <a:buSzPct val="82000"/>
              <a:buChar char="‣"/>
              <a:defRPr sz="4100"/>
            </a:pPr>
            <a:r>
              <a:t>Why is data need? </a:t>
            </a:r>
          </a:p>
          <a:p>
            <a:pPr marL="2546902" lvl="4" indent="-464102" algn="l">
              <a:buClr>
                <a:srgbClr val="535353"/>
              </a:buClr>
              <a:buSzPct val="82000"/>
              <a:buChar char="‣"/>
              <a:defRPr sz="4100"/>
            </a:pPr>
            <a:r>
              <a:t>What value does it provide beyond your primary research paper?</a:t>
            </a:r>
            <a:endParaRPr sz="1200"/>
          </a:p>
          <a:p>
            <a:pPr marL="464102" indent="-464102" algn="l">
              <a:buClr>
                <a:srgbClr val="535353"/>
              </a:buClr>
              <a:buSzPct val="82000"/>
              <a:buChar char="•"/>
              <a:defRPr sz="4100"/>
            </a:pPr>
            <a:endParaRPr sz="1200"/>
          </a:p>
        </p:txBody>
      </p:sp>
      <p:sp>
        <p:nvSpPr>
          <p:cNvPr id="505" name="Structure of a Data paper"/>
          <p:cNvSpPr txBox="1">
            <a:spLocks noGrp="1"/>
          </p:cNvSpPr>
          <p:nvPr>
            <p:ph type="title"/>
          </p:nvPr>
        </p:nvSpPr>
        <p:spPr>
          <a:xfrm>
            <a:off x="3682431" y="704887"/>
            <a:ext cx="17019138" cy="1803798"/>
          </a:xfrm>
          <a:prstGeom prst="rect">
            <a:avLst/>
          </a:prstGeom>
        </p:spPr>
        <p:txBody>
          <a:bodyPr/>
          <a:lstStyle>
            <a:lvl1pPr defTabSz="788669">
              <a:defRPr sz="9600"/>
            </a:lvl1pPr>
          </a:lstStyle>
          <a:p>
            <a:r>
              <a:t>Structure of a Data paper</a:t>
            </a:r>
          </a:p>
        </p:txBody>
      </p:sp>
      <p:pic>
        <p:nvPicPr>
          <p:cNvPr id="506" name="A name tag graphic with a teal background and white text reading &quot;HELLO MY NAME IS&quot; at the top. Below the text is a large blank white space intended for writing a name." descr="A name tag graphic with a teal background and white text reading &quot;HELLO MY NAME IS&quot; at the top. Below the text is a large blank white space intended for writing a name."/>
          <p:cNvPicPr>
            <a:picLocks noChangeAspect="1"/>
          </p:cNvPicPr>
          <p:nvPr/>
        </p:nvPicPr>
        <p:blipFill>
          <a:blip r:embed="rId2"/>
          <a:stretch>
            <a:fillRect/>
          </a:stretch>
        </p:blipFill>
        <p:spPr>
          <a:xfrm>
            <a:off x="15826944" y="4095750"/>
            <a:ext cx="7696201" cy="5524500"/>
          </a:xfrm>
          <a:prstGeom prst="rect">
            <a:avLst/>
          </a:prstGeom>
          <a:ln w="12700">
            <a:miter lim="400000"/>
          </a:ln>
        </p:spPr>
      </p:pic>
      <p:sp>
        <p:nvSpPr>
          <p:cNvPr id="507" name="Related Resources:…"/>
          <p:cNvSpPr txBox="1"/>
          <p:nvPr/>
        </p:nvSpPr>
        <p:spPr>
          <a:xfrm>
            <a:off x="2032000" y="10380626"/>
            <a:ext cx="17019137" cy="2060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spcBef>
                <a:spcPts val="1500"/>
              </a:spcBef>
            </a:pPr>
            <a:r>
              <a:t>Related Resources: </a:t>
            </a:r>
          </a:p>
          <a:p>
            <a:pPr marL="984802" lvl="1" indent="-464102" algn="l">
              <a:buClr>
                <a:srgbClr val="535353"/>
              </a:buClr>
              <a:buSzPct val="82000"/>
              <a:buChar char="•"/>
              <a:defRPr sz="4100"/>
            </a:pPr>
            <a:r>
              <a:t>Associated publications (e.g., research papers using the data)</a:t>
            </a:r>
          </a:p>
          <a:p>
            <a:pPr marL="984802" lvl="1" indent="-464102" algn="l">
              <a:buClr>
                <a:srgbClr val="535353"/>
              </a:buClr>
              <a:buSzPct val="82000"/>
              <a:buChar char="•"/>
              <a:defRPr sz="4100"/>
            </a:pPr>
            <a:r>
              <a:t>Companion project and/or code repositories</a:t>
            </a:r>
          </a:p>
        </p:txBody>
      </p:sp>
      <p:sp>
        <p:nvSpPr>
          <p:cNvPr id="508" name="DATA"/>
          <p:cNvSpPr txBox="1"/>
          <p:nvPr/>
        </p:nvSpPr>
        <p:spPr>
          <a:xfrm>
            <a:off x="17535024" y="6995147"/>
            <a:ext cx="4280041" cy="1122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8600">
                <a:latin typeface="SignPainter-HouseScript"/>
                <a:ea typeface="SignPainter-HouseScript"/>
                <a:cs typeface="SignPainter-HouseScript"/>
                <a:sym typeface="SignPainter-HouseScript"/>
              </a:defRPr>
            </a:lvl1pPr>
          </a:lstStyle>
          <a:p>
            <a:r>
              <a:t>DATA</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Methods:…"/>
          <p:cNvSpPr txBox="1"/>
          <p:nvPr/>
        </p:nvSpPr>
        <p:spPr>
          <a:xfrm>
            <a:off x="2032000" y="3371934"/>
            <a:ext cx="13448446" cy="846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r>
              <a:t>Methods: </a:t>
            </a:r>
          </a:p>
          <a:p>
            <a:pPr marL="1537252" lvl="1" indent="-724452" algn="l">
              <a:spcBef>
                <a:spcPts val="2500"/>
              </a:spcBef>
              <a:buSzPct val="100000"/>
              <a:buAutoNum type="arabicPeriod"/>
              <a:defRPr sz="4100"/>
            </a:pPr>
            <a:r>
              <a:t>Study design - observational, experimental, etc</a:t>
            </a:r>
          </a:p>
          <a:p>
            <a:pPr marL="1537252" lvl="1" indent="-724452" algn="l">
              <a:spcBef>
                <a:spcPts val="2500"/>
              </a:spcBef>
              <a:buSzPct val="100000"/>
              <a:buAutoNum type="arabicPeriod"/>
              <a:defRPr sz="4100"/>
            </a:pPr>
            <a:r>
              <a:t>Ethical approvals </a:t>
            </a:r>
          </a:p>
          <a:p>
            <a:pPr marL="1537252" lvl="1" indent="-724452" algn="l">
              <a:spcBef>
                <a:spcPts val="2500"/>
              </a:spcBef>
              <a:buSzPct val="100000"/>
              <a:buAutoNum type="arabicPeriod"/>
              <a:defRPr sz="4100"/>
            </a:pPr>
            <a:r>
              <a:t>Protocol</a:t>
            </a:r>
          </a:p>
          <a:p>
            <a:pPr marL="2026202" lvl="3" indent="-464102" algn="l">
              <a:buClr>
                <a:srgbClr val="535353"/>
              </a:buClr>
              <a:buSzPct val="82000"/>
              <a:buChar char="‣"/>
              <a:defRPr sz="4100"/>
            </a:pPr>
            <a:r>
              <a:t>Data collection - dates, locations, equipment used, etc.</a:t>
            </a:r>
          </a:p>
          <a:p>
            <a:pPr marL="2026202" lvl="3" indent="-464102" algn="l">
              <a:buClr>
                <a:srgbClr val="535353"/>
              </a:buClr>
              <a:buSzPct val="82000"/>
              <a:buChar char="‣"/>
              <a:defRPr sz="4100"/>
            </a:pPr>
            <a:r>
              <a:t>Variables measured and rational</a:t>
            </a:r>
          </a:p>
          <a:p>
            <a:pPr marL="1537252" lvl="1" indent="-724452" algn="l">
              <a:spcBef>
                <a:spcPts val="2500"/>
              </a:spcBef>
              <a:buSzPct val="100000"/>
              <a:buAutoNum type="arabicPeriod"/>
              <a:defRPr sz="4100"/>
            </a:pPr>
            <a:r>
              <a:t>Data processing</a:t>
            </a:r>
          </a:p>
          <a:p>
            <a:pPr marL="2026202" lvl="3" indent="-464102" algn="l">
              <a:buClr>
                <a:srgbClr val="535353"/>
              </a:buClr>
              <a:buSzPct val="82000"/>
              <a:buChar char="‣"/>
              <a:defRPr sz="4100"/>
            </a:pPr>
            <a:r>
              <a:t>Steps taken to clean data - want to share ‘raw’ usable data</a:t>
            </a:r>
          </a:p>
          <a:p>
            <a:pPr marL="2026202" lvl="3" indent="-464102" algn="l">
              <a:buClr>
                <a:srgbClr val="535353"/>
              </a:buClr>
              <a:buSzPct val="82000"/>
              <a:buChar char="‣"/>
              <a:defRPr sz="4100"/>
            </a:pPr>
            <a:r>
              <a:t>Quality control procedures</a:t>
            </a:r>
          </a:p>
          <a:p>
            <a:pPr marL="2026202" lvl="3" indent="-464102" algn="l">
              <a:buClr>
                <a:srgbClr val="535353"/>
              </a:buClr>
              <a:buSzPct val="82000"/>
              <a:buChar char="‣"/>
              <a:defRPr sz="4100"/>
            </a:pPr>
            <a:r>
              <a:t>Software/code used</a:t>
            </a:r>
            <a:endParaRPr sz="1200"/>
          </a:p>
          <a:p>
            <a:pPr marL="464102" indent="-464102" algn="l">
              <a:buClr>
                <a:srgbClr val="535353"/>
              </a:buClr>
              <a:buSzPct val="82000"/>
              <a:buChar char="•"/>
              <a:defRPr sz="4100"/>
            </a:pPr>
            <a:endParaRPr sz="1200"/>
          </a:p>
        </p:txBody>
      </p:sp>
      <p:sp>
        <p:nvSpPr>
          <p:cNvPr id="511" name="Structure of a Data paper"/>
          <p:cNvSpPr txBox="1">
            <a:spLocks noGrp="1"/>
          </p:cNvSpPr>
          <p:nvPr>
            <p:ph type="title"/>
          </p:nvPr>
        </p:nvSpPr>
        <p:spPr>
          <a:xfrm>
            <a:off x="3682431" y="704887"/>
            <a:ext cx="17019138" cy="1803798"/>
          </a:xfrm>
          <a:prstGeom prst="rect">
            <a:avLst/>
          </a:prstGeom>
        </p:spPr>
        <p:txBody>
          <a:bodyPr/>
          <a:lstStyle>
            <a:lvl1pPr defTabSz="788669">
              <a:defRPr sz="9600"/>
            </a:lvl1pPr>
          </a:lstStyle>
          <a:p>
            <a:r>
              <a:t>Structure of a Data paper</a:t>
            </a:r>
          </a:p>
        </p:txBody>
      </p:sp>
      <p:pic>
        <p:nvPicPr>
          <p:cNvPr id="512" name="Icon of a book with a wrench symbol on the cover. The image suggests a manual or guide related to tools or repairs. Simple, clear, and technical." descr="Icon of a book with a wrench symbol on the cover. The image suggests a manual or guide related to tools or repairs. Simple, clear, and technical."/>
          <p:cNvPicPr>
            <a:picLocks noChangeAspect="1"/>
          </p:cNvPicPr>
          <p:nvPr/>
        </p:nvPicPr>
        <p:blipFill>
          <a:blip r:embed="rId2"/>
          <a:stretch>
            <a:fillRect/>
          </a:stretch>
        </p:blipFill>
        <p:spPr>
          <a:xfrm>
            <a:off x="16853980" y="3979953"/>
            <a:ext cx="5657243" cy="715309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Data Description:…"/>
          <p:cNvSpPr txBox="1"/>
          <p:nvPr/>
        </p:nvSpPr>
        <p:spPr>
          <a:xfrm>
            <a:off x="2032728" y="3348623"/>
            <a:ext cx="14750894" cy="8855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spcBef>
                <a:spcPts val="1500"/>
              </a:spcBef>
            </a:pPr>
            <a:r>
              <a:t>Data Description: </a:t>
            </a:r>
          </a:p>
          <a:p>
            <a:pPr marL="1537252" lvl="1" indent="-724452" algn="l">
              <a:spcBef>
                <a:spcPts val="2000"/>
              </a:spcBef>
              <a:buSzPct val="100000"/>
              <a:buAutoNum type="arabicPeriod"/>
              <a:defRPr sz="4100"/>
            </a:pPr>
            <a:r>
              <a:t>Data access - repository name, DOI, license, and access conditions</a:t>
            </a:r>
          </a:p>
          <a:p>
            <a:pPr marL="1537252" lvl="1" indent="-724452" algn="l">
              <a:spcBef>
                <a:spcPts val="2000"/>
              </a:spcBef>
              <a:buSzPct val="100000"/>
              <a:buAutoNum type="arabicPeriod"/>
              <a:defRPr sz="4100"/>
            </a:pPr>
            <a:r>
              <a:t>Overview</a:t>
            </a:r>
          </a:p>
          <a:p>
            <a:pPr marL="2026202" lvl="3" indent="-464102" algn="l">
              <a:buClr>
                <a:srgbClr val="535353"/>
              </a:buClr>
              <a:buSzPct val="82000"/>
              <a:buChar char="‣"/>
              <a:defRPr sz="4100"/>
            </a:pPr>
            <a:r>
              <a:t>General description of dataset including number and size of files</a:t>
            </a:r>
          </a:p>
          <a:p>
            <a:pPr marL="2026202" lvl="3" indent="-464102" algn="l">
              <a:buClr>
                <a:srgbClr val="535353"/>
              </a:buClr>
              <a:buSzPct val="82000"/>
              <a:buChar char="‣"/>
              <a:defRPr sz="4100"/>
            </a:pPr>
            <a:r>
              <a:t>Structure of data - directory structure and links/relationships between data files</a:t>
            </a:r>
          </a:p>
          <a:p>
            <a:pPr marL="1537252" lvl="1" indent="-724452" algn="l">
              <a:spcBef>
                <a:spcPts val="2500"/>
              </a:spcBef>
              <a:buSzPct val="100000"/>
              <a:buAutoNum type="arabicPeriod"/>
              <a:defRPr sz="4100"/>
            </a:pPr>
            <a:r>
              <a:t>Key variable description</a:t>
            </a:r>
          </a:p>
          <a:p>
            <a:pPr marL="2026202" lvl="3" indent="-464102" algn="l">
              <a:buClr>
                <a:srgbClr val="535353"/>
              </a:buClr>
              <a:buSzPct val="82000"/>
              <a:buChar char="‣"/>
              <a:defRPr sz="4100"/>
            </a:pPr>
            <a:r>
              <a:t>Descriptive statistics about key variables (e.g., range of values, number of missing values, variance and central tendency)</a:t>
            </a:r>
          </a:p>
          <a:p>
            <a:pPr marL="2026202" lvl="3" indent="-464102" algn="l">
              <a:buClr>
                <a:srgbClr val="535353"/>
              </a:buClr>
              <a:buSzPct val="82000"/>
              <a:buChar char="‣"/>
              <a:defRPr sz="4100"/>
            </a:pPr>
            <a:r>
              <a:t>Quality control metrics</a:t>
            </a:r>
          </a:p>
          <a:p>
            <a:pPr marL="2026202" lvl="3" indent="-464102" algn="l">
              <a:buClr>
                <a:srgbClr val="535353"/>
              </a:buClr>
              <a:buSzPct val="82000"/>
              <a:buChar char="‣"/>
              <a:defRPr sz="4100"/>
            </a:pPr>
            <a:r>
              <a:t>Identification of low quality observations</a:t>
            </a:r>
          </a:p>
        </p:txBody>
      </p:sp>
      <p:sp>
        <p:nvSpPr>
          <p:cNvPr id="515" name="Structure of a Data paper"/>
          <p:cNvSpPr txBox="1">
            <a:spLocks noGrp="1"/>
          </p:cNvSpPr>
          <p:nvPr>
            <p:ph type="title"/>
          </p:nvPr>
        </p:nvSpPr>
        <p:spPr>
          <a:xfrm>
            <a:off x="3682431" y="704887"/>
            <a:ext cx="17019138" cy="1803798"/>
          </a:xfrm>
          <a:prstGeom prst="rect">
            <a:avLst/>
          </a:prstGeom>
        </p:spPr>
        <p:txBody>
          <a:bodyPr/>
          <a:lstStyle>
            <a:lvl1pPr defTabSz="788669">
              <a:defRPr sz="9600"/>
            </a:lvl1pPr>
          </a:lstStyle>
          <a:p>
            <a:r>
              <a:t>Structure of a Data paper</a:t>
            </a:r>
          </a:p>
        </p:txBody>
      </p:sp>
      <p:pic>
        <p:nvPicPr>
          <p:cNvPr id="516" name="Icon showing a database, checklist, and gear, symbolizing data management and automation, on a white background. Clean and modern design." descr="Icon showing a database, checklist, and gear, symbolizing data management and automation, on a white background. Clean and modern design."/>
          <p:cNvPicPr>
            <a:picLocks noChangeAspect="1"/>
          </p:cNvPicPr>
          <p:nvPr/>
        </p:nvPicPr>
        <p:blipFill>
          <a:blip r:embed="rId2"/>
          <a:stretch>
            <a:fillRect/>
          </a:stretch>
        </p:blipFill>
        <p:spPr>
          <a:xfrm>
            <a:off x="18080885" y="5033553"/>
            <a:ext cx="5072465" cy="5485215"/>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Technical Validation:…"/>
          <p:cNvSpPr txBox="1"/>
          <p:nvPr/>
        </p:nvSpPr>
        <p:spPr>
          <a:xfrm>
            <a:off x="2032000" y="3302000"/>
            <a:ext cx="12623796" cy="8105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spcBef>
                <a:spcPts val="1500"/>
              </a:spcBef>
            </a:pPr>
            <a:r>
              <a:t>Technical Validation: </a:t>
            </a:r>
          </a:p>
          <a:p>
            <a:pPr marL="1537252" lvl="1" indent="-724452" algn="l">
              <a:spcBef>
                <a:spcPts val="2500"/>
              </a:spcBef>
              <a:buSzPct val="100000"/>
              <a:buAutoNum type="arabicPeriod"/>
              <a:defRPr sz="4100"/>
            </a:pPr>
            <a:r>
              <a:t>Approach to testing data quality (e.g., accuracy and consistency)</a:t>
            </a:r>
          </a:p>
          <a:p>
            <a:pPr marL="2026202" lvl="3" indent="-464102" algn="l">
              <a:buClr>
                <a:srgbClr val="535353"/>
              </a:buClr>
              <a:buSzPct val="82000"/>
              <a:buChar char="‣"/>
              <a:defRPr sz="4100"/>
            </a:pPr>
            <a:r>
              <a:t>Quality control protocols</a:t>
            </a:r>
          </a:p>
          <a:p>
            <a:pPr marL="2026202" lvl="3" indent="-464102" algn="l">
              <a:buClr>
                <a:srgbClr val="535353"/>
              </a:buClr>
              <a:buSzPct val="82000"/>
              <a:buChar char="‣"/>
              <a:defRPr sz="4100"/>
            </a:pPr>
            <a:r>
              <a:t>Validation of data (cross-checks, error analysis)</a:t>
            </a:r>
          </a:p>
          <a:p>
            <a:pPr marL="1537252" lvl="1" indent="-724452" algn="l">
              <a:spcBef>
                <a:spcPts val="2500"/>
              </a:spcBef>
              <a:buSzPct val="100000"/>
              <a:buAutoNum type="arabicPeriod"/>
              <a:defRPr sz="4100"/>
            </a:pPr>
            <a:r>
              <a:t>Protocols to ensure quality data (e.g., randomization, blinding, etc)</a:t>
            </a:r>
          </a:p>
          <a:p>
            <a:pPr marL="1537252" lvl="1" indent="-724452" algn="l">
              <a:spcBef>
                <a:spcPts val="2500"/>
              </a:spcBef>
              <a:buSzPct val="100000"/>
              <a:buAutoNum type="arabicPeriod"/>
              <a:defRPr sz="4100"/>
            </a:pPr>
            <a:r>
              <a:t>Phenotypic or genotypic assessments of biological samples (e.g., confirmation of cell line or disease status)</a:t>
            </a:r>
          </a:p>
          <a:p>
            <a:pPr marL="1537252" lvl="1" indent="-724452" algn="l">
              <a:spcBef>
                <a:spcPts val="2500"/>
              </a:spcBef>
              <a:buSzPct val="100000"/>
              <a:buAutoNum type="arabicPeriod"/>
              <a:defRPr sz="4100"/>
            </a:pPr>
            <a:r>
              <a:t>Known systemic issues or limitations</a:t>
            </a:r>
          </a:p>
        </p:txBody>
      </p:sp>
      <p:sp>
        <p:nvSpPr>
          <p:cNvPr id="519" name="Structure of a Data paper"/>
          <p:cNvSpPr txBox="1">
            <a:spLocks noGrp="1"/>
          </p:cNvSpPr>
          <p:nvPr>
            <p:ph type="title"/>
          </p:nvPr>
        </p:nvSpPr>
        <p:spPr>
          <a:xfrm>
            <a:off x="3682431" y="704887"/>
            <a:ext cx="17019138" cy="1803798"/>
          </a:xfrm>
          <a:prstGeom prst="rect">
            <a:avLst/>
          </a:prstGeom>
        </p:spPr>
        <p:txBody>
          <a:bodyPr/>
          <a:lstStyle>
            <a:lvl1pPr defTabSz="788669">
              <a:defRPr sz="9600"/>
            </a:lvl1pPr>
          </a:lstStyle>
          <a:p>
            <a:r>
              <a:t>Structure of a Data paper</a:t>
            </a:r>
          </a:p>
        </p:txBody>
      </p:sp>
      <p:pic>
        <p:nvPicPr>
          <p:cNvPr id="520" name="Icon depicting quality control, with a checklist, pencil, and open box. The &quot;QC&quot; label signifies a focus on inspection and standards. Minimalist design." descr="Icon depicting quality control, with a checklist, pencil, and open box. The &quot;QC&quot; label signifies a focus on inspection and standards. Minimalist design."/>
          <p:cNvPicPr>
            <a:picLocks noChangeAspect="1"/>
          </p:cNvPicPr>
          <p:nvPr/>
        </p:nvPicPr>
        <p:blipFill>
          <a:blip r:embed="rId2"/>
          <a:stretch>
            <a:fillRect/>
          </a:stretch>
        </p:blipFill>
        <p:spPr>
          <a:xfrm>
            <a:off x="16760308" y="4710563"/>
            <a:ext cx="5614490" cy="528864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Discusion/Conclusions:…"/>
          <p:cNvSpPr txBox="1"/>
          <p:nvPr/>
        </p:nvSpPr>
        <p:spPr>
          <a:xfrm>
            <a:off x="2032000" y="3302000"/>
            <a:ext cx="12623796" cy="9578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algn="l">
              <a:spcBef>
                <a:spcPts val="1500"/>
              </a:spcBef>
            </a:pPr>
            <a:r>
              <a:t>Discusion/Conclusions: </a:t>
            </a:r>
          </a:p>
          <a:p>
            <a:pPr marL="1537252" lvl="1" indent="-724452" algn="l">
              <a:buSzPct val="100000"/>
              <a:buAutoNum type="arabicPeriod"/>
              <a:defRPr sz="4100"/>
            </a:pPr>
            <a:r>
              <a:t>Describe the data’s unique value</a:t>
            </a:r>
          </a:p>
          <a:p>
            <a:pPr marL="2026202" lvl="3" indent="-464102" algn="l">
              <a:buClr>
                <a:srgbClr val="535353"/>
              </a:buClr>
              <a:buSzPct val="82000"/>
              <a:buChar char="‣"/>
              <a:defRPr sz="4100"/>
            </a:pPr>
            <a:r>
              <a:t>Unique elements for field related to size and/or sample, resolution, etc.</a:t>
            </a:r>
          </a:p>
          <a:p>
            <a:pPr marL="2026202" lvl="3" indent="-464102" algn="l">
              <a:buClr>
                <a:srgbClr val="535353"/>
              </a:buClr>
              <a:buSzPct val="82000"/>
              <a:buChar char="‣"/>
              <a:defRPr sz="4100"/>
            </a:pPr>
            <a:r>
              <a:t>Diversity of measures</a:t>
            </a:r>
          </a:p>
          <a:p>
            <a:pPr marL="2026202" lvl="3" indent="-464102" algn="l">
              <a:buClr>
                <a:srgbClr val="535353"/>
              </a:buClr>
              <a:buSzPct val="82000"/>
              <a:buChar char="‣"/>
              <a:defRPr sz="4100"/>
            </a:pPr>
            <a:r>
              <a:t>Expensive measures</a:t>
            </a:r>
          </a:p>
          <a:p>
            <a:pPr marL="1537252" lvl="1" indent="-724452" algn="l">
              <a:spcBef>
                <a:spcPts val="2500"/>
              </a:spcBef>
              <a:buSzPct val="100000"/>
              <a:buAutoNum type="arabicPeriod"/>
              <a:defRPr sz="4100"/>
            </a:pPr>
            <a:r>
              <a:t>Describe how the data fills a gap if one exists</a:t>
            </a:r>
          </a:p>
          <a:p>
            <a:pPr marL="1537252" lvl="1" indent="-724452" algn="l">
              <a:spcBef>
                <a:spcPts val="2500"/>
              </a:spcBef>
              <a:buSzPct val="100000"/>
              <a:buAutoNum type="arabicPeriod"/>
              <a:defRPr sz="4100"/>
            </a:pPr>
            <a:r>
              <a:t>Describe how the data can be applied and/or reused</a:t>
            </a:r>
          </a:p>
          <a:p>
            <a:pPr marL="2026202" lvl="3" indent="-464102" algn="l">
              <a:buClr>
                <a:srgbClr val="535353"/>
              </a:buClr>
              <a:buSzPct val="82000"/>
              <a:buChar char="‣"/>
              <a:defRPr sz="4100"/>
            </a:pPr>
            <a:r>
              <a:t>Interdisciplinary uses</a:t>
            </a:r>
          </a:p>
          <a:p>
            <a:pPr marL="2026202" lvl="3" indent="-464102" algn="l">
              <a:buClr>
                <a:srgbClr val="535353"/>
              </a:buClr>
              <a:buSzPct val="82000"/>
              <a:buChar char="‣"/>
              <a:defRPr sz="4100"/>
            </a:pPr>
            <a:r>
              <a:t>Possible research questions (unrelated/not answered by primary grant)</a:t>
            </a:r>
          </a:p>
          <a:p>
            <a:pPr marL="1537252" lvl="1" indent="-724452" algn="l">
              <a:spcBef>
                <a:spcPts val="2500"/>
              </a:spcBef>
              <a:buSzPct val="100000"/>
              <a:buAutoNum type="arabicPeriod"/>
              <a:defRPr sz="4100"/>
            </a:pPr>
            <a:r>
              <a:t>Describe limitations or potential pitfalls for users</a:t>
            </a:r>
          </a:p>
          <a:p>
            <a:pPr marL="2026202" lvl="3" indent="-464102" algn="l">
              <a:buClr>
                <a:srgbClr val="535353"/>
              </a:buClr>
              <a:buSzPct val="82000"/>
              <a:buChar char="‣"/>
              <a:defRPr sz="4100"/>
            </a:pPr>
            <a:r>
              <a:t>Warnings about out-of-scope analyses/uses</a:t>
            </a:r>
          </a:p>
          <a:p>
            <a:pPr marL="2026202" lvl="3" indent="-464102" algn="l">
              <a:buClr>
                <a:srgbClr val="535353"/>
              </a:buClr>
              <a:buSzPct val="82000"/>
              <a:buChar char="‣"/>
              <a:defRPr sz="4100"/>
            </a:pPr>
            <a:r>
              <a:t>Guidance/recommendations</a:t>
            </a:r>
          </a:p>
        </p:txBody>
      </p:sp>
      <p:sp>
        <p:nvSpPr>
          <p:cNvPr id="523" name="Structure of a Data paper"/>
          <p:cNvSpPr txBox="1">
            <a:spLocks noGrp="1"/>
          </p:cNvSpPr>
          <p:nvPr>
            <p:ph type="title"/>
          </p:nvPr>
        </p:nvSpPr>
        <p:spPr>
          <a:xfrm>
            <a:off x="3682431" y="704887"/>
            <a:ext cx="17019138" cy="1803798"/>
          </a:xfrm>
          <a:prstGeom prst="rect">
            <a:avLst/>
          </a:prstGeom>
        </p:spPr>
        <p:txBody>
          <a:bodyPr/>
          <a:lstStyle>
            <a:lvl1pPr defTabSz="788669">
              <a:defRPr sz="9600"/>
            </a:lvl1pPr>
          </a:lstStyle>
          <a:p>
            <a:r>
              <a:t>Structure of a Data paper</a:t>
            </a:r>
          </a:p>
        </p:txBody>
      </p:sp>
      <p:pic>
        <p:nvPicPr>
          <p:cNvPr id="524" name="Icon of a person with arms outstretched, surrounded by symbols of a document, gear, and checkmark, representing multitasking and productivity." descr="Icon of a person with arms outstretched, surrounded by symbols of a document, gear, and checkmark, representing multitasking and productivity."/>
          <p:cNvPicPr>
            <a:picLocks noChangeAspect="1"/>
          </p:cNvPicPr>
          <p:nvPr/>
        </p:nvPicPr>
        <p:blipFill>
          <a:blip r:embed="rId2"/>
          <a:stretch>
            <a:fillRect/>
          </a:stretch>
        </p:blipFill>
        <p:spPr>
          <a:xfrm>
            <a:off x="16764000" y="4711700"/>
            <a:ext cx="5400983" cy="53721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Not enough to just post/share data - it needs to be documented"/>
          <p:cNvSpPr txBox="1"/>
          <p:nvPr/>
        </p:nvSpPr>
        <p:spPr>
          <a:xfrm>
            <a:off x="3987760" y="2719208"/>
            <a:ext cx="16408480" cy="8667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lvl1pPr algn="l">
              <a:spcBef>
                <a:spcPts val="1500"/>
              </a:spcBef>
            </a:lvl1pPr>
          </a:lstStyle>
          <a:p>
            <a:r>
              <a:t>Not enough to just post/share data - it needs to be documented </a:t>
            </a:r>
          </a:p>
        </p:txBody>
      </p:sp>
      <p:sp>
        <p:nvSpPr>
          <p:cNvPr id="527" name="Open Data and Metadata"/>
          <p:cNvSpPr txBox="1">
            <a:spLocks noGrp="1"/>
          </p:cNvSpPr>
          <p:nvPr>
            <p:ph type="title"/>
          </p:nvPr>
        </p:nvSpPr>
        <p:spPr>
          <a:xfrm>
            <a:off x="3682431" y="704887"/>
            <a:ext cx="17019138" cy="1803798"/>
          </a:xfrm>
          <a:prstGeom prst="rect">
            <a:avLst/>
          </a:prstGeom>
        </p:spPr>
        <p:txBody>
          <a:bodyPr/>
          <a:lstStyle>
            <a:lvl1pPr defTabSz="788669">
              <a:defRPr sz="9600"/>
            </a:lvl1pPr>
          </a:lstStyle>
          <a:p>
            <a:r>
              <a:t>Open Data and Metadata</a:t>
            </a:r>
          </a:p>
        </p:txBody>
      </p:sp>
      <p:sp>
        <p:nvSpPr>
          <p:cNvPr id="528" name="Metadata is highly structured data laid out in fields, often with controlled vocabularies…"/>
          <p:cNvSpPr txBox="1"/>
          <p:nvPr/>
        </p:nvSpPr>
        <p:spPr>
          <a:xfrm>
            <a:off x="1741570" y="6159182"/>
            <a:ext cx="12101084" cy="27946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nSpc>
                <a:spcPct val="120000"/>
              </a:lnSpc>
              <a:spcBef>
                <a:spcPts val="1500"/>
              </a:spcBef>
            </a:pPr>
            <a:r>
              <a:t>Metadata is highly structured data laid out in fields, often with controlled vocabularies </a:t>
            </a:r>
          </a:p>
          <a:p>
            <a:pPr lvl="1">
              <a:lnSpc>
                <a:spcPct val="120000"/>
              </a:lnSpc>
              <a:spcBef>
                <a:spcPts val="1500"/>
              </a:spcBef>
              <a:defRPr i="1">
                <a:latin typeface="Gill Sans"/>
                <a:ea typeface="Gill Sans"/>
                <a:cs typeface="Gill Sans"/>
                <a:sym typeface="Gill Sans"/>
              </a:defRPr>
            </a:pPr>
            <a:r>
              <a:t>the who, what, when, where, and why of data</a:t>
            </a:r>
          </a:p>
        </p:txBody>
      </p:sp>
      <p:pic>
        <p:nvPicPr>
          <p:cNvPr id="529" name="Image of a pink envelope with a love letter inside, featuring a red heart. Above, text reads: &quot;Metadata is a love note to the future!&quot;" descr="Image of a pink envelope with a love letter inside, featuring a red heart. Above, text reads: &quot;Metadata is a love note to the future!&quot;"/>
          <p:cNvPicPr>
            <a:picLocks noChangeAspect="1"/>
          </p:cNvPicPr>
          <p:nvPr/>
        </p:nvPicPr>
        <p:blipFill>
          <a:blip r:embed="rId2"/>
          <a:stretch>
            <a:fillRect/>
          </a:stretch>
        </p:blipFill>
        <p:spPr>
          <a:xfrm>
            <a:off x="14312110" y="5090226"/>
            <a:ext cx="7708901" cy="5575441"/>
          </a:xfrm>
          <a:prstGeom prst="rect">
            <a:avLst/>
          </a:prstGeom>
          <a:ln w="12700">
            <a:miter lim="400000"/>
          </a:ln>
        </p:spPr>
      </p:pic>
      <p:sp>
        <p:nvSpPr>
          <p:cNvPr id="530" name="*slides and resources from yesterday on website*"/>
          <p:cNvSpPr txBox="1"/>
          <p:nvPr/>
        </p:nvSpPr>
        <p:spPr>
          <a:xfrm>
            <a:off x="12116019" y="10993075"/>
            <a:ext cx="12101084" cy="638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spAutoFit/>
          </a:bodyPr>
          <a:lstStyle/>
          <a:p>
            <a:pPr lvl="1">
              <a:lnSpc>
                <a:spcPct val="120000"/>
              </a:lnSpc>
              <a:spcBef>
                <a:spcPts val="1500"/>
              </a:spcBef>
              <a:defRPr sz="3400"/>
            </a:pPr>
            <a:r>
              <a:t>*slides and resources from yesterday on website*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Institutional Tools &amp; Resources"/>
          <p:cNvSpPr txBox="1">
            <a:spLocks noGrp="1"/>
          </p:cNvSpPr>
          <p:nvPr>
            <p:ph type="title"/>
          </p:nvPr>
        </p:nvSpPr>
        <p:spPr>
          <a:xfrm>
            <a:off x="3682431" y="704887"/>
            <a:ext cx="17019138" cy="1803798"/>
          </a:xfrm>
          <a:prstGeom prst="rect">
            <a:avLst/>
          </a:prstGeom>
        </p:spPr>
        <p:txBody>
          <a:bodyPr>
            <a:normAutofit fontScale="90000"/>
          </a:bodyPr>
          <a:lstStyle>
            <a:lvl1pPr defTabSz="788669">
              <a:defRPr sz="9600"/>
            </a:lvl1pPr>
          </a:lstStyle>
          <a:p>
            <a:r>
              <a:t>Institutional Tools &amp; Resources</a:t>
            </a:r>
          </a:p>
        </p:txBody>
      </p:sp>
      <p:sp>
        <p:nvSpPr>
          <p:cNvPr id="501" name="Research Data Stewardship Program"/>
          <p:cNvSpPr txBox="1"/>
          <p:nvPr/>
        </p:nvSpPr>
        <p:spPr>
          <a:xfrm>
            <a:off x="4108146" y="3995749"/>
            <a:ext cx="16167708" cy="1158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a:defRPr sz="7000"/>
            </a:pPr>
            <a:r>
              <a:t>Research Data Stewardship Program</a:t>
            </a:r>
          </a:p>
        </p:txBody>
      </p:sp>
      <p:sp>
        <p:nvSpPr>
          <p:cNvPr id="502" name="Free Consultations:…"/>
          <p:cNvSpPr txBox="1"/>
          <p:nvPr/>
        </p:nvSpPr>
        <p:spPr>
          <a:xfrm>
            <a:off x="3857571" y="5983123"/>
            <a:ext cx="9174796" cy="60618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spcBef>
                <a:spcPts val="6400"/>
              </a:spcBef>
              <a:defRPr sz="7500"/>
            </a:pPr>
            <a:r>
              <a:t>Free Consultations:</a:t>
            </a:r>
          </a:p>
          <a:p>
            <a:pPr marL="310896" indent="-310896" algn="l">
              <a:spcBef>
                <a:spcPts val="800"/>
              </a:spcBef>
              <a:buSzPct val="100000"/>
              <a:buChar char="•"/>
              <a:defRPr sz="4000"/>
            </a:pPr>
            <a:r>
              <a:t>Data Visualization</a:t>
            </a:r>
          </a:p>
          <a:p>
            <a:pPr marL="310896" indent="-310896" algn="l">
              <a:spcBef>
                <a:spcPts val="800"/>
              </a:spcBef>
              <a:buSzPct val="100000"/>
              <a:buChar char="•"/>
              <a:defRPr sz="4000"/>
            </a:pPr>
            <a:r>
              <a:t>Data Sharing</a:t>
            </a:r>
          </a:p>
          <a:p>
            <a:pPr marL="310896" indent="-310896" algn="l">
              <a:spcBef>
                <a:spcPts val="800"/>
              </a:spcBef>
              <a:buSzPct val="100000"/>
              <a:buChar char="•"/>
              <a:defRPr sz="4000"/>
            </a:pPr>
            <a:r>
              <a:t>Statistical Results Interpretation</a:t>
            </a:r>
          </a:p>
          <a:p>
            <a:pPr marL="310896" indent="-310896" algn="l">
              <a:spcBef>
                <a:spcPts val="800"/>
              </a:spcBef>
              <a:buSzPct val="100000"/>
              <a:buChar char="•"/>
              <a:defRPr sz="4000"/>
            </a:pPr>
            <a:r>
              <a:t>Data Analysis Planning</a:t>
            </a:r>
          </a:p>
          <a:p>
            <a:pPr marL="310896" indent="-310896" algn="l">
              <a:spcBef>
                <a:spcPts val="800"/>
              </a:spcBef>
              <a:buSzPct val="100000"/>
              <a:buChar char="•"/>
              <a:defRPr sz="4000"/>
            </a:pPr>
            <a:r>
              <a:t>Code &amp; Software Troubleshooting</a:t>
            </a:r>
          </a:p>
          <a:p>
            <a:pPr marL="310896" indent="-310896" algn="l">
              <a:spcBef>
                <a:spcPts val="800"/>
              </a:spcBef>
              <a:buSzPct val="100000"/>
              <a:buChar char="•"/>
              <a:defRPr sz="4000"/>
            </a:pPr>
            <a:r>
              <a:t>Research Data Management</a:t>
            </a:r>
          </a:p>
          <a:p>
            <a:pPr marL="310896" indent="-310896" algn="l">
              <a:spcBef>
                <a:spcPts val="800"/>
              </a:spcBef>
              <a:buSzPct val="100000"/>
              <a:buChar char="•"/>
              <a:defRPr sz="4000"/>
            </a:pPr>
            <a:r>
              <a:t>Data Management and Sharing Plans</a:t>
            </a:r>
          </a:p>
        </p:txBody>
      </p:sp>
      <p:pic>
        <p:nvPicPr>
          <p:cNvPr id="503" name="pasted-movie.png" descr="QR Code to Booking Webpage"/>
          <p:cNvPicPr>
            <a:picLocks noChangeAspect="1"/>
          </p:cNvPicPr>
          <p:nvPr/>
        </p:nvPicPr>
        <p:blipFill>
          <a:blip r:embed="rId2"/>
          <a:stretch>
            <a:fillRect/>
          </a:stretch>
        </p:blipFill>
        <p:spPr>
          <a:xfrm>
            <a:off x="15126923" y="6354543"/>
            <a:ext cx="4259855" cy="4215939"/>
          </a:xfrm>
          <a:prstGeom prst="rect">
            <a:avLst/>
          </a:prstGeom>
          <a:ln w="12700">
            <a:miter lim="400000"/>
          </a:ln>
        </p:spPr>
      </p:pic>
      <p:sp>
        <p:nvSpPr>
          <p:cNvPr id="504" name="Bookings Page"/>
          <p:cNvSpPr txBox="1"/>
          <p:nvPr/>
        </p:nvSpPr>
        <p:spPr>
          <a:xfrm>
            <a:off x="15187494" y="10730596"/>
            <a:ext cx="4138713" cy="942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lvl="2">
              <a:defRPr sz="5600"/>
            </a:pPr>
            <a:r>
              <a:rPr u="sng">
                <a:hlinkClick r:id="rId3"/>
              </a:rPr>
              <a:t>Bookings Page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Feedback"/>
          <p:cNvSpPr txBox="1">
            <a:spLocks noGrp="1"/>
          </p:cNvSpPr>
          <p:nvPr>
            <p:ph type="title"/>
          </p:nvPr>
        </p:nvSpPr>
        <p:spPr>
          <a:xfrm>
            <a:off x="3161558" y="314838"/>
            <a:ext cx="18060884" cy="3429001"/>
          </a:xfrm>
          <a:prstGeom prst="rect">
            <a:avLst/>
          </a:prstGeom>
        </p:spPr>
        <p:txBody>
          <a:bodyPr/>
          <a:lstStyle/>
          <a:p>
            <a:r>
              <a:t>Feedback</a:t>
            </a:r>
          </a:p>
        </p:txBody>
      </p:sp>
      <p:pic>
        <p:nvPicPr>
          <p:cNvPr id="533" name="pasted-movie.png" descr="pasted-movie.png"/>
          <p:cNvPicPr>
            <a:picLocks noChangeAspect="1"/>
          </p:cNvPicPr>
          <p:nvPr/>
        </p:nvPicPr>
        <p:blipFill>
          <a:blip r:embed="rId2"/>
          <a:stretch>
            <a:fillRect/>
          </a:stretch>
        </p:blipFill>
        <p:spPr>
          <a:xfrm>
            <a:off x="8303317" y="4590326"/>
            <a:ext cx="7777366" cy="7908005"/>
          </a:xfrm>
          <a:prstGeom prst="rect">
            <a:avLst/>
          </a:prstGeom>
          <a:ln w="12700">
            <a:miter lim="400000"/>
          </a:ln>
        </p:spPr>
      </p:pic>
      <p:sp>
        <p:nvSpPr>
          <p:cNvPr id="534" name="Workshop Name: Bootcamp Data &amp; Data Papers"/>
          <p:cNvSpPr txBox="1"/>
          <p:nvPr/>
        </p:nvSpPr>
        <p:spPr>
          <a:xfrm>
            <a:off x="5678698" y="3289627"/>
            <a:ext cx="13026604" cy="892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lvl1pPr algn="l">
              <a:spcBef>
                <a:spcPts val="5300"/>
              </a:spcBef>
              <a:defRPr sz="5200"/>
            </a:lvl1pPr>
          </a:lstStyle>
          <a:p>
            <a:r>
              <a:t>Workshop Name: Bootcamp Data &amp; Data Papers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Why Share your Data?"/>
          <p:cNvSpPr txBox="1">
            <a:spLocks noGrp="1"/>
          </p:cNvSpPr>
          <p:nvPr>
            <p:ph type="title"/>
          </p:nvPr>
        </p:nvSpPr>
        <p:spPr>
          <a:xfrm>
            <a:off x="3682431" y="704887"/>
            <a:ext cx="17019138" cy="1803798"/>
          </a:xfrm>
          <a:prstGeom prst="rect">
            <a:avLst/>
          </a:prstGeom>
        </p:spPr>
        <p:txBody>
          <a:bodyPr/>
          <a:lstStyle>
            <a:lvl1pPr defTabSz="788669">
              <a:defRPr sz="9600"/>
            </a:lvl1pPr>
          </a:lstStyle>
          <a:p>
            <a:r>
              <a:t>Why Share your Data?</a:t>
            </a:r>
          </a:p>
        </p:txBody>
      </p:sp>
      <p:sp>
        <p:nvSpPr>
          <p:cNvPr id="181" name="Advance Rigorous &amp; Reproducible Research…"/>
          <p:cNvSpPr txBox="1"/>
          <p:nvPr/>
        </p:nvSpPr>
        <p:spPr>
          <a:xfrm>
            <a:off x="8040017" y="3479765"/>
            <a:ext cx="14172735" cy="3965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4600"/>
            </a:pPr>
            <a:r>
              <a:t>Advance Rigorous &amp; Reproducible Research</a:t>
            </a:r>
          </a:p>
          <a:p>
            <a:pPr lvl="2">
              <a:defRPr sz="4100"/>
            </a:pPr>
            <a:endParaRPr/>
          </a:p>
          <a:p>
            <a:pPr marL="464102" indent="-464102" algn="l">
              <a:buClr>
                <a:srgbClr val="535353"/>
              </a:buClr>
              <a:buSzPct val="82000"/>
              <a:buChar char="•"/>
              <a:defRPr sz="4100"/>
            </a:pPr>
            <a:r>
              <a:t>Enable validation of research results</a:t>
            </a:r>
            <a:endParaRPr sz="1200"/>
          </a:p>
          <a:p>
            <a:pPr marL="464102" indent="-464102" algn="l">
              <a:buClr>
                <a:srgbClr val="535353"/>
              </a:buClr>
              <a:buSzPct val="82000"/>
              <a:buChar char="•"/>
              <a:defRPr sz="4100"/>
            </a:pPr>
            <a:r>
              <a:t>Make high-value datasets accessible</a:t>
            </a:r>
            <a:endParaRPr sz="1200"/>
          </a:p>
          <a:p>
            <a:pPr marL="464102" indent="-464102" algn="l">
              <a:buClr>
                <a:srgbClr val="535353"/>
              </a:buClr>
              <a:buSzPct val="82000"/>
              <a:buChar char="•"/>
              <a:defRPr sz="4100"/>
            </a:pPr>
            <a:r>
              <a:t>Accelerate future research directions</a:t>
            </a:r>
            <a:endParaRPr sz="1200"/>
          </a:p>
          <a:p>
            <a:pPr marL="464102" indent="-464102" algn="l">
              <a:buClr>
                <a:srgbClr val="535353"/>
              </a:buClr>
              <a:buSzPct val="82000"/>
              <a:buChar char="•"/>
              <a:defRPr sz="4100"/>
            </a:pPr>
            <a:r>
              <a:t>Increase opportunities for citation and collaboration</a:t>
            </a:r>
            <a:endParaRPr sz="1200"/>
          </a:p>
        </p:txBody>
      </p:sp>
      <p:sp>
        <p:nvSpPr>
          <p:cNvPr id="182" name="Promote Public Trust…"/>
          <p:cNvSpPr txBox="1"/>
          <p:nvPr/>
        </p:nvSpPr>
        <p:spPr>
          <a:xfrm>
            <a:off x="8040017" y="8416421"/>
            <a:ext cx="14172735" cy="3698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4600"/>
            </a:pPr>
            <a:r>
              <a:t>Promote Public Trust</a:t>
            </a:r>
          </a:p>
          <a:p>
            <a:pPr lvl="2">
              <a:defRPr sz="2300"/>
            </a:pPr>
            <a:endParaRPr/>
          </a:p>
          <a:p>
            <a:pPr marL="464102" indent="-464102" algn="l">
              <a:buClr>
                <a:srgbClr val="535353"/>
              </a:buClr>
              <a:buSzPct val="82000"/>
              <a:buChar char="•"/>
              <a:defRPr sz="4100"/>
            </a:pPr>
            <a:r>
              <a:t>Foster transparency and accountability</a:t>
            </a:r>
            <a:endParaRPr sz="1200"/>
          </a:p>
          <a:p>
            <a:pPr marL="464102" indent="-464102" algn="l">
              <a:buClr>
                <a:srgbClr val="535353"/>
              </a:buClr>
              <a:buSzPct val="82000"/>
              <a:buChar char="•"/>
              <a:defRPr sz="4100"/>
            </a:pPr>
            <a:r>
              <a:t>Demonstrate stewardship over taxpayer funds</a:t>
            </a:r>
            <a:endParaRPr sz="1200"/>
          </a:p>
          <a:p>
            <a:pPr marL="464102" indent="-464102" algn="l">
              <a:buClr>
                <a:srgbClr val="535353"/>
              </a:buClr>
              <a:buSzPct val="82000"/>
              <a:buChar char="•"/>
              <a:defRPr sz="4100"/>
            </a:pPr>
            <a:r>
              <a:t>Maximize research participants’ contributions</a:t>
            </a:r>
            <a:endParaRPr sz="1200"/>
          </a:p>
          <a:p>
            <a:pPr marL="464102" indent="-464102" algn="l">
              <a:buClr>
                <a:srgbClr val="535353"/>
              </a:buClr>
              <a:buSzPct val="82000"/>
              <a:buChar char="•"/>
              <a:defRPr sz="4100"/>
            </a:pPr>
            <a:r>
              <a:t>Support appropriate protections of research participants’ data</a:t>
            </a:r>
            <a:endParaRPr sz="1200"/>
          </a:p>
        </p:txBody>
      </p:sp>
      <p:grpSp>
        <p:nvGrpSpPr>
          <p:cNvPr id="191" name="Group"/>
          <p:cNvGrpSpPr/>
          <p:nvPr/>
        </p:nvGrpSpPr>
        <p:grpSpPr>
          <a:xfrm>
            <a:off x="2642413" y="8416421"/>
            <a:ext cx="2963297" cy="3698876"/>
            <a:chOff x="0" y="0"/>
            <a:chExt cx="2963295" cy="3698875"/>
          </a:xfrm>
        </p:grpSpPr>
        <p:grpSp>
          <p:nvGrpSpPr>
            <p:cNvPr id="189" name="Group"/>
            <p:cNvGrpSpPr/>
            <p:nvPr/>
          </p:nvGrpSpPr>
          <p:grpSpPr>
            <a:xfrm>
              <a:off x="0" y="0"/>
              <a:ext cx="2963296" cy="3698876"/>
              <a:chOff x="0" y="0"/>
              <a:chExt cx="2963295" cy="3698875"/>
            </a:xfrm>
          </p:grpSpPr>
          <p:grpSp>
            <p:nvGrpSpPr>
              <p:cNvPr id="185" name="Group"/>
              <p:cNvGrpSpPr/>
              <p:nvPr/>
            </p:nvGrpSpPr>
            <p:grpSpPr>
              <a:xfrm>
                <a:off x="-1" y="0"/>
                <a:ext cx="1481649" cy="3698876"/>
                <a:chOff x="0" y="0"/>
                <a:chExt cx="1481647" cy="3698875"/>
              </a:xfrm>
            </p:grpSpPr>
            <p:sp>
              <p:nvSpPr>
                <p:cNvPr id="183" name="Shape"/>
                <p:cNvSpPr/>
                <p:nvPr/>
              </p:nvSpPr>
              <p:spPr>
                <a:xfrm>
                  <a:off x="0" y="0"/>
                  <a:ext cx="1481648" cy="3698876"/>
                </a:xfrm>
                <a:custGeom>
                  <a:avLst/>
                  <a:gdLst/>
                  <a:ahLst/>
                  <a:cxnLst>
                    <a:cxn ang="0">
                      <a:pos x="wd2" y="hd2"/>
                    </a:cxn>
                    <a:cxn ang="5400000">
                      <a:pos x="wd2" y="hd2"/>
                    </a:cxn>
                    <a:cxn ang="10800000">
                      <a:pos x="wd2" y="hd2"/>
                    </a:cxn>
                    <a:cxn ang="16200000">
                      <a:pos x="wd2" y="hd2"/>
                    </a:cxn>
                  </a:cxnLst>
                  <a:rect l="0" t="0" r="r" b="b"/>
                  <a:pathLst>
                    <a:path w="21346" h="21600" extrusionOk="0">
                      <a:moveTo>
                        <a:pt x="21346" y="0"/>
                      </a:moveTo>
                      <a:cubicBezTo>
                        <a:pt x="17818" y="1013"/>
                        <a:pt x="13948" y="1813"/>
                        <a:pt x="9850" y="2371"/>
                      </a:cubicBezTo>
                      <a:cubicBezTo>
                        <a:pt x="6711" y="2799"/>
                        <a:pt x="3464" y="3081"/>
                        <a:pt x="169" y="3214"/>
                      </a:cubicBezTo>
                      <a:cubicBezTo>
                        <a:pt x="-254" y="5453"/>
                        <a:pt x="121" y="7689"/>
                        <a:pt x="1249" y="9855"/>
                      </a:cubicBezTo>
                      <a:cubicBezTo>
                        <a:pt x="2313" y="11898"/>
                        <a:pt x="4057" y="13896"/>
                        <a:pt x="6714" y="15723"/>
                      </a:cubicBezTo>
                      <a:cubicBezTo>
                        <a:pt x="10260" y="18161"/>
                        <a:pt x="15300" y="20185"/>
                        <a:pt x="21346" y="21600"/>
                      </a:cubicBezTo>
                      <a:lnTo>
                        <a:pt x="21346" y="0"/>
                      </a:lnTo>
                      <a:close/>
                    </a:path>
                  </a:pathLst>
                </a:custGeom>
                <a:solidFill>
                  <a:srgbClr val="B9B9B9"/>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84" name="Shape"/>
                <p:cNvSpPr/>
                <p:nvPr/>
              </p:nvSpPr>
              <p:spPr>
                <a:xfrm>
                  <a:off x="242031" y="321300"/>
                  <a:ext cx="1239617" cy="3105016"/>
                </a:xfrm>
                <a:custGeom>
                  <a:avLst/>
                  <a:gdLst/>
                  <a:ahLst/>
                  <a:cxnLst>
                    <a:cxn ang="0">
                      <a:pos x="wd2" y="hd2"/>
                    </a:cxn>
                    <a:cxn ang="5400000">
                      <a:pos x="wd2" y="hd2"/>
                    </a:cxn>
                    <a:cxn ang="10800000">
                      <a:pos x="wd2" y="hd2"/>
                    </a:cxn>
                    <a:cxn ang="16200000">
                      <a:pos x="wd2" y="hd2"/>
                    </a:cxn>
                  </a:cxnLst>
                  <a:rect l="0" t="0" r="r" b="b"/>
                  <a:pathLst>
                    <a:path w="21037" h="21600" extrusionOk="0">
                      <a:moveTo>
                        <a:pt x="21037" y="0"/>
                      </a:moveTo>
                      <a:cubicBezTo>
                        <a:pt x="17577" y="930"/>
                        <a:pt x="13860" y="1687"/>
                        <a:pt x="9960" y="2251"/>
                      </a:cubicBezTo>
                      <a:cubicBezTo>
                        <a:pt x="6770" y="2712"/>
                        <a:pt x="3477" y="3043"/>
                        <a:pt x="129" y="3239"/>
                      </a:cubicBezTo>
                      <a:cubicBezTo>
                        <a:pt x="-563" y="7221"/>
                        <a:pt x="1548" y="11201"/>
                        <a:pt x="6210" y="14706"/>
                      </a:cubicBezTo>
                      <a:cubicBezTo>
                        <a:pt x="9833" y="17429"/>
                        <a:pt x="14899" y="19785"/>
                        <a:pt x="21037" y="21600"/>
                      </a:cubicBezTo>
                      <a:lnTo>
                        <a:pt x="21037" y="0"/>
                      </a:ln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88" name="Group"/>
              <p:cNvGrpSpPr/>
              <p:nvPr/>
            </p:nvGrpSpPr>
            <p:grpSpPr>
              <a:xfrm flipH="1">
                <a:off x="1481647" y="0"/>
                <a:ext cx="1481649" cy="3698876"/>
                <a:chOff x="0" y="0"/>
                <a:chExt cx="1481647" cy="3698875"/>
              </a:xfrm>
            </p:grpSpPr>
            <p:sp>
              <p:nvSpPr>
                <p:cNvPr id="186" name="Shape"/>
                <p:cNvSpPr/>
                <p:nvPr/>
              </p:nvSpPr>
              <p:spPr>
                <a:xfrm flipH="1">
                  <a:off x="-1" y="0"/>
                  <a:ext cx="1481649" cy="3698876"/>
                </a:xfrm>
                <a:custGeom>
                  <a:avLst/>
                  <a:gdLst/>
                  <a:ahLst/>
                  <a:cxnLst>
                    <a:cxn ang="0">
                      <a:pos x="wd2" y="hd2"/>
                    </a:cxn>
                    <a:cxn ang="5400000">
                      <a:pos x="wd2" y="hd2"/>
                    </a:cxn>
                    <a:cxn ang="10800000">
                      <a:pos x="wd2" y="hd2"/>
                    </a:cxn>
                    <a:cxn ang="16200000">
                      <a:pos x="wd2" y="hd2"/>
                    </a:cxn>
                  </a:cxnLst>
                  <a:rect l="0" t="0" r="r" b="b"/>
                  <a:pathLst>
                    <a:path w="21346" h="21600" extrusionOk="0">
                      <a:moveTo>
                        <a:pt x="0" y="0"/>
                      </a:moveTo>
                      <a:cubicBezTo>
                        <a:pt x="3528" y="1013"/>
                        <a:pt x="7398" y="1813"/>
                        <a:pt x="11496" y="2371"/>
                      </a:cubicBezTo>
                      <a:cubicBezTo>
                        <a:pt x="14635" y="2799"/>
                        <a:pt x="17882" y="3081"/>
                        <a:pt x="21177" y="3214"/>
                      </a:cubicBezTo>
                      <a:cubicBezTo>
                        <a:pt x="21600" y="5453"/>
                        <a:pt x="21225" y="7689"/>
                        <a:pt x="20097" y="9855"/>
                      </a:cubicBezTo>
                      <a:cubicBezTo>
                        <a:pt x="19033" y="11898"/>
                        <a:pt x="17289" y="13896"/>
                        <a:pt x="14632" y="15723"/>
                      </a:cubicBezTo>
                      <a:cubicBezTo>
                        <a:pt x="11086" y="18161"/>
                        <a:pt x="6046" y="20185"/>
                        <a:pt x="0" y="21600"/>
                      </a:cubicBezTo>
                      <a:lnTo>
                        <a:pt x="0" y="0"/>
                      </a:lnTo>
                      <a:close/>
                    </a:path>
                  </a:pathLst>
                </a:custGeom>
                <a:solidFill>
                  <a:srgbClr val="999999"/>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87" name="Shape"/>
                <p:cNvSpPr/>
                <p:nvPr/>
              </p:nvSpPr>
              <p:spPr>
                <a:xfrm flipH="1">
                  <a:off x="242031" y="321300"/>
                  <a:ext cx="1239617" cy="3105016"/>
                </a:xfrm>
                <a:custGeom>
                  <a:avLst/>
                  <a:gdLst/>
                  <a:ahLst/>
                  <a:cxnLst>
                    <a:cxn ang="0">
                      <a:pos x="wd2" y="hd2"/>
                    </a:cxn>
                    <a:cxn ang="5400000">
                      <a:pos x="wd2" y="hd2"/>
                    </a:cxn>
                    <a:cxn ang="10800000">
                      <a:pos x="wd2" y="hd2"/>
                    </a:cxn>
                    <a:cxn ang="16200000">
                      <a:pos x="wd2" y="hd2"/>
                    </a:cxn>
                  </a:cxnLst>
                  <a:rect l="0" t="0" r="r" b="b"/>
                  <a:pathLst>
                    <a:path w="21037" h="21600" extrusionOk="0">
                      <a:moveTo>
                        <a:pt x="0" y="0"/>
                      </a:moveTo>
                      <a:cubicBezTo>
                        <a:pt x="3460" y="930"/>
                        <a:pt x="7177" y="1687"/>
                        <a:pt x="11077" y="2251"/>
                      </a:cubicBezTo>
                      <a:cubicBezTo>
                        <a:pt x="14267" y="2712"/>
                        <a:pt x="17560" y="3043"/>
                        <a:pt x="20908" y="3239"/>
                      </a:cubicBezTo>
                      <a:cubicBezTo>
                        <a:pt x="21600" y="7221"/>
                        <a:pt x="19489" y="11201"/>
                        <a:pt x="14827" y="14706"/>
                      </a:cubicBezTo>
                      <a:cubicBezTo>
                        <a:pt x="11204" y="17429"/>
                        <a:pt x="6138" y="19785"/>
                        <a:pt x="0" y="21600"/>
                      </a:cubicBezTo>
                      <a:lnTo>
                        <a:pt x="0" y="0"/>
                      </a:lnTo>
                      <a:close/>
                    </a:path>
                  </a:pathLst>
                </a:custGeom>
                <a:solidFill>
                  <a:srgbClr val="3484C9"/>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sp>
          <p:nvSpPr>
            <p:cNvPr id="190" name="Shape"/>
            <p:cNvSpPr/>
            <p:nvPr/>
          </p:nvSpPr>
          <p:spPr>
            <a:xfrm rot="16200000" flipH="1">
              <a:off x="1090902" y="1223196"/>
              <a:ext cx="781491" cy="924236"/>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36" name="Group"/>
          <p:cNvGrpSpPr/>
          <p:nvPr/>
        </p:nvGrpSpPr>
        <p:grpSpPr>
          <a:xfrm>
            <a:off x="2642413" y="3422614"/>
            <a:ext cx="2963297" cy="4079877"/>
            <a:chOff x="0" y="0"/>
            <a:chExt cx="2963295" cy="4079875"/>
          </a:xfrm>
        </p:grpSpPr>
        <p:grpSp>
          <p:nvGrpSpPr>
            <p:cNvPr id="203" name="Group"/>
            <p:cNvGrpSpPr/>
            <p:nvPr/>
          </p:nvGrpSpPr>
          <p:grpSpPr>
            <a:xfrm>
              <a:off x="519733" y="-1"/>
              <a:ext cx="2443563" cy="4016239"/>
              <a:chOff x="0" y="0"/>
              <a:chExt cx="2443562" cy="4016237"/>
            </a:xfrm>
          </p:grpSpPr>
          <p:grpSp>
            <p:nvGrpSpPr>
              <p:cNvPr id="195" name="Group"/>
              <p:cNvGrpSpPr/>
              <p:nvPr/>
            </p:nvGrpSpPr>
            <p:grpSpPr>
              <a:xfrm>
                <a:off x="397631" y="-1"/>
                <a:ext cx="2045932" cy="1855232"/>
                <a:chOff x="0" y="0"/>
                <a:chExt cx="2045930" cy="1855230"/>
              </a:xfrm>
            </p:grpSpPr>
            <p:sp>
              <p:nvSpPr>
                <p:cNvPr id="192" name="Shape"/>
                <p:cNvSpPr/>
                <p:nvPr/>
              </p:nvSpPr>
              <p:spPr>
                <a:xfrm>
                  <a:off x="2637" y="0"/>
                  <a:ext cx="1020590" cy="1471890"/>
                </a:xfrm>
                <a:custGeom>
                  <a:avLst/>
                  <a:gdLst/>
                  <a:ahLst/>
                  <a:cxnLst>
                    <a:cxn ang="0">
                      <a:pos x="wd2" y="hd2"/>
                    </a:cxn>
                    <a:cxn ang="5400000">
                      <a:pos x="wd2" y="hd2"/>
                    </a:cxn>
                    <a:cxn ang="10800000">
                      <a:pos x="wd2" y="hd2"/>
                    </a:cxn>
                    <a:cxn ang="16200000">
                      <a:pos x="wd2" y="hd2"/>
                    </a:cxn>
                  </a:cxnLst>
                  <a:rect l="0" t="0" r="r" b="b"/>
                  <a:pathLst>
                    <a:path w="21600" h="21600" extrusionOk="0">
                      <a:moveTo>
                        <a:pt x="21600" y="16818"/>
                      </a:moveTo>
                      <a:lnTo>
                        <a:pt x="0" y="21600"/>
                      </a:lnTo>
                      <a:lnTo>
                        <a:pt x="0" y="7165"/>
                      </a:lnTo>
                      <a:lnTo>
                        <a:pt x="21600" y="0"/>
                      </a:lnTo>
                      <a:lnTo>
                        <a:pt x="21600" y="16818"/>
                      </a:lnTo>
                      <a:close/>
                    </a:path>
                  </a:pathLst>
                </a:custGeom>
                <a:solidFill>
                  <a:srgbClr val="7EC3EE"/>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93" name="Shape"/>
                <p:cNvSpPr/>
                <p:nvPr/>
              </p:nvSpPr>
              <p:spPr>
                <a:xfrm>
                  <a:off x="1022836" y="431"/>
                  <a:ext cx="1020591" cy="1471890"/>
                </a:xfrm>
                <a:custGeom>
                  <a:avLst/>
                  <a:gdLst/>
                  <a:ahLst/>
                  <a:cxnLst>
                    <a:cxn ang="0">
                      <a:pos x="wd2" y="hd2"/>
                    </a:cxn>
                    <a:cxn ang="5400000">
                      <a:pos x="wd2" y="hd2"/>
                    </a:cxn>
                    <a:cxn ang="10800000">
                      <a:pos x="wd2" y="hd2"/>
                    </a:cxn>
                    <a:cxn ang="16200000">
                      <a:pos x="wd2" y="hd2"/>
                    </a:cxn>
                  </a:cxnLst>
                  <a:rect l="0" t="0" r="r" b="b"/>
                  <a:pathLst>
                    <a:path w="21600" h="21600" extrusionOk="0">
                      <a:moveTo>
                        <a:pt x="0" y="16818"/>
                      </a:moveTo>
                      <a:lnTo>
                        <a:pt x="21600" y="21600"/>
                      </a:lnTo>
                      <a:lnTo>
                        <a:pt x="21600" y="7165"/>
                      </a:lnTo>
                      <a:lnTo>
                        <a:pt x="0" y="0"/>
                      </a:lnTo>
                      <a:lnTo>
                        <a:pt x="0" y="16818"/>
                      </a:lnTo>
                      <a:close/>
                    </a:path>
                  </a:pathLst>
                </a:custGeom>
                <a:solidFill>
                  <a:srgbClr val="72B1D7"/>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94" name="Shape"/>
                <p:cNvSpPr/>
                <p:nvPr/>
              </p:nvSpPr>
              <p:spPr>
                <a:xfrm>
                  <a:off x="0" y="1146540"/>
                  <a:ext cx="2045931" cy="708691"/>
                </a:xfrm>
                <a:custGeom>
                  <a:avLst/>
                  <a:gdLst/>
                  <a:ahLst/>
                  <a:cxnLst>
                    <a:cxn ang="0">
                      <a:pos x="wd2" y="hd2"/>
                    </a:cxn>
                    <a:cxn ang="5400000">
                      <a:pos x="wd2" y="hd2"/>
                    </a:cxn>
                    <a:cxn ang="10800000">
                      <a:pos x="wd2" y="hd2"/>
                    </a:cxn>
                    <a:cxn ang="16200000">
                      <a:pos x="wd2" y="hd2"/>
                    </a:cxn>
                  </a:cxnLst>
                  <a:rect l="0" t="0" r="r" b="b"/>
                  <a:pathLst>
                    <a:path w="21600" h="21600" extrusionOk="0">
                      <a:moveTo>
                        <a:pt x="0" y="9895"/>
                      </a:moveTo>
                      <a:lnTo>
                        <a:pt x="10800" y="0"/>
                      </a:lnTo>
                      <a:lnTo>
                        <a:pt x="21600" y="9895"/>
                      </a:lnTo>
                      <a:lnTo>
                        <a:pt x="10800" y="21600"/>
                      </a:lnTo>
                      <a:lnTo>
                        <a:pt x="0" y="9895"/>
                      </a:lnTo>
                      <a:close/>
                    </a:path>
                  </a:pathLst>
                </a:custGeom>
                <a:solidFill>
                  <a:srgbClr val="649BBD"/>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199" name="Group"/>
              <p:cNvGrpSpPr/>
              <p:nvPr/>
            </p:nvGrpSpPr>
            <p:grpSpPr>
              <a:xfrm>
                <a:off x="668668" y="1387227"/>
                <a:ext cx="1562517" cy="1185042"/>
                <a:chOff x="0" y="0"/>
                <a:chExt cx="1562516" cy="1185041"/>
              </a:xfrm>
            </p:grpSpPr>
            <p:sp>
              <p:nvSpPr>
                <p:cNvPr id="196" name="Shape"/>
                <p:cNvSpPr/>
                <p:nvPr/>
              </p:nvSpPr>
              <p:spPr>
                <a:xfrm>
                  <a:off x="2303" y="1039773"/>
                  <a:ext cx="1560214" cy="145269"/>
                </a:xfrm>
                <a:custGeom>
                  <a:avLst/>
                  <a:gdLst/>
                  <a:ahLst/>
                  <a:cxnLst>
                    <a:cxn ang="0">
                      <a:pos x="wd2" y="hd2"/>
                    </a:cxn>
                    <a:cxn ang="5400000">
                      <a:pos x="wd2" y="hd2"/>
                    </a:cxn>
                    <a:cxn ang="10800000">
                      <a:pos x="wd2" y="hd2"/>
                    </a:cxn>
                    <a:cxn ang="16200000">
                      <a:pos x="wd2" y="hd2"/>
                    </a:cxn>
                  </a:cxnLst>
                  <a:rect l="0" t="0" r="r" b="b"/>
                  <a:pathLst>
                    <a:path w="21600" h="21600" extrusionOk="0">
                      <a:moveTo>
                        <a:pt x="0" y="8862"/>
                      </a:moveTo>
                      <a:lnTo>
                        <a:pt x="10774" y="0"/>
                      </a:lnTo>
                      <a:lnTo>
                        <a:pt x="21600" y="8829"/>
                      </a:lnTo>
                      <a:lnTo>
                        <a:pt x="10778" y="21600"/>
                      </a:lnTo>
                      <a:lnTo>
                        <a:pt x="0" y="8862"/>
                      </a:lnTo>
                      <a:close/>
                    </a:path>
                  </a:pathLst>
                </a:custGeom>
                <a:solidFill>
                  <a:srgbClr val="3484C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97" name="Shape"/>
                <p:cNvSpPr/>
                <p:nvPr/>
              </p:nvSpPr>
              <p:spPr>
                <a:xfrm>
                  <a:off x="0" y="388"/>
                  <a:ext cx="778106" cy="1100622"/>
                </a:xfrm>
                <a:custGeom>
                  <a:avLst/>
                  <a:gdLst/>
                  <a:ahLst/>
                  <a:cxnLst>
                    <a:cxn ang="0">
                      <a:pos x="wd2" y="hd2"/>
                    </a:cxn>
                    <a:cxn ang="5400000">
                      <a:pos x="wd2" y="hd2"/>
                    </a:cxn>
                    <a:cxn ang="10800000">
                      <a:pos x="wd2" y="hd2"/>
                    </a:cxn>
                    <a:cxn ang="16200000">
                      <a:pos x="wd2" y="hd2"/>
                    </a:cxn>
                  </a:cxnLst>
                  <a:rect l="0" t="0" r="r" b="b"/>
                  <a:pathLst>
                    <a:path w="21600" h="21600" extrusionOk="0">
                      <a:moveTo>
                        <a:pt x="21600" y="20463"/>
                      </a:moveTo>
                      <a:lnTo>
                        <a:pt x="0" y="21600"/>
                      </a:lnTo>
                      <a:lnTo>
                        <a:pt x="0" y="4542"/>
                      </a:lnTo>
                      <a:lnTo>
                        <a:pt x="21600" y="0"/>
                      </a:lnTo>
                      <a:lnTo>
                        <a:pt x="21600" y="20463"/>
                      </a:lnTo>
                      <a:close/>
                    </a:path>
                  </a:pathLst>
                </a:custGeom>
                <a:solidFill>
                  <a:srgbClr val="37A8FA"/>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198" name="Shape"/>
                <p:cNvSpPr/>
                <p:nvPr/>
              </p:nvSpPr>
              <p:spPr>
                <a:xfrm>
                  <a:off x="778011" y="0"/>
                  <a:ext cx="778107" cy="1100621"/>
                </a:xfrm>
                <a:custGeom>
                  <a:avLst/>
                  <a:gdLst/>
                  <a:ahLst/>
                  <a:cxnLst>
                    <a:cxn ang="0">
                      <a:pos x="wd2" y="hd2"/>
                    </a:cxn>
                    <a:cxn ang="5400000">
                      <a:pos x="wd2" y="hd2"/>
                    </a:cxn>
                    <a:cxn ang="10800000">
                      <a:pos x="wd2" y="hd2"/>
                    </a:cxn>
                    <a:cxn ang="16200000">
                      <a:pos x="wd2" y="hd2"/>
                    </a:cxn>
                  </a:cxnLst>
                  <a:rect l="0" t="0" r="r" b="b"/>
                  <a:pathLst>
                    <a:path w="21600" h="21600" extrusionOk="0">
                      <a:moveTo>
                        <a:pt x="0" y="20463"/>
                      </a:moveTo>
                      <a:lnTo>
                        <a:pt x="21600" y="21600"/>
                      </a:lnTo>
                      <a:lnTo>
                        <a:pt x="21600" y="4542"/>
                      </a:lnTo>
                      <a:lnTo>
                        <a:pt x="0" y="0"/>
                      </a:lnTo>
                      <a:lnTo>
                        <a:pt x="0" y="20463"/>
                      </a:lnTo>
                      <a:close/>
                    </a:path>
                  </a:pathLst>
                </a:custGeom>
                <a:solidFill>
                  <a:srgbClr val="3197E0"/>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02" name="Group"/>
              <p:cNvGrpSpPr/>
              <p:nvPr/>
            </p:nvGrpSpPr>
            <p:grpSpPr>
              <a:xfrm>
                <a:off x="0" y="2496486"/>
                <a:ext cx="2268227" cy="1519752"/>
                <a:chOff x="0" y="0"/>
                <a:chExt cx="2268226" cy="1519751"/>
              </a:xfrm>
            </p:grpSpPr>
            <p:sp>
              <p:nvSpPr>
                <p:cNvPr id="200" name="Shape"/>
                <p:cNvSpPr/>
                <p:nvPr/>
              </p:nvSpPr>
              <p:spPr>
                <a:xfrm>
                  <a:off x="1134113" y="0"/>
                  <a:ext cx="1134114" cy="1519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6"/>
                      </a:lnTo>
                      <a:lnTo>
                        <a:pt x="21600" y="17860"/>
                      </a:lnTo>
                      <a:lnTo>
                        <a:pt x="0" y="21600"/>
                      </a:lnTo>
                      <a:lnTo>
                        <a:pt x="0" y="0"/>
                      </a:lnTo>
                      <a:close/>
                    </a:path>
                  </a:pathLst>
                </a:custGeom>
                <a:solidFill>
                  <a:srgbClr val="3197E0"/>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01" name="Shape"/>
                <p:cNvSpPr/>
                <p:nvPr/>
              </p:nvSpPr>
              <p:spPr>
                <a:xfrm>
                  <a:off x="0" y="0"/>
                  <a:ext cx="1134114" cy="15197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6"/>
                      </a:lnTo>
                      <a:lnTo>
                        <a:pt x="0" y="17860"/>
                      </a:lnTo>
                      <a:lnTo>
                        <a:pt x="21600" y="21600"/>
                      </a:lnTo>
                      <a:lnTo>
                        <a:pt x="21600" y="0"/>
                      </a:lnTo>
                      <a:close/>
                    </a:path>
                  </a:pathLst>
                </a:custGeom>
                <a:solidFill>
                  <a:srgbClr val="37A8FA"/>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nvGrpSpPr>
            <p:cNvPr id="235" name="Group"/>
            <p:cNvGrpSpPr/>
            <p:nvPr/>
          </p:nvGrpSpPr>
          <p:grpSpPr>
            <a:xfrm>
              <a:off x="0" y="870155"/>
              <a:ext cx="1572762" cy="3209721"/>
              <a:chOff x="0" y="0"/>
              <a:chExt cx="1572761" cy="3209719"/>
            </a:xfrm>
          </p:grpSpPr>
          <p:grpSp>
            <p:nvGrpSpPr>
              <p:cNvPr id="206" name="Group"/>
              <p:cNvGrpSpPr/>
              <p:nvPr/>
            </p:nvGrpSpPr>
            <p:grpSpPr>
              <a:xfrm>
                <a:off x="0" y="18279"/>
                <a:ext cx="1081533" cy="3078308"/>
                <a:chOff x="0" y="0"/>
                <a:chExt cx="1081532" cy="3078306"/>
              </a:xfrm>
            </p:grpSpPr>
            <p:sp>
              <p:nvSpPr>
                <p:cNvPr id="204" name="Shape"/>
                <p:cNvSpPr/>
                <p:nvPr/>
              </p:nvSpPr>
              <p:spPr>
                <a:xfrm>
                  <a:off x="0" y="2601"/>
                  <a:ext cx="1030612" cy="3075706"/>
                </a:xfrm>
                <a:custGeom>
                  <a:avLst/>
                  <a:gdLst/>
                  <a:ahLst/>
                  <a:cxnLst>
                    <a:cxn ang="0">
                      <a:pos x="wd2" y="hd2"/>
                    </a:cxn>
                    <a:cxn ang="5400000">
                      <a:pos x="wd2" y="hd2"/>
                    </a:cxn>
                    <a:cxn ang="10800000">
                      <a:pos x="wd2" y="hd2"/>
                    </a:cxn>
                    <a:cxn ang="16200000">
                      <a:pos x="wd2" y="hd2"/>
                    </a:cxn>
                  </a:cxnLst>
                  <a:rect l="0" t="0" r="r" b="b"/>
                  <a:pathLst>
                    <a:path w="21600" h="21600" extrusionOk="0">
                      <a:moveTo>
                        <a:pt x="20538" y="5"/>
                      </a:moveTo>
                      <a:lnTo>
                        <a:pt x="0" y="21451"/>
                      </a:lnTo>
                      <a:lnTo>
                        <a:pt x="1209" y="21600"/>
                      </a:lnTo>
                      <a:lnTo>
                        <a:pt x="21600" y="0"/>
                      </a:lnTo>
                      <a:lnTo>
                        <a:pt x="20538" y="5"/>
                      </a:lnTo>
                      <a:close/>
                    </a:path>
                  </a:pathLst>
                </a:custGeom>
                <a:solidFill>
                  <a:srgbClr val="B9B9B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05" name="Shape"/>
                <p:cNvSpPr/>
                <p:nvPr/>
              </p:nvSpPr>
              <p:spPr>
                <a:xfrm>
                  <a:off x="54812" y="0"/>
                  <a:ext cx="1026721" cy="3078249"/>
                </a:xfrm>
                <a:custGeom>
                  <a:avLst/>
                  <a:gdLst/>
                  <a:ahLst/>
                  <a:cxnLst>
                    <a:cxn ang="0">
                      <a:pos x="wd2" y="hd2"/>
                    </a:cxn>
                    <a:cxn ang="5400000">
                      <a:pos x="wd2" y="hd2"/>
                    </a:cxn>
                    <a:cxn ang="10800000">
                      <a:pos x="wd2" y="hd2"/>
                    </a:cxn>
                    <a:cxn ang="16200000">
                      <a:pos x="wd2" y="hd2"/>
                    </a:cxn>
                  </a:cxnLst>
                  <a:rect l="0" t="0" r="r" b="b"/>
                  <a:pathLst>
                    <a:path w="21600" h="21600" extrusionOk="0">
                      <a:moveTo>
                        <a:pt x="20515" y="0"/>
                      </a:moveTo>
                      <a:lnTo>
                        <a:pt x="21600" y="292"/>
                      </a:lnTo>
                      <a:lnTo>
                        <a:pt x="1883" y="21528"/>
                      </a:lnTo>
                      <a:lnTo>
                        <a:pt x="0" y="21600"/>
                      </a:lnTo>
                      <a:lnTo>
                        <a:pt x="20515" y="0"/>
                      </a:lnTo>
                      <a:close/>
                    </a:path>
                  </a:pathLst>
                </a:custGeom>
                <a:solidFill>
                  <a:srgbClr val="99999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31" name="Group"/>
              <p:cNvGrpSpPr/>
              <p:nvPr/>
            </p:nvGrpSpPr>
            <p:grpSpPr>
              <a:xfrm>
                <a:off x="131630" y="186362"/>
                <a:ext cx="1365559" cy="2766930"/>
                <a:chOff x="0" y="0"/>
                <a:chExt cx="1365557" cy="2766928"/>
              </a:xfrm>
            </p:grpSpPr>
            <p:grpSp>
              <p:nvGrpSpPr>
                <p:cNvPr id="209" name="Group"/>
                <p:cNvGrpSpPr/>
                <p:nvPr/>
              </p:nvGrpSpPr>
              <p:grpSpPr>
                <a:xfrm>
                  <a:off x="729025" y="378436"/>
                  <a:ext cx="516835" cy="57951"/>
                  <a:chOff x="0" y="0"/>
                  <a:chExt cx="516833" cy="57950"/>
                </a:xfrm>
              </p:grpSpPr>
              <p:sp>
                <p:nvSpPr>
                  <p:cNvPr id="207" name="Shape"/>
                  <p:cNvSpPr/>
                  <p:nvPr/>
                </p:nvSpPr>
                <p:spPr>
                  <a:xfrm>
                    <a:off x="0" y="0"/>
                    <a:ext cx="516834" cy="40078"/>
                  </a:xfrm>
                  <a:custGeom>
                    <a:avLst/>
                    <a:gdLst/>
                    <a:ahLst/>
                    <a:cxnLst>
                      <a:cxn ang="0">
                        <a:pos x="wd2" y="hd2"/>
                      </a:cxn>
                      <a:cxn ang="5400000">
                        <a:pos x="wd2" y="hd2"/>
                      </a:cxn>
                      <a:cxn ang="10800000">
                        <a:pos x="wd2" y="hd2"/>
                      </a:cxn>
                      <a:cxn ang="16200000">
                        <a:pos x="wd2" y="hd2"/>
                      </a:cxn>
                    </a:cxnLst>
                    <a:rect l="0" t="0" r="r" b="b"/>
                    <a:pathLst>
                      <a:path w="21600" h="21600" extrusionOk="0">
                        <a:moveTo>
                          <a:pt x="468" y="0"/>
                        </a:moveTo>
                        <a:lnTo>
                          <a:pt x="21600" y="3734"/>
                        </a:lnTo>
                        <a:lnTo>
                          <a:pt x="21132" y="21600"/>
                        </a:lnTo>
                        <a:lnTo>
                          <a:pt x="0" y="17866"/>
                        </a:lnTo>
                        <a:lnTo>
                          <a:pt x="468"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08" name="Shape"/>
                  <p:cNvSpPr/>
                  <p:nvPr/>
                </p:nvSpPr>
                <p:spPr>
                  <a:xfrm>
                    <a:off x="0" y="33148"/>
                    <a:ext cx="505640" cy="24803"/>
                  </a:xfrm>
                  <a:custGeom>
                    <a:avLst/>
                    <a:gdLst/>
                    <a:ahLst/>
                    <a:cxnLst>
                      <a:cxn ang="0">
                        <a:pos x="wd2" y="hd2"/>
                      </a:cxn>
                      <a:cxn ang="5400000">
                        <a:pos x="wd2" y="hd2"/>
                      </a:cxn>
                      <a:cxn ang="10800000">
                        <a:pos x="wd2" y="hd2"/>
                      </a:cxn>
                      <a:cxn ang="16200000">
                        <a:pos x="wd2" y="hd2"/>
                      </a:cxn>
                    </a:cxnLst>
                    <a:rect l="0" t="0" r="r" b="b"/>
                    <a:pathLst>
                      <a:path w="21600" h="21600" extrusionOk="0">
                        <a:moveTo>
                          <a:pt x="1967" y="18506"/>
                        </a:moveTo>
                        <a:lnTo>
                          <a:pt x="21136" y="21600"/>
                        </a:lnTo>
                        <a:lnTo>
                          <a:pt x="21600" y="6035"/>
                        </a:lnTo>
                        <a:lnTo>
                          <a:pt x="0" y="0"/>
                        </a:lnTo>
                        <a:lnTo>
                          <a:pt x="1967" y="18506"/>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12" name="Group"/>
                <p:cNvGrpSpPr/>
                <p:nvPr/>
              </p:nvGrpSpPr>
              <p:grpSpPr>
                <a:xfrm>
                  <a:off x="614669" y="756879"/>
                  <a:ext cx="518764" cy="55175"/>
                  <a:chOff x="0" y="0"/>
                  <a:chExt cx="518762" cy="55173"/>
                </a:xfrm>
              </p:grpSpPr>
              <p:sp>
                <p:nvSpPr>
                  <p:cNvPr id="210" name="Shape"/>
                  <p:cNvSpPr/>
                  <p:nvPr/>
                </p:nvSpPr>
                <p:spPr>
                  <a:xfrm>
                    <a:off x="0" y="0"/>
                    <a:ext cx="518763" cy="46225"/>
                  </a:xfrm>
                  <a:custGeom>
                    <a:avLst/>
                    <a:gdLst/>
                    <a:ahLst/>
                    <a:cxnLst>
                      <a:cxn ang="0">
                        <a:pos x="wd2" y="hd2"/>
                      </a:cxn>
                      <a:cxn ang="5400000">
                        <a:pos x="wd2" y="hd2"/>
                      </a:cxn>
                      <a:cxn ang="10800000">
                        <a:pos x="wd2" y="hd2"/>
                      </a:cxn>
                      <a:cxn ang="16200000">
                        <a:pos x="wd2" y="hd2"/>
                      </a:cxn>
                    </a:cxnLst>
                    <a:rect l="0" t="0" r="r" b="b"/>
                    <a:pathLst>
                      <a:path w="21600" h="21600" extrusionOk="0">
                        <a:moveTo>
                          <a:pt x="497" y="0"/>
                        </a:moveTo>
                        <a:lnTo>
                          <a:pt x="21600" y="6184"/>
                        </a:lnTo>
                        <a:lnTo>
                          <a:pt x="21103" y="21600"/>
                        </a:lnTo>
                        <a:lnTo>
                          <a:pt x="0" y="15416"/>
                        </a:lnTo>
                        <a:lnTo>
                          <a:pt x="497"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11" name="Shape"/>
                  <p:cNvSpPr/>
                  <p:nvPr/>
                </p:nvSpPr>
                <p:spPr>
                  <a:xfrm>
                    <a:off x="0" y="32990"/>
                    <a:ext cx="511636" cy="22184"/>
                  </a:xfrm>
                  <a:custGeom>
                    <a:avLst/>
                    <a:gdLst/>
                    <a:ahLst/>
                    <a:cxnLst>
                      <a:cxn ang="0">
                        <a:pos x="wd2" y="hd2"/>
                      </a:cxn>
                      <a:cxn ang="5400000">
                        <a:pos x="wd2" y="hd2"/>
                      </a:cxn>
                      <a:cxn ang="10800000">
                        <a:pos x="wd2" y="hd2"/>
                      </a:cxn>
                      <a:cxn ang="16200000">
                        <a:pos x="wd2" y="hd2"/>
                      </a:cxn>
                    </a:cxnLst>
                    <a:rect l="0" t="0" r="r" b="b"/>
                    <a:pathLst>
                      <a:path w="21600" h="21600" extrusionOk="0">
                        <a:moveTo>
                          <a:pt x="1964" y="15511"/>
                        </a:moveTo>
                        <a:lnTo>
                          <a:pt x="21138" y="21600"/>
                        </a:lnTo>
                        <a:lnTo>
                          <a:pt x="21600" y="11226"/>
                        </a:lnTo>
                        <a:lnTo>
                          <a:pt x="0" y="0"/>
                        </a:lnTo>
                        <a:lnTo>
                          <a:pt x="1964" y="15511"/>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15" name="Group"/>
                <p:cNvGrpSpPr/>
                <p:nvPr/>
              </p:nvGrpSpPr>
              <p:grpSpPr>
                <a:xfrm>
                  <a:off x="488456" y="1152124"/>
                  <a:ext cx="531618" cy="63438"/>
                  <a:chOff x="0" y="0"/>
                  <a:chExt cx="531616" cy="63436"/>
                </a:xfrm>
              </p:grpSpPr>
              <p:sp>
                <p:nvSpPr>
                  <p:cNvPr id="213" name="Shape"/>
                  <p:cNvSpPr/>
                  <p:nvPr/>
                </p:nvSpPr>
                <p:spPr>
                  <a:xfrm>
                    <a:off x="0" y="0"/>
                    <a:ext cx="531617" cy="51605"/>
                  </a:xfrm>
                  <a:custGeom>
                    <a:avLst/>
                    <a:gdLst/>
                    <a:ahLst/>
                    <a:cxnLst>
                      <a:cxn ang="0">
                        <a:pos x="wd2" y="hd2"/>
                      </a:cxn>
                      <a:cxn ang="5400000">
                        <a:pos x="wd2" y="hd2"/>
                      </a:cxn>
                      <a:cxn ang="10800000">
                        <a:pos x="wd2" y="hd2"/>
                      </a:cxn>
                      <a:cxn ang="16200000">
                        <a:pos x="wd2" y="hd2"/>
                      </a:cxn>
                    </a:cxnLst>
                    <a:rect l="0" t="0" r="r" b="b"/>
                    <a:pathLst>
                      <a:path w="21600" h="21600" extrusionOk="0">
                        <a:moveTo>
                          <a:pt x="514" y="0"/>
                        </a:moveTo>
                        <a:lnTo>
                          <a:pt x="21600" y="7772"/>
                        </a:lnTo>
                        <a:lnTo>
                          <a:pt x="21194" y="21600"/>
                        </a:lnTo>
                        <a:lnTo>
                          <a:pt x="0" y="13738"/>
                        </a:lnTo>
                        <a:lnTo>
                          <a:pt x="514"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14" name="Shape"/>
                  <p:cNvSpPr/>
                  <p:nvPr/>
                </p:nvSpPr>
                <p:spPr>
                  <a:xfrm>
                    <a:off x="0" y="32822"/>
                    <a:ext cx="523389" cy="30615"/>
                  </a:xfrm>
                  <a:custGeom>
                    <a:avLst/>
                    <a:gdLst/>
                    <a:ahLst/>
                    <a:cxnLst>
                      <a:cxn ang="0">
                        <a:pos x="wd2" y="hd2"/>
                      </a:cxn>
                      <a:cxn ang="5400000">
                        <a:pos x="wd2" y="hd2"/>
                      </a:cxn>
                      <a:cxn ang="10800000">
                        <a:pos x="wd2" y="hd2"/>
                      </a:cxn>
                      <a:cxn ang="16200000">
                        <a:pos x="wd2" y="hd2"/>
                      </a:cxn>
                    </a:cxnLst>
                    <a:rect l="0" t="0" r="r" b="b"/>
                    <a:pathLst>
                      <a:path w="21600" h="21600" extrusionOk="0">
                        <a:moveTo>
                          <a:pt x="2268" y="10715"/>
                        </a:moveTo>
                        <a:lnTo>
                          <a:pt x="21279" y="21600"/>
                        </a:lnTo>
                        <a:lnTo>
                          <a:pt x="21600" y="12288"/>
                        </a:lnTo>
                        <a:lnTo>
                          <a:pt x="0" y="0"/>
                        </a:lnTo>
                        <a:lnTo>
                          <a:pt x="2268" y="10715"/>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18" name="Group"/>
                <p:cNvGrpSpPr/>
                <p:nvPr/>
              </p:nvGrpSpPr>
              <p:grpSpPr>
                <a:xfrm>
                  <a:off x="377569" y="1507780"/>
                  <a:ext cx="531639" cy="69806"/>
                  <a:chOff x="0" y="-7070"/>
                  <a:chExt cx="531638" cy="69805"/>
                </a:xfrm>
              </p:grpSpPr>
              <p:sp>
                <p:nvSpPr>
                  <p:cNvPr id="216" name="Shape"/>
                  <p:cNvSpPr/>
                  <p:nvPr/>
                </p:nvSpPr>
                <p:spPr>
                  <a:xfrm>
                    <a:off x="0" y="711"/>
                    <a:ext cx="531437" cy="62024"/>
                  </a:xfrm>
                  <a:custGeom>
                    <a:avLst/>
                    <a:gdLst/>
                    <a:ahLst/>
                    <a:cxnLst>
                      <a:cxn ang="0">
                        <a:pos x="wd2" y="hd2"/>
                      </a:cxn>
                      <a:cxn ang="5400000">
                        <a:pos x="wd2" y="hd2"/>
                      </a:cxn>
                      <a:cxn ang="10800000">
                        <a:pos x="wd2" y="hd2"/>
                      </a:cxn>
                      <a:cxn ang="16200000">
                        <a:pos x="wd2" y="hd2"/>
                      </a:cxn>
                    </a:cxnLst>
                    <a:rect l="0" t="0" r="r" b="b"/>
                    <a:pathLst>
                      <a:path w="21600" h="21600" extrusionOk="0">
                        <a:moveTo>
                          <a:pt x="544" y="0"/>
                        </a:moveTo>
                        <a:lnTo>
                          <a:pt x="21600" y="9517"/>
                        </a:lnTo>
                        <a:lnTo>
                          <a:pt x="21149" y="21600"/>
                        </a:lnTo>
                        <a:lnTo>
                          <a:pt x="0" y="11368"/>
                        </a:lnTo>
                        <a:lnTo>
                          <a:pt x="544"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17" name="Shape"/>
                  <p:cNvSpPr/>
                  <p:nvPr/>
                </p:nvSpPr>
                <p:spPr>
                  <a:xfrm>
                    <a:off x="13388" y="-7071"/>
                    <a:ext cx="518251" cy="36349"/>
                  </a:xfrm>
                  <a:custGeom>
                    <a:avLst/>
                    <a:gdLst/>
                    <a:ahLst/>
                    <a:cxnLst>
                      <a:cxn ang="0">
                        <a:pos x="wd2" y="hd2"/>
                      </a:cxn>
                      <a:cxn ang="5400000">
                        <a:pos x="wd2" y="hd2"/>
                      </a:cxn>
                      <a:cxn ang="10800000">
                        <a:pos x="wd2" y="hd2"/>
                      </a:cxn>
                      <a:cxn ang="16200000">
                        <a:pos x="wd2" y="hd2"/>
                      </a:cxn>
                    </a:cxnLst>
                    <a:rect l="0" t="0" r="r" b="b"/>
                    <a:pathLst>
                      <a:path w="21600" h="21600" extrusionOk="0">
                        <a:moveTo>
                          <a:pt x="2126" y="0"/>
                        </a:moveTo>
                        <a:lnTo>
                          <a:pt x="21180" y="14760"/>
                        </a:lnTo>
                        <a:lnTo>
                          <a:pt x="21600" y="21600"/>
                        </a:lnTo>
                        <a:lnTo>
                          <a:pt x="0" y="5902"/>
                        </a:lnTo>
                        <a:lnTo>
                          <a:pt x="2126"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21" name="Group"/>
                <p:cNvGrpSpPr/>
                <p:nvPr/>
              </p:nvGrpSpPr>
              <p:grpSpPr>
                <a:xfrm>
                  <a:off x="256109" y="1896161"/>
                  <a:ext cx="551078" cy="81552"/>
                  <a:chOff x="0" y="0"/>
                  <a:chExt cx="551076" cy="81550"/>
                </a:xfrm>
              </p:grpSpPr>
              <p:sp>
                <p:nvSpPr>
                  <p:cNvPr id="219" name="Shape"/>
                  <p:cNvSpPr/>
                  <p:nvPr/>
                </p:nvSpPr>
                <p:spPr>
                  <a:xfrm>
                    <a:off x="0" y="7070"/>
                    <a:ext cx="548729" cy="74481"/>
                  </a:xfrm>
                  <a:custGeom>
                    <a:avLst/>
                    <a:gdLst/>
                    <a:ahLst/>
                    <a:cxnLst>
                      <a:cxn ang="0">
                        <a:pos x="wd2" y="hd2"/>
                      </a:cxn>
                      <a:cxn ang="5400000">
                        <a:pos x="wd2" y="hd2"/>
                      </a:cxn>
                      <a:cxn ang="10800000">
                        <a:pos x="wd2" y="hd2"/>
                      </a:cxn>
                      <a:cxn ang="16200000">
                        <a:pos x="wd2" y="hd2"/>
                      </a:cxn>
                    </a:cxnLst>
                    <a:rect l="0" t="0" r="r" b="b"/>
                    <a:pathLst>
                      <a:path w="21600" h="21600" extrusionOk="0">
                        <a:moveTo>
                          <a:pt x="527" y="0"/>
                        </a:moveTo>
                        <a:lnTo>
                          <a:pt x="21600" y="12069"/>
                        </a:lnTo>
                        <a:lnTo>
                          <a:pt x="21277" y="21600"/>
                        </a:lnTo>
                        <a:lnTo>
                          <a:pt x="0" y="9467"/>
                        </a:lnTo>
                        <a:lnTo>
                          <a:pt x="527"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20" name="Shape"/>
                  <p:cNvSpPr/>
                  <p:nvPr/>
                </p:nvSpPr>
                <p:spPr>
                  <a:xfrm>
                    <a:off x="13388" y="0"/>
                    <a:ext cx="537689" cy="51237"/>
                  </a:xfrm>
                  <a:custGeom>
                    <a:avLst/>
                    <a:gdLst/>
                    <a:ahLst/>
                    <a:cxnLst>
                      <a:cxn ang="0">
                        <a:pos x="wd2" y="hd2"/>
                      </a:cxn>
                      <a:cxn ang="5400000">
                        <a:pos x="wd2" y="hd2"/>
                      </a:cxn>
                      <a:cxn ang="10800000">
                        <a:pos x="wd2" y="hd2"/>
                      </a:cxn>
                      <a:cxn ang="16200000">
                        <a:pos x="wd2" y="hd2"/>
                      </a:cxn>
                    </a:cxnLst>
                    <a:rect l="0" t="0" r="r" b="b"/>
                    <a:pathLst>
                      <a:path w="21600" h="21600" extrusionOk="0">
                        <a:moveTo>
                          <a:pt x="1271" y="0"/>
                        </a:moveTo>
                        <a:lnTo>
                          <a:pt x="21195" y="16747"/>
                        </a:lnTo>
                        <a:lnTo>
                          <a:pt x="21600" y="21600"/>
                        </a:lnTo>
                        <a:lnTo>
                          <a:pt x="0" y="3887"/>
                        </a:lnTo>
                        <a:lnTo>
                          <a:pt x="1271"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24" name="Group"/>
                <p:cNvGrpSpPr/>
                <p:nvPr/>
              </p:nvGrpSpPr>
              <p:grpSpPr>
                <a:xfrm>
                  <a:off x="128486" y="2271748"/>
                  <a:ext cx="562196" cy="107087"/>
                  <a:chOff x="0" y="0"/>
                  <a:chExt cx="562195" cy="107086"/>
                </a:xfrm>
              </p:grpSpPr>
              <p:sp>
                <p:nvSpPr>
                  <p:cNvPr id="222" name="Shape"/>
                  <p:cNvSpPr/>
                  <p:nvPr/>
                </p:nvSpPr>
                <p:spPr>
                  <a:xfrm>
                    <a:off x="0" y="11206"/>
                    <a:ext cx="558365" cy="95881"/>
                  </a:xfrm>
                  <a:custGeom>
                    <a:avLst/>
                    <a:gdLst/>
                    <a:ahLst/>
                    <a:cxnLst>
                      <a:cxn ang="0">
                        <a:pos x="wd2" y="hd2"/>
                      </a:cxn>
                      <a:cxn ang="5400000">
                        <a:pos x="wd2" y="hd2"/>
                      </a:cxn>
                      <a:cxn ang="10800000">
                        <a:pos x="wd2" y="hd2"/>
                      </a:cxn>
                      <a:cxn ang="16200000">
                        <a:pos x="wd2" y="hd2"/>
                      </a:cxn>
                    </a:cxnLst>
                    <a:rect l="0" t="0" r="r" b="b"/>
                    <a:pathLst>
                      <a:path w="21600" h="21600" extrusionOk="0">
                        <a:moveTo>
                          <a:pt x="375" y="0"/>
                        </a:moveTo>
                        <a:lnTo>
                          <a:pt x="21600" y="14066"/>
                        </a:lnTo>
                        <a:lnTo>
                          <a:pt x="21271" y="21600"/>
                        </a:lnTo>
                        <a:lnTo>
                          <a:pt x="0" y="7518"/>
                        </a:lnTo>
                        <a:lnTo>
                          <a:pt x="375"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23" name="Shape"/>
                  <p:cNvSpPr/>
                  <p:nvPr/>
                </p:nvSpPr>
                <p:spPr>
                  <a:xfrm>
                    <a:off x="9640" y="0"/>
                    <a:ext cx="552556" cy="75503"/>
                  </a:xfrm>
                  <a:custGeom>
                    <a:avLst/>
                    <a:gdLst/>
                    <a:ahLst/>
                    <a:cxnLst>
                      <a:cxn ang="0">
                        <a:pos x="wd2" y="hd2"/>
                      </a:cxn>
                      <a:cxn ang="5400000">
                        <a:pos x="wd2" y="hd2"/>
                      </a:cxn>
                      <a:cxn ang="10800000">
                        <a:pos x="wd2" y="hd2"/>
                      </a:cxn>
                      <a:cxn ang="16200000">
                        <a:pos x="wd2" y="hd2"/>
                      </a:cxn>
                    </a:cxnLst>
                    <a:rect l="0" t="0" r="r" b="b"/>
                    <a:pathLst>
                      <a:path w="21600" h="21600" extrusionOk="0">
                        <a:moveTo>
                          <a:pt x="2615" y="0"/>
                        </a:moveTo>
                        <a:lnTo>
                          <a:pt x="21292" y="16398"/>
                        </a:lnTo>
                        <a:lnTo>
                          <a:pt x="21600" y="21600"/>
                        </a:lnTo>
                        <a:lnTo>
                          <a:pt x="0" y="3303"/>
                        </a:lnTo>
                        <a:lnTo>
                          <a:pt x="2615"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27" name="Group"/>
                <p:cNvGrpSpPr/>
                <p:nvPr/>
              </p:nvGrpSpPr>
              <p:grpSpPr>
                <a:xfrm>
                  <a:off x="0" y="2646606"/>
                  <a:ext cx="568128" cy="120323"/>
                  <a:chOff x="0" y="0"/>
                  <a:chExt cx="568127" cy="120322"/>
                </a:xfrm>
              </p:grpSpPr>
              <p:sp>
                <p:nvSpPr>
                  <p:cNvPr id="225" name="Shape"/>
                  <p:cNvSpPr/>
                  <p:nvPr/>
                </p:nvSpPr>
                <p:spPr>
                  <a:xfrm>
                    <a:off x="0" y="17911"/>
                    <a:ext cx="568128" cy="102412"/>
                  </a:xfrm>
                  <a:custGeom>
                    <a:avLst/>
                    <a:gdLst/>
                    <a:ahLst/>
                    <a:cxnLst>
                      <a:cxn ang="0">
                        <a:pos x="wd2" y="hd2"/>
                      </a:cxn>
                      <a:cxn ang="5400000">
                        <a:pos x="wd2" y="hd2"/>
                      </a:cxn>
                      <a:cxn ang="10800000">
                        <a:pos x="wd2" y="hd2"/>
                      </a:cxn>
                      <a:cxn ang="16200000">
                        <a:pos x="wd2" y="hd2"/>
                      </a:cxn>
                    </a:cxnLst>
                    <a:rect l="0" t="0" r="r" b="b"/>
                    <a:pathLst>
                      <a:path w="21600" h="21600" extrusionOk="0">
                        <a:moveTo>
                          <a:pt x="391" y="0"/>
                        </a:moveTo>
                        <a:lnTo>
                          <a:pt x="21600" y="14755"/>
                        </a:lnTo>
                        <a:lnTo>
                          <a:pt x="21406" y="21600"/>
                        </a:lnTo>
                        <a:lnTo>
                          <a:pt x="0" y="7349"/>
                        </a:lnTo>
                        <a:lnTo>
                          <a:pt x="391"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26" name="Shape"/>
                  <p:cNvSpPr/>
                  <p:nvPr/>
                </p:nvSpPr>
                <p:spPr>
                  <a:xfrm>
                    <a:off x="10247" y="0"/>
                    <a:ext cx="557833" cy="90018"/>
                  </a:xfrm>
                  <a:custGeom>
                    <a:avLst/>
                    <a:gdLst/>
                    <a:ahLst/>
                    <a:cxnLst>
                      <a:cxn ang="0">
                        <a:pos x="wd2" y="hd2"/>
                      </a:cxn>
                      <a:cxn ang="5400000">
                        <a:pos x="wd2" y="hd2"/>
                      </a:cxn>
                      <a:cxn ang="10800000">
                        <a:pos x="wd2" y="hd2"/>
                      </a:cxn>
                      <a:cxn ang="16200000">
                        <a:pos x="wd2" y="hd2"/>
                      </a:cxn>
                    </a:cxnLst>
                    <a:rect l="0" t="0" r="r" b="b"/>
                    <a:pathLst>
                      <a:path w="21600" h="21600" extrusionOk="0">
                        <a:moveTo>
                          <a:pt x="3091" y="0"/>
                        </a:moveTo>
                        <a:lnTo>
                          <a:pt x="21226" y="15412"/>
                        </a:lnTo>
                        <a:lnTo>
                          <a:pt x="21600" y="21600"/>
                        </a:lnTo>
                        <a:lnTo>
                          <a:pt x="0" y="4814"/>
                        </a:lnTo>
                        <a:lnTo>
                          <a:pt x="3091"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30" name="Group"/>
                <p:cNvGrpSpPr/>
                <p:nvPr/>
              </p:nvGrpSpPr>
              <p:grpSpPr>
                <a:xfrm>
                  <a:off x="849385" y="0"/>
                  <a:ext cx="516173" cy="58387"/>
                  <a:chOff x="0" y="0"/>
                  <a:chExt cx="516172" cy="58386"/>
                </a:xfrm>
              </p:grpSpPr>
              <p:sp>
                <p:nvSpPr>
                  <p:cNvPr id="228" name="Shape"/>
                  <p:cNvSpPr/>
                  <p:nvPr/>
                </p:nvSpPr>
                <p:spPr>
                  <a:xfrm>
                    <a:off x="0" y="0"/>
                    <a:ext cx="516173" cy="33298"/>
                  </a:xfrm>
                  <a:custGeom>
                    <a:avLst/>
                    <a:gdLst/>
                    <a:ahLst/>
                    <a:cxnLst>
                      <a:cxn ang="0">
                        <a:pos x="wd2" y="hd2"/>
                      </a:cxn>
                      <a:cxn ang="5400000">
                        <a:pos x="wd2" y="hd2"/>
                      </a:cxn>
                      <a:cxn ang="10800000">
                        <a:pos x="wd2" y="hd2"/>
                      </a:cxn>
                      <a:cxn ang="16200000">
                        <a:pos x="wd2" y="hd2"/>
                      </a:cxn>
                    </a:cxnLst>
                    <a:rect l="0" t="0" r="r" b="b"/>
                    <a:pathLst>
                      <a:path w="21600" h="21600" extrusionOk="0">
                        <a:moveTo>
                          <a:pt x="438" y="0"/>
                        </a:moveTo>
                        <a:lnTo>
                          <a:pt x="21600" y="0"/>
                        </a:lnTo>
                        <a:lnTo>
                          <a:pt x="21162" y="21600"/>
                        </a:lnTo>
                        <a:lnTo>
                          <a:pt x="0" y="21600"/>
                        </a:lnTo>
                        <a:lnTo>
                          <a:pt x="438"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29" name="Shape"/>
                  <p:cNvSpPr/>
                  <p:nvPr/>
                </p:nvSpPr>
                <p:spPr>
                  <a:xfrm>
                    <a:off x="0" y="33297"/>
                    <a:ext cx="505717" cy="25090"/>
                  </a:xfrm>
                  <a:custGeom>
                    <a:avLst/>
                    <a:gdLst/>
                    <a:ahLst/>
                    <a:cxnLst>
                      <a:cxn ang="0">
                        <a:pos x="wd2" y="hd2"/>
                      </a:cxn>
                      <a:cxn ang="5400000">
                        <a:pos x="wd2" y="hd2"/>
                      </a:cxn>
                      <a:cxn ang="10800000">
                        <a:pos x="wd2" y="hd2"/>
                      </a:cxn>
                      <a:cxn ang="16200000">
                        <a:pos x="wd2" y="hd2"/>
                      </a:cxn>
                    </a:cxnLst>
                    <a:rect l="0" t="0" r="r" b="b"/>
                    <a:pathLst>
                      <a:path w="21600" h="21600" extrusionOk="0">
                        <a:moveTo>
                          <a:pt x="1790" y="21600"/>
                        </a:moveTo>
                        <a:lnTo>
                          <a:pt x="21153" y="21600"/>
                        </a:lnTo>
                        <a:lnTo>
                          <a:pt x="21600" y="0"/>
                        </a:lnTo>
                        <a:lnTo>
                          <a:pt x="0" y="0"/>
                        </a:lnTo>
                        <a:lnTo>
                          <a:pt x="1790" y="2160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nvGrpSpPr>
              <p:cNvPr id="234" name="Group"/>
              <p:cNvGrpSpPr/>
              <p:nvPr/>
            </p:nvGrpSpPr>
            <p:grpSpPr>
              <a:xfrm>
                <a:off x="500235" y="0"/>
                <a:ext cx="1072527" cy="3209720"/>
                <a:chOff x="0" y="0"/>
                <a:chExt cx="1072525" cy="3209719"/>
              </a:xfrm>
            </p:grpSpPr>
            <p:sp>
              <p:nvSpPr>
                <p:cNvPr id="232" name="Shape"/>
                <p:cNvSpPr/>
                <p:nvPr/>
              </p:nvSpPr>
              <p:spPr>
                <a:xfrm>
                  <a:off x="0" y="0"/>
                  <a:ext cx="1024200" cy="3209720"/>
                </a:xfrm>
                <a:custGeom>
                  <a:avLst/>
                  <a:gdLst/>
                  <a:ahLst/>
                  <a:cxnLst>
                    <a:cxn ang="0">
                      <a:pos x="wd2" y="hd2"/>
                    </a:cxn>
                    <a:cxn ang="5400000">
                      <a:pos x="wd2" y="hd2"/>
                    </a:cxn>
                    <a:cxn ang="10800000">
                      <a:pos x="wd2" y="hd2"/>
                    </a:cxn>
                    <a:cxn ang="16200000">
                      <a:pos x="wd2" y="hd2"/>
                    </a:cxn>
                  </a:cxnLst>
                  <a:rect l="0" t="0" r="r" b="b"/>
                  <a:pathLst>
                    <a:path w="21600" h="21600" extrusionOk="0">
                      <a:moveTo>
                        <a:pt x="20532" y="0"/>
                      </a:moveTo>
                      <a:lnTo>
                        <a:pt x="0" y="21457"/>
                      </a:lnTo>
                      <a:lnTo>
                        <a:pt x="1217" y="21600"/>
                      </a:lnTo>
                      <a:lnTo>
                        <a:pt x="21600" y="30"/>
                      </a:lnTo>
                      <a:lnTo>
                        <a:pt x="20532" y="0"/>
                      </a:lnTo>
                      <a:close/>
                    </a:path>
                  </a:pathLst>
                </a:custGeom>
                <a:solidFill>
                  <a:srgbClr val="B9B9B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33" name="Shape"/>
                <p:cNvSpPr/>
                <p:nvPr/>
              </p:nvSpPr>
              <p:spPr>
                <a:xfrm>
                  <a:off x="54812" y="4137"/>
                  <a:ext cx="1017714" cy="3205525"/>
                </a:xfrm>
                <a:custGeom>
                  <a:avLst/>
                  <a:gdLst/>
                  <a:ahLst/>
                  <a:cxnLst>
                    <a:cxn ang="0">
                      <a:pos x="wd2" y="hd2"/>
                    </a:cxn>
                    <a:cxn ang="5400000">
                      <a:pos x="wd2" y="hd2"/>
                    </a:cxn>
                    <a:cxn ang="10800000">
                      <a:pos x="wd2" y="hd2"/>
                    </a:cxn>
                    <a:cxn ang="16200000">
                      <a:pos x="wd2" y="hd2"/>
                    </a:cxn>
                  </a:cxnLst>
                  <a:rect l="0" t="0" r="r" b="b"/>
                  <a:pathLst>
                    <a:path w="21600" h="21600" extrusionOk="0">
                      <a:moveTo>
                        <a:pt x="20506" y="0"/>
                      </a:moveTo>
                      <a:lnTo>
                        <a:pt x="21600" y="328"/>
                      </a:lnTo>
                      <a:lnTo>
                        <a:pt x="1900" y="21531"/>
                      </a:lnTo>
                      <a:lnTo>
                        <a:pt x="0" y="21600"/>
                      </a:lnTo>
                      <a:lnTo>
                        <a:pt x="20506" y="0"/>
                      </a:lnTo>
                      <a:close/>
                    </a:path>
                  </a:pathLst>
                </a:custGeom>
                <a:solidFill>
                  <a:srgbClr val="99999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Why Share your Data?"/>
          <p:cNvSpPr txBox="1">
            <a:spLocks noGrp="1"/>
          </p:cNvSpPr>
          <p:nvPr>
            <p:ph type="title"/>
          </p:nvPr>
        </p:nvSpPr>
        <p:spPr>
          <a:xfrm>
            <a:off x="3682431" y="704887"/>
            <a:ext cx="17019138" cy="1803798"/>
          </a:xfrm>
          <a:prstGeom prst="rect">
            <a:avLst/>
          </a:prstGeom>
        </p:spPr>
        <p:txBody>
          <a:bodyPr/>
          <a:lstStyle>
            <a:lvl1pPr defTabSz="788669">
              <a:defRPr sz="9600"/>
            </a:lvl1pPr>
          </a:lstStyle>
          <a:p>
            <a:r>
              <a:t>Why Share your Data?</a:t>
            </a:r>
          </a:p>
        </p:txBody>
      </p:sp>
      <p:sp>
        <p:nvSpPr>
          <p:cNvPr id="239" name="Advance Rigorous &amp; Reproducible Research…"/>
          <p:cNvSpPr txBox="1"/>
          <p:nvPr/>
        </p:nvSpPr>
        <p:spPr>
          <a:xfrm>
            <a:off x="8040017" y="3479765"/>
            <a:ext cx="14172735" cy="3965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4600"/>
            </a:pPr>
            <a:r>
              <a:t>Advance Rigorous &amp; Reproducible Research</a:t>
            </a:r>
          </a:p>
          <a:p>
            <a:pPr lvl="2">
              <a:defRPr sz="4100"/>
            </a:pPr>
            <a:endParaRPr/>
          </a:p>
          <a:p>
            <a:pPr marL="464102" indent="-464102" algn="l">
              <a:buClr>
                <a:srgbClr val="535353"/>
              </a:buClr>
              <a:buSzPct val="82000"/>
              <a:buChar char="•"/>
              <a:defRPr sz="4100"/>
            </a:pPr>
            <a:r>
              <a:t>Enable validation of research results</a:t>
            </a:r>
            <a:endParaRPr sz="1200"/>
          </a:p>
          <a:p>
            <a:pPr marL="464102" indent="-464102" algn="l">
              <a:buClr>
                <a:srgbClr val="535353"/>
              </a:buClr>
              <a:buSzPct val="82000"/>
              <a:buChar char="•"/>
              <a:defRPr sz="4100"/>
            </a:pPr>
            <a:r>
              <a:t>Make high-value datasets accessible</a:t>
            </a:r>
            <a:endParaRPr sz="1200"/>
          </a:p>
          <a:p>
            <a:pPr marL="464102" indent="-464102" algn="l">
              <a:buClr>
                <a:srgbClr val="535353"/>
              </a:buClr>
              <a:buSzPct val="82000"/>
              <a:buChar char="•"/>
              <a:defRPr sz="4100"/>
            </a:pPr>
            <a:r>
              <a:t>Accelerate future research directions</a:t>
            </a:r>
            <a:endParaRPr sz="1200"/>
          </a:p>
          <a:p>
            <a:pPr marL="464102" indent="-464102" algn="l">
              <a:buClr>
                <a:srgbClr val="535353"/>
              </a:buClr>
              <a:buSzPct val="82000"/>
              <a:buChar char="•"/>
              <a:defRPr sz="4100"/>
            </a:pPr>
            <a:r>
              <a:t>Increase opportunities for citation and collaboration</a:t>
            </a:r>
            <a:endParaRPr sz="1200"/>
          </a:p>
        </p:txBody>
      </p:sp>
      <p:sp>
        <p:nvSpPr>
          <p:cNvPr id="240" name="Promote Public Trust…"/>
          <p:cNvSpPr txBox="1"/>
          <p:nvPr/>
        </p:nvSpPr>
        <p:spPr>
          <a:xfrm>
            <a:off x="8040017" y="8416421"/>
            <a:ext cx="14172735" cy="36988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4600"/>
            </a:pPr>
            <a:r>
              <a:t>Promote Public Trust</a:t>
            </a:r>
          </a:p>
          <a:p>
            <a:pPr lvl="2">
              <a:defRPr sz="2300"/>
            </a:pPr>
            <a:endParaRPr/>
          </a:p>
          <a:p>
            <a:pPr marL="464102" indent="-464102" algn="l">
              <a:buClr>
                <a:srgbClr val="535353"/>
              </a:buClr>
              <a:buSzPct val="82000"/>
              <a:buChar char="•"/>
              <a:defRPr sz="4100"/>
            </a:pPr>
            <a:r>
              <a:t>Foster transparency and accountability</a:t>
            </a:r>
            <a:endParaRPr sz="1200"/>
          </a:p>
          <a:p>
            <a:pPr marL="464102" indent="-464102" algn="l">
              <a:buClr>
                <a:srgbClr val="535353"/>
              </a:buClr>
              <a:buSzPct val="82000"/>
              <a:buChar char="•"/>
              <a:defRPr sz="4100"/>
            </a:pPr>
            <a:r>
              <a:t>Demonstrate stewardship over taxpayer funds</a:t>
            </a:r>
            <a:endParaRPr sz="1200"/>
          </a:p>
          <a:p>
            <a:pPr marL="464102" indent="-464102" algn="l">
              <a:buClr>
                <a:srgbClr val="535353"/>
              </a:buClr>
              <a:buSzPct val="82000"/>
              <a:buChar char="•"/>
              <a:defRPr sz="4100"/>
            </a:pPr>
            <a:r>
              <a:t>Maximize research participants’ contributions</a:t>
            </a:r>
            <a:endParaRPr sz="1200"/>
          </a:p>
          <a:p>
            <a:pPr marL="464102" indent="-464102" algn="l">
              <a:buClr>
                <a:srgbClr val="535353"/>
              </a:buClr>
              <a:buSzPct val="82000"/>
              <a:buChar char="•"/>
              <a:defRPr sz="4100"/>
            </a:pPr>
            <a:r>
              <a:t>Support appropriate protections of research participants’ data</a:t>
            </a:r>
            <a:endParaRPr sz="1200"/>
          </a:p>
        </p:txBody>
      </p:sp>
      <p:grpSp>
        <p:nvGrpSpPr>
          <p:cNvPr id="249" name="Group"/>
          <p:cNvGrpSpPr/>
          <p:nvPr/>
        </p:nvGrpSpPr>
        <p:grpSpPr>
          <a:xfrm>
            <a:off x="2642413" y="8416421"/>
            <a:ext cx="2963297" cy="3698876"/>
            <a:chOff x="0" y="0"/>
            <a:chExt cx="2963295" cy="3698875"/>
          </a:xfrm>
        </p:grpSpPr>
        <p:grpSp>
          <p:nvGrpSpPr>
            <p:cNvPr id="247" name="Group"/>
            <p:cNvGrpSpPr/>
            <p:nvPr/>
          </p:nvGrpSpPr>
          <p:grpSpPr>
            <a:xfrm>
              <a:off x="0" y="0"/>
              <a:ext cx="2963296" cy="3698876"/>
              <a:chOff x="0" y="0"/>
              <a:chExt cx="2963295" cy="3698875"/>
            </a:xfrm>
          </p:grpSpPr>
          <p:grpSp>
            <p:nvGrpSpPr>
              <p:cNvPr id="243" name="Group"/>
              <p:cNvGrpSpPr/>
              <p:nvPr/>
            </p:nvGrpSpPr>
            <p:grpSpPr>
              <a:xfrm>
                <a:off x="-1" y="0"/>
                <a:ext cx="1481649" cy="3698876"/>
                <a:chOff x="0" y="0"/>
                <a:chExt cx="1481647" cy="3698875"/>
              </a:xfrm>
            </p:grpSpPr>
            <p:sp>
              <p:nvSpPr>
                <p:cNvPr id="241" name="Shape"/>
                <p:cNvSpPr/>
                <p:nvPr/>
              </p:nvSpPr>
              <p:spPr>
                <a:xfrm>
                  <a:off x="0" y="0"/>
                  <a:ext cx="1481648" cy="3698876"/>
                </a:xfrm>
                <a:custGeom>
                  <a:avLst/>
                  <a:gdLst/>
                  <a:ahLst/>
                  <a:cxnLst>
                    <a:cxn ang="0">
                      <a:pos x="wd2" y="hd2"/>
                    </a:cxn>
                    <a:cxn ang="5400000">
                      <a:pos x="wd2" y="hd2"/>
                    </a:cxn>
                    <a:cxn ang="10800000">
                      <a:pos x="wd2" y="hd2"/>
                    </a:cxn>
                    <a:cxn ang="16200000">
                      <a:pos x="wd2" y="hd2"/>
                    </a:cxn>
                  </a:cxnLst>
                  <a:rect l="0" t="0" r="r" b="b"/>
                  <a:pathLst>
                    <a:path w="21346" h="21600" extrusionOk="0">
                      <a:moveTo>
                        <a:pt x="21346" y="0"/>
                      </a:moveTo>
                      <a:cubicBezTo>
                        <a:pt x="17818" y="1013"/>
                        <a:pt x="13948" y="1813"/>
                        <a:pt x="9850" y="2371"/>
                      </a:cubicBezTo>
                      <a:cubicBezTo>
                        <a:pt x="6711" y="2799"/>
                        <a:pt x="3464" y="3081"/>
                        <a:pt x="169" y="3214"/>
                      </a:cubicBezTo>
                      <a:cubicBezTo>
                        <a:pt x="-254" y="5453"/>
                        <a:pt x="121" y="7689"/>
                        <a:pt x="1249" y="9855"/>
                      </a:cubicBezTo>
                      <a:cubicBezTo>
                        <a:pt x="2313" y="11898"/>
                        <a:pt x="4057" y="13896"/>
                        <a:pt x="6714" y="15723"/>
                      </a:cubicBezTo>
                      <a:cubicBezTo>
                        <a:pt x="10260" y="18161"/>
                        <a:pt x="15300" y="20185"/>
                        <a:pt x="21346" y="21600"/>
                      </a:cubicBezTo>
                      <a:lnTo>
                        <a:pt x="21346" y="0"/>
                      </a:lnTo>
                      <a:close/>
                    </a:path>
                  </a:pathLst>
                </a:custGeom>
                <a:solidFill>
                  <a:srgbClr val="B9B9B9"/>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42" name="Shape"/>
                <p:cNvSpPr/>
                <p:nvPr/>
              </p:nvSpPr>
              <p:spPr>
                <a:xfrm>
                  <a:off x="242031" y="321300"/>
                  <a:ext cx="1239617" cy="3105016"/>
                </a:xfrm>
                <a:custGeom>
                  <a:avLst/>
                  <a:gdLst/>
                  <a:ahLst/>
                  <a:cxnLst>
                    <a:cxn ang="0">
                      <a:pos x="wd2" y="hd2"/>
                    </a:cxn>
                    <a:cxn ang="5400000">
                      <a:pos x="wd2" y="hd2"/>
                    </a:cxn>
                    <a:cxn ang="10800000">
                      <a:pos x="wd2" y="hd2"/>
                    </a:cxn>
                    <a:cxn ang="16200000">
                      <a:pos x="wd2" y="hd2"/>
                    </a:cxn>
                  </a:cxnLst>
                  <a:rect l="0" t="0" r="r" b="b"/>
                  <a:pathLst>
                    <a:path w="21037" h="21600" extrusionOk="0">
                      <a:moveTo>
                        <a:pt x="21037" y="0"/>
                      </a:moveTo>
                      <a:cubicBezTo>
                        <a:pt x="17577" y="930"/>
                        <a:pt x="13860" y="1687"/>
                        <a:pt x="9960" y="2251"/>
                      </a:cubicBezTo>
                      <a:cubicBezTo>
                        <a:pt x="6770" y="2712"/>
                        <a:pt x="3477" y="3043"/>
                        <a:pt x="129" y="3239"/>
                      </a:cubicBezTo>
                      <a:cubicBezTo>
                        <a:pt x="-563" y="7221"/>
                        <a:pt x="1548" y="11201"/>
                        <a:pt x="6210" y="14706"/>
                      </a:cubicBezTo>
                      <a:cubicBezTo>
                        <a:pt x="9833" y="17429"/>
                        <a:pt x="14899" y="19785"/>
                        <a:pt x="21037" y="21600"/>
                      </a:cubicBezTo>
                      <a:lnTo>
                        <a:pt x="21037" y="0"/>
                      </a:lnTo>
                      <a:close/>
                    </a:path>
                  </a:pathLst>
                </a:custGeom>
                <a:solidFill>
                  <a:srgbClr val="3197E0"/>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46" name="Group"/>
              <p:cNvGrpSpPr/>
              <p:nvPr/>
            </p:nvGrpSpPr>
            <p:grpSpPr>
              <a:xfrm flipH="1">
                <a:off x="1481647" y="0"/>
                <a:ext cx="1481649" cy="3698876"/>
                <a:chOff x="0" y="0"/>
                <a:chExt cx="1481647" cy="3698875"/>
              </a:xfrm>
            </p:grpSpPr>
            <p:sp>
              <p:nvSpPr>
                <p:cNvPr id="244" name="Shape"/>
                <p:cNvSpPr/>
                <p:nvPr/>
              </p:nvSpPr>
              <p:spPr>
                <a:xfrm flipH="1">
                  <a:off x="-1" y="0"/>
                  <a:ext cx="1481649" cy="3698876"/>
                </a:xfrm>
                <a:custGeom>
                  <a:avLst/>
                  <a:gdLst/>
                  <a:ahLst/>
                  <a:cxnLst>
                    <a:cxn ang="0">
                      <a:pos x="wd2" y="hd2"/>
                    </a:cxn>
                    <a:cxn ang="5400000">
                      <a:pos x="wd2" y="hd2"/>
                    </a:cxn>
                    <a:cxn ang="10800000">
                      <a:pos x="wd2" y="hd2"/>
                    </a:cxn>
                    <a:cxn ang="16200000">
                      <a:pos x="wd2" y="hd2"/>
                    </a:cxn>
                  </a:cxnLst>
                  <a:rect l="0" t="0" r="r" b="b"/>
                  <a:pathLst>
                    <a:path w="21346" h="21600" extrusionOk="0">
                      <a:moveTo>
                        <a:pt x="0" y="0"/>
                      </a:moveTo>
                      <a:cubicBezTo>
                        <a:pt x="3528" y="1013"/>
                        <a:pt x="7398" y="1813"/>
                        <a:pt x="11496" y="2371"/>
                      </a:cubicBezTo>
                      <a:cubicBezTo>
                        <a:pt x="14635" y="2799"/>
                        <a:pt x="17882" y="3081"/>
                        <a:pt x="21177" y="3214"/>
                      </a:cubicBezTo>
                      <a:cubicBezTo>
                        <a:pt x="21600" y="5453"/>
                        <a:pt x="21225" y="7689"/>
                        <a:pt x="20097" y="9855"/>
                      </a:cubicBezTo>
                      <a:cubicBezTo>
                        <a:pt x="19033" y="11898"/>
                        <a:pt x="17289" y="13896"/>
                        <a:pt x="14632" y="15723"/>
                      </a:cubicBezTo>
                      <a:cubicBezTo>
                        <a:pt x="11086" y="18161"/>
                        <a:pt x="6046" y="20185"/>
                        <a:pt x="0" y="21600"/>
                      </a:cubicBezTo>
                      <a:lnTo>
                        <a:pt x="0" y="0"/>
                      </a:lnTo>
                      <a:close/>
                    </a:path>
                  </a:pathLst>
                </a:custGeom>
                <a:solidFill>
                  <a:srgbClr val="999999"/>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45" name="Shape"/>
                <p:cNvSpPr/>
                <p:nvPr/>
              </p:nvSpPr>
              <p:spPr>
                <a:xfrm flipH="1">
                  <a:off x="242031" y="321300"/>
                  <a:ext cx="1239617" cy="3105016"/>
                </a:xfrm>
                <a:custGeom>
                  <a:avLst/>
                  <a:gdLst/>
                  <a:ahLst/>
                  <a:cxnLst>
                    <a:cxn ang="0">
                      <a:pos x="wd2" y="hd2"/>
                    </a:cxn>
                    <a:cxn ang="5400000">
                      <a:pos x="wd2" y="hd2"/>
                    </a:cxn>
                    <a:cxn ang="10800000">
                      <a:pos x="wd2" y="hd2"/>
                    </a:cxn>
                    <a:cxn ang="16200000">
                      <a:pos x="wd2" y="hd2"/>
                    </a:cxn>
                  </a:cxnLst>
                  <a:rect l="0" t="0" r="r" b="b"/>
                  <a:pathLst>
                    <a:path w="21037" h="21600" extrusionOk="0">
                      <a:moveTo>
                        <a:pt x="0" y="0"/>
                      </a:moveTo>
                      <a:cubicBezTo>
                        <a:pt x="3460" y="930"/>
                        <a:pt x="7177" y="1687"/>
                        <a:pt x="11077" y="2251"/>
                      </a:cubicBezTo>
                      <a:cubicBezTo>
                        <a:pt x="14267" y="2712"/>
                        <a:pt x="17560" y="3043"/>
                        <a:pt x="20908" y="3239"/>
                      </a:cubicBezTo>
                      <a:cubicBezTo>
                        <a:pt x="21600" y="7221"/>
                        <a:pt x="19489" y="11201"/>
                        <a:pt x="14827" y="14706"/>
                      </a:cubicBezTo>
                      <a:cubicBezTo>
                        <a:pt x="11204" y="17429"/>
                        <a:pt x="6138" y="19785"/>
                        <a:pt x="0" y="21600"/>
                      </a:cubicBezTo>
                      <a:lnTo>
                        <a:pt x="0" y="0"/>
                      </a:lnTo>
                      <a:close/>
                    </a:path>
                  </a:pathLst>
                </a:custGeom>
                <a:solidFill>
                  <a:srgbClr val="3484C9"/>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sp>
          <p:nvSpPr>
            <p:cNvPr id="248" name="Shape"/>
            <p:cNvSpPr/>
            <p:nvPr/>
          </p:nvSpPr>
          <p:spPr>
            <a:xfrm rot="16200000" flipH="1">
              <a:off x="1090902" y="1223196"/>
              <a:ext cx="781491" cy="924236"/>
            </a:xfrm>
            <a:custGeom>
              <a:avLst/>
              <a:gdLst/>
              <a:ahLst/>
              <a:cxnLst>
                <a:cxn ang="0">
                  <a:pos x="wd2" y="hd2"/>
                </a:cxn>
                <a:cxn ang="5400000">
                  <a:pos x="wd2" y="hd2"/>
                </a:cxn>
                <a:cxn ang="10800000">
                  <a:pos x="wd2" y="hd2"/>
                </a:cxn>
                <a:cxn ang="16200000">
                  <a:pos x="wd2" y="hd2"/>
                </a:cxn>
              </a:cxnLst>
              <a:rect l="0" t="0" r="r" b="b"/>
              <a:pathLst>
                <a:path w="21419" h="21298" extrusionOk="0">
                  <a:moveTo>
                    <a:pt x="3138" y="20840"/>
                  </a:moveTo>
                  <a:cubicBezTo>
                    <a:pt x="2425" y="21446"/>
                    <a:pt x="1263" y="21451"/>
                    <a:pt x="544" y="20851"/>
                  </a:cubicBezTo>
                  <a:cubicBezTo>
                    <a:pt x="-181" y="20248"/>
                    <a:pt x="-181" y="19263"/>
                    <a:pt x="544" y="18659"/>
                  </a:cubicBezTo>
                  <a:lnTo>
                    <a:pt x="16984" y="10193"/>
                  </a:lnTo>
                  <a:lnTo>
                    <a:pt x="8313" y="2628"/>
                  </a:lnTo>
                  <a:cubicBezTo>
                    <a:pt x="7601" y="2022"/>
                    <a:pt x="7607" y="1046"/>
                    <a:pt x="8326" y="446"/>
                  </a:cubicBezTo>
                  <a:cubicBezTo>
                    <a:pt x="9041" y="-149"/>
                    <a:pt x="10193" y="-149"/>
                    <a:pt x="10907" y="446"/>
                  </a:cubicBezTo>
                  <a:lnTo>
                    <a:pt x="20881" y="9558"/>
                  </a:lnTo>
                  <a:cubicBezTo>
                    <a:pt x="21240" y="9860"/>
                    <a:pt x="21419" y="10251"/>
                    <a:pt x="21419" y="10643"/>
                  </a:cubicBezTo>
                  <a:cubicBezTo>
                    <a:pt x="21419" y="11035"/>
                    <a:pt x="21240" y="11427"/>
                    <a:pt x="20881" y="11728"/>
                  </a:cubicBezTo>
                  <a:lnTo>
                    <a:pt x="3138" y="20840"/>
                  </a:lnTo>
                  <a:close/>
                </a:path>
              </a:pathLst>
            </a:custGeom>
            <a:solidFill>
              <a:srgbClr val="FFFFFF"/>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94" name="Group"/>
          <p:cNvGrpSpPr/>
          <p:nvPr/>
        </p:nvGrpSpPr>
        <p:grpSpPr>
          <a:xfrm>
            <a:off x="2642413" y="3422614"/>
            <a:ext cx="2963297" cy="4079877"/>
            <a:chOff x="0" y="0"/>
            <a:chExt cx="2963295" cy="4079875"/>
          </a:xfrm>
        </p:grpSpPr>
        <p:grpSp>
          <p:nvGrpSpPr>
            <p:cNvPr id="261" name="Group"/>
            <p:cNvGrpSpPr/>
            <p:nvPr/>
          </p:nvGrpSpPr>
          <p:grpSpPr>
            <a:xfrm>
              <a:off x="519733" y="-1"/>
              <a:ext cx="2443563" cy="4016239"/>
              <a:chOff x="0" y="0"/>
              <a:chExt cx="2443562" cy="4016237"/>
            </a:xfrm>
          </p:grpSpPr>
          <p:grpSp>
            <p:nvGrpSpPr>
              <p:cNvPr id="253" name="Group"/>
              <p:cNvGrpSpPr/>
              <p:nvPr/>
            </p:nvGrpSpPr>
            <p:grpSpPr>
              <a:xfrm>
                <a:off x="397631" y="-1"/>
                <a:ext cx="2045932" cy="1855232"/>
                <a:chOff x="0" y="0"/>
                <a:chExt cx="2045930" cy="1855230"/>
              </a:xfrm>
            </p:grpSpPr>
            <p:sp>
              <p:nvSpPr>
                <p:cNvPr id="250" name="Shape"/>
                <p:cNvSpPr/>
                <p:nvPr/>
              </p:nvSpPr>
              <p:spPr>
                <a:xfrm>
                  <a:off x="2637" y="0"/>
                  <a:ext cx="1020590" cy="1471890"/>
                </a:xfrm>
                <a:custGeom>
                  <a:avLst/>
                  <a:gdLst/>
                  <a:ahLst/>
                  <a:cxnLst>
                    <a:cxn ang="0">
                      <a:pos x="wd2" y="hd2"/>
                    </a:cxn>
                    <a:cxn ang="5400000">
                      <a:pos x="wd2" y="hd2"/>
                    </a:cxn>
                    <a:cxn ang="10800000">
                      <a:pos x="wd2" y="hd2"/>
                    </a:cxn>
                    <a:cxn ang="16200000">
                      <a:pos x="wd2" y="hd2"/>
                    </a:cxn>
                  </a:cxnLst>
                  <a:rect l="0" t="0" r="r" b="b"/>
                  <a:pathLst>
                    <a:path w="21600" h="21600" extrusionOk="0">
                      <a:moveTo>
                        <a:pt x="21600" y="16818"/>
                      </a:moveTo>
                      <a:lnTo>
                        <a:pt x="0" y="21600"/>
                      </a:lnTo>
                      <a:lnTo>
                        <a:pt x="0" y="7165"/>
                      </a:lnTo>
                      <a:lnTo>
                        <a:pt x="21600" y="0"/>
                      </a:lnTo>
                      <a:lnTo>
                        <a:pt x="21600" y="16818"/>
                      </a:lnTo>
                      <a:close/>
                    </a:path>
                  </a:pathLst>
                </a:custGeom>
                <a:solidFill>
                  <a:srgbClr val="7EC3EE"/>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51" name="Shape"/>
                <p:cNvSpPr/>
                <p:nvPr/>
              </p:nvSpPr>
              <p:spPr>
                <a:xfrm>
                  <a:off x="1022836" y="431"/>
                  <a:ext cx="1020591" cy="1471890"/>
                </a:xfrm>
                <a:custGeom>
                  <a:avLst/>
                  <a:gdLst/>
                  <a:ahLst/>
                  <a:cxnLst>
                    <a:cxn ang="0">
                      <a:pos x="wd2" y="hd2"/>
                    </a:cxn>
                    <a:cxn ang="5400000">
                      <a:pos x="wd2" y="hd2"/>
                    </a:cxn>
                    <a:cxn ang="10800000">
                      <a:pos x="wd2" y="hd2"/>
                    </a:cxn>
                    <a:cxn ang="16200000">
                      <a:pos x="wd2" y="hd2"/>
                    </a:cxn>
                  </a:cxnLst>
                  <a:rect l="0" t="0" r="r" b="b"/>
                  <a:pathLst>
                    <a:path w="21600" h="21600" extrusionOk="0">
                      <a:moveTo>
                        <a:pt x="0" y="16818"/>
                      </a:moveTo>
                      <a:lnTo>
                        <a:pt x="21600" y="21600"/>
                      </a:lnTo>
                      <a:lnTo>
                        <a:pt x="21600" y="7165"/>
                      </a:lnTo>
                      <a:lnTo>
                        <a:pt x="0" y="0"/>
                      </a:lnTo>
                      <a:lnTo>
                        <a:pt x="0" y="16818"/>
                      </a:lnTo>
                      <a:close/>
                    </a:path>
                  </a:pathLst>
                </a:custGeom>
                <a:solidFill>
                  <a:srgbClr val="72B1D7"/>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52" name="Shape"/>
                <p:cNvSpPr/>
                <p:nvPr/>
              </p:nvSpPr>
              <p:spPr>
                <a:xfrm>
                  <a:off x="0" y="1146540"/>
                  <a:ext cx="2045931" cy="708691"/>
                </a:xfrm>
                <a:custGeom>
                  <a:avLst/>
                  <a:gdLst/>
                  <a:ahLst/>
                  <a:cxnLst>
                    <a:cxn ang="0">
                      <a:pos x="wd2" y="hd2"/>
                    </a:cxn>
                    <a:cxn ang="5400000">
                      <a:pos x="wd2" y="hd2"/>
                    </a:cxn>
                    <a:cxn ang="10800000">
                      <a:pos x="wd2" y="hd2"/>
                    </a:cxn>
                    <a:cxn ang="16200000">
                      <a:pos x="wd2" y="hd2"/>
                    </a:cxn>
                  </a:cxnLst>
                  <a:rect l="0" t="0" r="r" b="b"/>
                  <a:pathLst>
                    <a:path w="21600" h="21600" extrusionOk="0">
                      <a:moveTo>
                        <a:pt x="0" y="9895"/>
                      </a:moveTo>
                      <a:lnTo>
                        <a:pt x="10800" y="0"/>
                      </a:lnTo>
                      <a:lnTo>
                        <a:pt x="21600" y="9895"/>
                      </a:lnTo>
                      <a:lnTo>
                        <a:pt x="10800" y="21600"/>
                      </a:lnTo>
                      <a:lnTo>
                        <a:pt x="0" y="9895"/>
                      </a:lnTo>
                      <a:close/>
                    </a:path>
                  </a:pathLst>
                </a:custGeom>
                <a:solidFill>
                  <a:srgbClr val="649BBD"/>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57" name="Group"/>
              <p:cNvGrpSpPr/>
              <p:nvPr/>
            </p:nvGrpSpPr>
            <p:grpSpPr>
              <a:xfrm>
                <a:off x="668668" y="1387227"/>
                <a:ext cx="1562517" cy="1185042"/>
                <a:chOff x="0" y="0"/>
                <a:chExt cx="1562516" cy="1185041"/>
              </a:xfrm>
            </p:grpSpPr>
            <p:sp>
              <p:nvSpPr>
                <p:cNvPr id="254" name="Shape"/>
                <p:cNvSpPr/>
                <p:nvPr/>
              </p:nvSpPr>
              <p:spPr>
                <a:xfrm>
                  <a:off x="2303" y="1039773"/>
                  <a:ext cx="1560214" cy="145269"/>
                </a:xfrm>
                <a:custGeom>
                  <a:avLst/>
                  <a:gdLst/>
                  <a:ahLst/>
                  <a:cxnLst>
                    <a:cxn ang="0">
                      <a:pos x="wd2" y="hd2"/>
                    </a:cxn>
                    <a:cxn ang="5400000">
                      <a:pos x="wd2" y="hd2"/>
                    </a:cxn>
                    <a:cxn ang="10800000">
                      <a:pos x="wd2" y="hd2"/>
                    </a:cxn>
                    <a:cxn ang="16200000">
                      <a:pos x="wd2" y="hd2"/>
                    </a:cxn>
                  </a:cxnLst>
                  <a:rect l="0" t="0" r="r" b="b"/>
                  <a:pathLst>
                    <a:path w="21600" h="21600" extrusionOk="0">
                      <a:moveTo>
                        <a:pt x="0" y="8862"/>
                      </a:moveTo>
                      <a:lnTo>
                        <a:pt x="10774" y="0"/>
                      </a:lnTo>
                      <a:lnTo>
                        <a:pt x="21600" y="8829"/>
                      </a:lnTo>
                      <a:lnTo>
                        <a:pt x="10778" y="21600"/>
                      </a:lnTo>
                      <a:lnTo>
                        <a:pt x="0" y="8862"/>
                      </a:lnTo>
                      <a:close/>
                    </a:path>
                  </a:pathLst>
                </a:custGeom>
                <a:solidFill>
                  <a:srgbClr val="3484C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55" name="Shape"/>
                <p:cNvSpPr/>
                <p:nvPr/>
              </p:nvSpPr>
              <p:spPr>
                <a:xfrm>
                  <a:off x="0" y="388"/>
                  <a:ext cx="778106" cy="1100622"/>
                </a:xfrm>
                <a:custGeom>
                  <a:avLst/>
                  <a:gdLst/>
                  <a:ahLst/>
                  <a:cxnLst>
                    <a:cxn ang="0">
                      <a:pos x="wd2" y="hd2"/>
                    </a:cxn>
                    <a:cxn ang="5400000">
                      <a:pos x="wd2" y="hd2"/>
                    </a:cxn>
                    <a:cxn ang="10800000">
                      <a:pos x="wd2" y="hd2"/>
                    </a:cxn>
                    <a:cxn ang="16200000">
                      <a:pos x="wd2" y="hd2"/>
                    </a:cxn>
                  </a:cxnLst>
                  <a:rect l="0" t="0" r="r" b="b"/>
                  <a:pathLst>
                    <a:path w="21600" h="21600" extrusionOk="0">
                      <a:moveTo>
                        <a:pt x="21600" y="20463"/>
                      </a:moveTo>
                      <a:lnTo>
                        <a:pt x="0" y="21600"/>
                      </a:lnTo>
                      <a:lnTo>
                        <a:pt x="0" y="4542"/>
                      </a:lnTo>
                      <a:lnTo>
                        <a:pt x="21600" y="0"/>
                      </a:lnTo>
                      <a:lnTo>
                        <a:pt x="21600" y="20463"/>
                      </a:lnTo>
                      <a:close/>
                    </a:path>
                  </a:pathLst>
                </a:custGeom>
                <a:solidFill>
                  <a:srgbClr val="37A8FA"/>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56" name="Shape"/>
                <p:cNvSpPr/>
                <p:nvPr/>
              </p:nvSpPr>
              <p:spPr>
                <a:xfrm>
                  <a:off x="778011" y="0"/>
                  <a:ext cx="778107" cy="1100621"/>
                </a:xfrm>
                <a:custGeom>
                  <a:avLst/>
                  <a:gdLst/>
                  <a:ahLst/>
                  <a:cxnLst>
                    <a:cxn ang="0">
                      <a:pos x="wd2" y="hd2"/>
                    </a:cxn>
                    <a:cxn ang="5400000">
                      <a:pos x="wd2" y="hd2"/>
                    </a:cxn>
                    <a:cxn ang="10800000">
                      <a:pos x="wd2" y="hd2"/>
                    </a:cxn>
                    <a:cxn ang="16200000">
                      <a:pos x="wd2" y="hd2"/>
                    </a:cxn>
                  </a:cxnLst>
                  <a:rect l="0" t="0" r="r" b="b"/>
                  <a:pathLst>
                    <a:path w="21600" h="21600" extrusionOk="0">
                      <a:moveTo>
                        <a:pt x="0" y="20463"/>
                      </a:moveTo>
                      <a:lnTo>
                        <a:pt x="21600" y="21600"/>
                      </a:lnTo>
                      <a:lnTo>
                        <a:pt x="21600" y="4542"/>
                      </a:lnTo>
                      <a:lnTo>
                        <a:pt x="0" y="0"/>
                      </a:lnTo>
                      <a:lnTo>
                        <a:pt x="0" y="20463"/>
                      </a:lnTo>
                      <a:close/>
                    </a:path>
                  </a:pathLst>
                </a:custGeom>
                <a:solidFill>
                  <a:srgbClr val="3197E0"/>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60" name="Group"/>
              <p:cNvGrpSpPr/>
              <p:nvPr/>
            </p:nvGrpSpPr>
            <p:grpSpPr>
              <a:xfrm>
                <a:off x="0" y="2496486"/>
                <a:ext cx="2268227" cy="1519752"/>
                <a:chOff x="0" y="0"/>
                <a:chExt cx="2268226" cy="1519751"/>
              </a:xfrm>
            </p:grpSpPr>
            <p:sp>
              <p:nvSpPr>
                <p:cNvPr id="258" name="Shape"/>
                <p:cNvSpPr/>
                <p:nvPr/>
              </p:nvSpPr>
              <p:spPr>
                <a:xfrm>
                  <a:off x="1134113" y="0"/>
                  <a:ext cx="1134114" cy="15197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6"/>
                      </a:lnTo>
                      <a:lnTo>
                        <a:pt x="21600" y="17860"/>
                      </a:lnTo>
                      <a:lnTo>
                        <a:pt x="0" y="21600"/>
                      </a:lnTo>
                      <a:lnTo>
                        <a:pt x="0" y="0"/>
                      </a:lnTo>
                      <a:close/>
                    </a:path>
                  </a:pathLst>
                </a:custGeom>
                <a:solidFill>
                  <a:srgbClr val="3197E0"/>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59" name="Shape"/>
                <p:cNvSpPr/>
                <p:nvPr/>
              </p:nvSpPr>
              <p:spPr>
                <a:xfrm>
                  <a:off x="0" y="0"/>
                  <a:ext cx="1134114" cy="15197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6"/>
                      </a:lnTo>
                      <a:lnTo>
                        <a:pt x="0" y="17860"/>
                      </a:lnTo>
                      <a:lnTo>
                        <a:pt x="21600" y="21600"/>
                      </a:lnTo>
                      <a:lnTo>
                        <a:pt x="21600" y="0"/>
                      </a:lnTo>
                      <a:close/>
                    </a:path>
                  </a:pathLst>
                </a:custGeom>
                <a:solidFill>
                  <a:srgbClr val="37A8FA"/>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nvGrpSpPr>
            <p:cNvPr id="293" name="Group"/>
            <p:cNvGrpSpPr/>
            <p:nvPr/>
          </p:nvGrpSpPr>
          <p:grpSpPr>
            <a:xfrm>
              <a:off x="0" y="870155"/>
              <a:ext cx="1572762" cy="3209721"/>
              <a:chOff x="0" y="0"/>
              <a:chExt cx="1572761" cy="3209719"/>
            </a:xfrm>
          </p:grpSpPr>
          <p:grpSp>
            <p:nvGrpSpPr>
              <p:cNvPr id="264" name="Group"/>
              <p:cNvGrpSpPr/>
              <p:nvPr/>
            </p:nvGrpSpPr>
            <p:grpSpPr>
              <a:xfrm>
                <a:off x="0" y="18279"/>
                <a:ext cx="1081533" cy="3078308"/>
                <a:chOff x="0" y="0"/>
                <a:chExt cx="1081532" cy="3078306"/>
              </a:xfrm>
            </p:grpSpPr>
            <p:sp>
              <p:nvSpPr>
                <p:cNvPr id="262" name="Shape"/>
                <p:cNvSpPr/>
                <p:nvPr/>
              </p:nvSpPr>
              <p:spPr>
                <a:xfrm>
                  <a:off x="0" y="2601"/>
                  <a:ext cx="1030612" cy="3075706"/>
                </a:xfrm>
                <a:custGeom>
                  <a:avLst/>
                  <a:gdLst/>
                  <a:ahLst/>
                  <a:cxnLst>
                    <a:cxn ang="0">
                      <a:pos x="wd2" y="hd2"/>
                    </a:cxn>
                    <a:cxn ang="5400000">
                      <a:pos x="wd2" y="hd2"/>
                    </a:cxn>
                    <a:cxn ang="10800000">
                      <a:pos x="wd2" y="hd2"/>
                    </a:cxn>
                    <a:cxn ang="16200000">
                      <a:pos x="wd2" y="hd2"/>
                    </a:cxn>
                  </a:cxnLst>
                  <a:rect l="0" t="0" r="r" b="b"/>
                  <a:pathLst>
                    <a:path w="21600" h="21600" extrusionOk="0">
                      <a:moveTo>
                        <a:pt x="20538" y="5"/>
                      </a:moveTo>
                      <a:lnTo>
                        <a:pt x="0" y="21451"/>
                      </a:lnTo>
                      <a:lnTo>
                        <a:pt x="1209" y="21600"/>
                      </a:lnTo>
                      <a:lnTo>
                        <a:pt x="21600" y="0"/>
                      </a:lnTo>
                      <a:lnTo>
                        <a:pt x="20538" y="5"/>
                      </a:lnTo>
                      <a:close/>
                    </a:path>
                  </a:pathLst>
                </a:custGeom>
                <a:solidFill>
                  <a:srgbClr val="B9B9B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63" name="Shape"/>
                <p:cNvSpPr/>
                <p:nvPr/>
              </p:nvSpPr>
              <p:spPr>
                <a:xfrm>
                  <a:off x="54812" y="0"/>
                  <a:ext cx="1026721" cy="3078249"/>
                </a:xfrm>
                <a:custGeom>
                  <a:avLst/>
                  <a:gdLst/>
                  <a:ahLst/>
                  <a:cxnLst>
                    <a:cxn ang="0">
                      <a:pos x="wd2" y="hd2"/>
                    </a:cxn>
                    <a:cxn ang="5400000">
                      <a:pos x="wd2" y="hd2"/>
                    </a:cxn>
                    <a:cxn ang="10800000">
                      <a:pos x="wd2" y="hd2"/>
                    </a:cxn>
                    <a:cxn ang="16200000">
                      <a:pos x="wd2" y="hd2"/>
                    </a:cxn>
                  </a:cxnLst>
                  <a:rect l="0" t="0" r="r" b="b"/>
                  <a:pathLst>
                    <a:path w="21600" h="21600" extrusionOk="0">
                      <a:moveTo>
                        <a:pt x="20515" y="0"/>
                      </a:moveTo>
                      <a:lnTo>
                        <a:pt x="21600" y="292"/>
                      </a:lnTo>
                      <a:lnTo>
                        <a:pt x="1883" y="21528"/>
                      </a:lnTo>
                      <a:lnTo>
                        <a:pt x="0" y="21600"/>
                      </a:lnTo>
                      <a:lnTo>
                        <a:pt x="20515" y="0"/>
                      </a:lnTo>
                      <a:close/>
                    </a:path>
                  </a:pathLst>
                </a:custGeom>
                <a:solidFill>
                  <a:srgbClr val="99999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89" name="Group"/>
              <p:cNvGrpSpPr/>
              <p:nvPr/>
            </p:nvGrpSpPr>
            <p:grpSpPr>
              <a:xfrm>
                <a:off x="131630" y="186362"/>
                <a:ext cx="1365559" cy="2766930"/>
                <a:chOff x="0" y="0"/>
                <a:chExt cx="1365557" cy="2766928"/>
              </a:xfrm>
            </p:grpSpPr>
            <p:grpSp>
              <p:nvGrpSpPr>
                <p:cNvPr id="267" name="Group"/>
                <p:cNvGrpSpPr/>
                <p:nvPr/>
              </p:nvGrpSpPr>
              <p:grpSpPr>
                <a:xfrm>
                  <a:off x="729025" y="378436"/>
                  <a:ext cx="516835" cy="57951"/>
                  <a:chOff x="0" y="0"/>
                  <a:chExt cx="516833" cy="57950"/>
                </a:xfrm>
              </p:grpSpPr>
              <p:sp>
                <p:nvSpPr>
                  <p:cNvPr id="265" name="Shape"/>
                  <p:cNvSpPr/>
                  <p:nvPr/>
                </p:nvSpPr>
                <p:spPr>
                  <a:xfrm>
                    <a:off x="0" y="0"/>
                    <a:ext cx="516834" cy="40078"/>
                  </a:xfrm>
                  <a:custGeom>
                    <a:avLst/>
                    <a:gdLst/>
                    <a:ahLst/>
                    <a:cxnLst>
                      <a:cxn ang="0">
                        <a:pos x="wd2" y="hd2"/>
                      </a:cxn>
                      <a:cxn ang="5400000">
                        <a:pos x="wd2" y="hd2"/>
                      </a:cxn>
                      <a:cxn ang="10800000">
                        <a:pos x="wd2" y="hd2"/>
                      </a:cxn>
                      <a:cxn ang="16200000">
                        <a:pos x="wd2" y="hd2"/>
                      </a:cxn>
                    </a:cxnLst>
                    <a:rect l="0" t="0" r="r" b="b"/>
                    <a:pathLst>
                      <a:path w="21600" h="21600" extrusionOk="0">
                        <a:moveTo>
                          <a:pt x="468" y="0"/>
                        </a:moveTo>
                        <a:lnTo>
                          <a:pt x="21600" y="3734"/>
                        </a:lnTo>
                        <a:lnTo>
                          <a:pt x="21132" y="21600"/>
                        </a:lnTo>
                        <a:lnTo>
                          <a:pt x="0" y="17866"/>
                        </a:lnTo>
                        <a:lnTo>
                          <a:pt x="468"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66" name="Shape"/>
                  <p:cNvSpPr/>
                  <p:nvPr/>
                </p:nvSpPr>
                <p:spPr>
                  <a:xfrm>
                    <a:off x="0" y="33148"/>
                    <a:ext cx="505640" cy="24803"/>
                  </a:xfrm>
                  <a:custGeom>
                    <a:avLst/>
                    <a:gdLst/>
                    <a:ahLst/>
                    <a:cxnLst>
                      <a:cxn ang="0">
                        <a:pos x="wd2" y="hd2"/>
                      </a:cxn>
                      <a:cxn ang="5400000">
                        <a:pos x="wd2" y="hd2"/>
                      </a:cxn>
                      <a:cxn ang="10800000">
                        <a:pos x="wd2" y="hd2"/>
                      </a:cxn>
                      <a:cxn ang="16200000">
                        <a:pos x="wd2" y="hd2"/>
                      </a:cxn>
                    </a:cxnLst>
                    <a:rect l="0" t="0" r="r" b="b"/>
                    <a:pathLst>
                      <a:path w="21600" h="21600" extrusionOk="0">
                        <a:moveTo>
                          <a:pt x="1967" y="18506"/>
                        </a:moveTo>
                        <a:lnTo>
                          <a:pt x="21136" y="21600"/>
                        </a:lnTo>
                        <a:lnTo>
                          <a:pt x="21600" y="6035"/>
                        </a:lnTo>
                        <a:lnTo>
                          <a:pt x="0" y="0"/>
                        </a:lnTo>
                        <a:lnTo>
                          <a:pt x="1967" y="18506"/>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70" name="Group"/>
                <p:cNvGrpSpPr/>
                <p:nvPr/>
              </p:nvGrpSpPr>
              <p:grpSpPr>
                <a:xfrm>
                  <a:off x="614669" y="756879"/>
                  <a:ext cx="518764" cy="55175"/>
                  <a:chOff x="0" y="0"/>
                  <a:chExt cx="518762" cy="55173"/>
                </a:xfrm>
              </p:grpSpPr>
              <p:sp>
                <p:nvSpPr>
                  <p:cNvPr id="268" name="Shape"/>
                  <p:cNvSpPr/>
                  <p:nvPr/>
                </p:nvSpPr>
                <p:spPr>
                  <a:xfrm>
                    <a:off x="0" y="0"/>
                    <a:ext cx="518763" cy="46225"/>
                  </a:xfrm>
                  <a:custGeom>
                    <a:avLst/>
                    <a:gdLst/>
                    <a:ahLst/>
                    <a:cxnLst>
                      <a:cxn ang="0">
                        <a:pos x="wd2" y="hd2"/>
                      </a:cxn>
                      <a:cxn ang="5400000">
                        <a:pos x="wd2" y="hd2"/>
                      </a:cxn>
                      <a:cxn ang="10800000">
                        <a:pos x="wd2" y="hd2"/>
                      </a:cxn>
                      <a:cxn ang="16200000">
                        <a:pos x="wd2" y="hd2"/>
                      </a:cxn>
                    </a:cxnLst>
                    <a:rect l="0" t="0" r="r" b="b"/>
                    <a:pathLst>
                      <a:path w="21600" h="21600" extrusionOk="0">
                        <a:moveTo>
                          <a:pt x="497" y="0"/>
                        </a:moveTo>
                        <a:lnTo>
                          <a:pt x="21600" y="6184"/>
                        </a:lnTo>
                        <a:lnTo>
                          <a:pt x="21103" y="21600"/>
                        </a:lnTo>
                        <a:lnTo>
                          <a:pt x="0" y="15416"/>
                        </a:lnTo>
                        <a:lnTo>
                          <a:pt x="497"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69" name="Shape"/>
                  <p:cNvSpPr/>
                  <p:nvPr/>
                </p:nvSpPr>
                <p:spPr>
                  <a:xfrm>
                    <a:off x="0" y="32990"/>
                    <a:ext cx="511636" cy="22184"/>
                  </a:xfrm>
                  <a:custGeom>
                    <a:avLst/>
                    <a:gdLst/>
                    <a:ahLst/>
                    <a:cxnLst>
                      <a:cxn ang="0">
                        <a:pos x="wd2" y="hd2"/>
                      </a:cxn>
                      <a:cxn ang="5400000">
                        <a:pos x="wd2" y="hd2"/>
                      </a:cxn>
                      <a:cxn ang="10800000">
                        <a:pos x="wd2" y="hd2"/>
                      </a:cxn>
                      <a:cxn ang="16200000">
                        <a:pos x="wd2" y="hd2"/>
                      </a:cxn>
                    </a:cxnLst>
                    <a:rect l="0" t="0" r="r" b="b"/>
                    <a:pathLst>
                      <a:path w="21600" h="21600" extrusionOk="0">
                        <a:moveTo>
                          <a:pt x="1964" y="15511"/>
                        </a:moveTo>
                        <a:lnTo>
                          <a:pt x="21138" y="21600"/>
                        </a:lnTo>
                        <a:lnTo>
                          <a:pt x="21600" y="11226"/>
                        </a:lnTo>
                        <a:lnTo>
                          <a:pt x="0" y="0"/>
                        </a:lnTo>
                        <a:lnTo>
                          <a:pt x="1964" y="15511"/>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73" name="Group"/>
                <p:cNvGrpSpPr/>
                <p:nvPr/>
              </p:nvGrpSpPr>
              <p:grpSpPr>
                <a:xfrm>
                  <a:off x="488456" y="1152124"/>
                  <a:ext cx="531618" cy="63438"/>
                  <a:chOff x="0" y="0"/>
                  <a:chExt cx="531616" cy="63436"/>
                </a:xfrm>
              </p:grpSpPr>
              <p:sp>
                <p:nvSpPr>
                  <p:cNvPr id="271" name="Shape"/>
                  <p:cNvSpPr/>
                  <p:nvPr/>
                </p:nvSpPr>
                <p:spPr>
                  <a:xfrm>
                    <a:off x="0" y="0"/>
                    <a:ext cx="531617" cy="51605"/>
                  </a:xfrm>
                  <a:custGeom>
                    <a:avLst/>
                    <a:gdLst/>
                    <a:ahLst/>
                    <a:cxnLst>
                      <a:cxn ang="0">
                        <a:pos x="wd2" y="hd2"/>
                      </a:cxn>
                      <a:cxn ang="5400000">
                        <a:pos x="wd2" y="hd2"/>
                      </a:cxn>
                      <a:cxn ang="10800000">
                        <a:pos x="wd2" y="hd2"/>
                      </a:cxn>
                      <a:cxn ang="16200000">
                        <a:pos x="wd2" y="hd2"/>
                      </a:cxn>
                    </a:cxnLst>
                    <a:rect l="0" t="0" r="r" b="b"/>
                    <a:pathLst>
                      <a:path w="21600" h="21600" extrusionOk="0">
                        <a:moveTo>
                          <a:pt x="514" y="0"/>
                        </a:moveTo>
                        <a:lnTo>
                          <a:pt x="21600" y="7772"/>
                        </a:lnTo>
                        <a:lnTo>
                          <a:pt x="21194" y="21600"/>
                        </a:lnTo>
                        <a:lnTo>
                          <a:pt x="0" y="13738"/>
                        </a:lnTo>
                        <a:lnTo>
                          <a:pt x="514"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72" name="Shape"/>
                  <p:cNvSpPr/>
                  <p:nvPr/>
                </p:nvSpPr>
                <p:spPr>
                  <a:xfrm>
                    <a:off x="0" y="32822"/>
                    <a:ext cx="523389" cy="30615"/>
                  </a:xfrm>
                  <a:custGeom>
                    <a:avLst/>
                    <a:gdLst/>
                    <a:ahLst/>
                    <a:cxnLst>
                      <a:cxn ang="0">
                        <a:pos x="wd2" y="hd2"/>
                      </a:cxn>
                      <a:cxn ang="5400000">
                        <a:pos x="wd2" y="hd2"/>
                      </a:cxn>
                      <a:cxn ang="10800000">
                        <a:pos x="wd2" y="hd2"/>
                      </a:cxn>
                      <a:cxn ang="16200000">
                        <a:pos x="wd2" y="hd2"/>
                      </a:cxn>
                    </a:cxnLst>
                    <a:rect l="0" t="0" r="r" b="b"/>
                    <a:pathLst>
                      <a:path w="21600" h="21600" extrusionOk="0">
                        <a:moveTo>
                          <a:pt x="2268" y="10715"/>
                        </a:moveTo>
                        <a:lnTo>
                          <a:pt x="21279" y="21600"/>
                        </a:lnTo>
                        <a:lnTo>
                          <a:pt x="21600" y="12288"/>
                        </a:lnTo>
                        <a:lnTo>
                          <a:pt x="0" y="0"/>
                        </a:lnTo>
                        <a:lnTo>
                          <a:pt x="2268" y="10715"/>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76" name="Group"/>
                <p:cNvGrpSpPr/>
                <p:nvPr/>
              </p:nvGrpSpPr>
              <p:grpSpPr>
                <a:xfrm>
                  <a:off x="377569" y="1507780"/>
                  <a:ext cx="531639" cy="69806"/>
                  <a:chOff x="0" y="-7070"/>
                  <a:chExt cx="531638" cy="69805"/>
                </a:xfrm>
              </p:grpSpPr>
              <p:sp>
                <p:nvSpPr>
                  <p:cNvPr id="274" name="Shape"/>
                  <p:cNvSpPr/>
                  <p:nvPr/>
                </p:nvSpPr>
                <p:spPr>
                  <a:xfrm>
                    <a:off x="0" y="711"/>
                    <a:ext cx="531437" cy="62024"/>
                  </a:xfrm>
                  <a:custGeom>
                    <a:avLst/>
                    <a:gdLst/>
                    <a:ahLst/>
                    <a:cxnLst>
                      <a:cxn ang="0">
                        <a:pos x="wd2" y="hd2"/>
                      </a:cxn>
                      <a:cxn ang="5400000">
                        <a:pos x="wd2" y="hd2"/>
                      </a:cxn>
                      <a:cxn ang="10800000">
                        <a:pos x="wd2" y="hd2"/>
                      </a:cxn>
                      <a:cxn ang="16200000">
                        <a:pos x="wd2" y="hd2"/>
                      </a:cxn>
                    </a:cxnLst>
                    <a:rect l="0" t="0" r="r" b="b"/>
                    <a:pathLst>
                      <a:path w="21600" h="21600" extrusionOk="0">
                        <a:moveTo>
                          <a:pt x="544" y="0"/>
                        </a:moveTo>
                        <a:lnTo>
                          <a:pt x="21600" y="9517"/>
                        </a:lnTo>
                        <a:lnTo>
                          <a:pt x="21149" y="21600"/>
                        </a:lnTo>
                        <a:lnTo>
                          <a:pt x="0" y="11368"/>
                        </a:lnTo>
                        <a:lnTo>
                          <a:pt x="544"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75" name="Shape"/>
                  <p:cNvSpPr/>
                  <p:nvPr/>
                </p:nvSpPr>
                <p:spPr>
                  <a:xfrm>
                    <a:off x="13388" y="-7071"/>
                    <a:ext cx="518251" cy="36349"/>
                  </a:xfrm>
                  <a:custGeom>
                    <a:avLst/>
                    <a:gdLst/>
                    <a:ahLst/>
                    <a:cxnLst>
                      <a:cxn ang="0">
                        <a:pos x="wd2" y="hd2"/>
                      </a:cxn>
                      <a:cxn ang="5400000">
                        <a:pos x="wd2" y="hd2"/>
                      </a:cxn>
                      <a:cxn ang="10800000">
                        <a:pos x="wd2" y="hd2"/>
                      </a:cxn>
                      <a:cxn ang="16200000">
                        <a:pos x="wd2" y="hd2"/>
                      </a:cxn>
                    </a:cxnLst>
                    <a:rect l="0" t="0" r="r" b="b"/>
                    <a:pathLst>
                      <a:path w="21600" h="21600" extrusionOk="0">
                        <a:moveTo>
                          <a:pt x="2126" y="0"/>
                        </a:moveTo>
                        <a:lnTo>
                          <a:pt x="21180" y="14760"/>
                        </a:lnTo>
                        <a:lnTo>
                          <a:pt x="21600" y="21600"/>
                        </a:lnTo>
                        <a:lnTo>
                          <a:pt x="0" y="5902"/>
                        </a:lnTo>
                        <a:lnTo>
                          <a:pt x="2126"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79" name="Group"/>
                <p:cNvGrpSpPr/>
                <p:nvPr/>
              </p:nvGrpSpPr>
              <p:grpSpPr>
                <a:xfrm>
                  <a:off x="256109" y="1896161"/>
                  <a:ext cx="551078" cy="81552"/>
                  <a:chOff x="0" y="0"/>
                  <a:chExt cx="551076" cy="81550"/>
                </a:xfrm>
              </p:grpSpPr>
              <p:sp>
                <p:nvSpPr>
                  <p:cNvPr id="277" name="Shape"/>
                  <p:cNvSpPr/>
                  <p:nvPr/>
                </p:nvSpPr>
                <p:spPr>
                  <a:xfrm>
                    <a:off x="0" y="7070"/>
                    <a:ext cx="548729" cy="74481"/>
                  </a:xfrm>
                  <a:custGeom>
                    <a:avLst/>
                    <a:gdLst/>
                    <a:ahLst/>
                    <a:cxnLst>
                      <a:cxn ang="0">
                        <a:pos x="wd2" y="hd2"/>
                      </a:cxn>
                      <a:cxn ang="5400000">
                        <a:pos x="wd2" y="hd2"/>
                      </a:cxn>
                      <a:cxn ang="10800000">
                        <a:pos x="wd2" y="hd2"/>
                      </a:cxn>
                      <a:cxn ang="16200000">
                        <a:pos x="wd2" y="hd2"/>
                      </a:cxn>
                    </a:cxnLst>
                    <a:rect l="0" t="0" r="r" b="b"/>
                    <a:pathLst>
                      <a:path w="21600" h="21600" extrusionOk="0">
                        <a:moveTo>
                          <a:pt x="527" y="0"/>
                        </a:moveTo>
                        <a:lnTo>
                          <a:pt x="21600" y="12069"/>
                        </a:lnTo>
                        <a:lnTo>
                          <a:pt x="21277" y="21600"/>
                        </a:lnTo>
                        <a:lnTo>
                          <a:pt x="0" y="9467"/>
                        </a:lnTo>
                        <a:lnTo>
                          <a:pt x="527"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78" name="Shape"/>
                  <p:cNvSpPr/>
                  <p:nvPr/>
                </p:nvSpPr>
                <p:spPr>
                  <a:xfrm>
                    <a:off x="13388" y="0"/>
                    <a:ext cx="537689" cy="51237"/>
                  </a:xfrm>
                  <a:custGeom>
                    <a:avLst/>
                    <a:gdLst/>
                    <a:ahLst/>
                    <a:cxnLst>
                      <a:cxn ang="0">
                        <a:pos x="wd2" y="hd2"/>
                      </a:cxn>
                      <a:cxn ang="5400000">
                        <a:pos x="wd2" y="hd2"/>
                      </a:cxn>
                      <a:cxn ang="10800000">
                        <a:pos x="wd2" y="hd2"/>
                      </a:cxn>
                      <a:cxn ang="16200000">
                        <a:pos x="wd2" y="hd2"/>
                      </a:cxn>
                    </a:cxnLst>
                    <a:rect l="0" t="0" r="r" b="b"/>
                    <a:pathLst>
                      <a:path w="21600" h="21600" extrusionOk="0">
                        <a:moveTo>
                          <a:pt x="1271" y="0"/>
                        </a:moveTo>
                        <a:lnTo>
                          <a:pt x="21195" y="16747"/>
                        </a:lnTo>
                        <a:lnTo>
                          <a:pt x="21600" y="21600"/>
                        </a:lnTo>
                        <a:lnTo>
                          <a:pt x="0" y="3887"/>
                        </a:lnTo>
                        <a:lnTo>
                          <a:pt x="1271"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82" name="Group"/>
                <p:cNvGrpSpPr/>
                <p:nvPr/>
              </p:nvGrpSpPr>
              <p:grpSpPr>
                <a:xfrm>
                  <a:off x="128486" y="2271748"/>
                  <a:ext cx="562196" cy="107087"/>
                  <a:chOff x="0" y="0"/>
                  <a:chExt cx="562195" cy="107086"/>
                </a:xfrm>
              </p:grpSpPr>
              <p:sp>
                <p:nvSpPr>
                  <p:cNvPr id="280" name="Shape"/>
                  <p:cNvSpPr/>
                  <p:nvPr/>
                </p:nvSpPr>
                <p:spPr>
                  <a:xfrm>
                    <a:off x="0" y="11206"/>
                    <a:ext cx="558365" cy="95881"/>
                  </a:xfrm>
                  <a:custGeom>
                    <a:avLst/>
                    <a:gdLst/>
                    <a:ahLst/>
                    <a:cxnLst>
                      <a:cxn ang="0">
                        <a:pos x="wd2" y="hd2"/>
                      </a:cxn>
                      <a:cxn ang="5400000">
                        <a:pos x="wd2" y="hd2"/>
                      </a:cxn>
                      <a:cxn ang="10800000">
                        <a:pos x="wd2" y="hd2"/>
                      </a:cxn>
                      <a:cxn ang="16200000">
                        <a:pos x="wd2" y="hd2"/>
                      </a:cxn>
                    </a:cxnLst>
                    <a:rect l="0" t="0" r="r" b="b"/>
                    <a:pathLst>
                      <a:path w="21600" h="21600" extrusionOk="0">
                        <a:moveTo>
                          <a:pt x="375" y="0"/>
                        </a:moveTo>
                        <a:lnTo>
                          <a:pt x="21600" y="14066"/>
                        </a:lnTo>
                        <a:lnTo>
                          <a:pt x="21271" y="21600"/>
                        </a:lnTo>
                        <a:lnTo>
                          <a:pt x="0" y="7518"/>
                        </a:lnTo>
                        <a:lnTo>
                          <a:pt x="375"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81" name="Shape"/>
                  <p:cNvSpPr/>
                  <p:nvPr/>
                </p:nvSpPr>
                <p:spPr>
                  <a:xfrm>
                    <a:off x="9640" y="0"/>
                    <a:ext cx="552556" cy="75503"/>
                  </a:xfrm>
                  <a:custGeom>
                    <a:avLst/>
                    <a:gdLst/>
                    <a:ahLst/>
                    <a:cxnLst>
                      <a:cxn ang="0">
                        <a:pos x="wd2" y="hd2"/>
                      </a:cxn>
                      <a:cxn ang="5400000">
                        <a:pos x="wd2" y="hd2"/>
                      </a:cxn>
                      <a:cxn ang="10800000">
                        <a:pos x="wd2" y="hd2"/>
                      </a:cxn>
                      <a:cxn ang="16200000">
                        <a:pos x="wd2" y="hd2"/>
                      </a:cxn>
                    </a:cxnLst>
                    <a:rect l="0" t="0" r="r" b="b"/>
                    <a:pathLst>
                      <a:path w="21600" h="21600" extrusionOk="0">
                        <a:moveTo>
                          <a:pt x="2615" y="0"/>
                        </a:moveTo>
                        <a:lnTo>
                          <a:pt x="21292" y="16398"/>
                        </a:lnTo>
                        <a:lnTo>
                          <a:pt x="21600" y="21600"/>
                        </a:lnTo>
                        <a:lnTo>
                          <a:pt x="0" y="3303"/>
                        </a:lnTo>
                        <a:lnTo>
                          <a:pt x="2615"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85" name="Group"/>
                <p:cNvGrpSpPr/>
                <p:nvPr/>
              </p:nvGrpSpPr>
              <p:grpSpPr>
                <a:xfrm>
                  <a:off x="0" y="2646606"/>
                  <a:ext cx="568128" cy="120323"/>
                  <a:chOff x="0" y="0"/>
                  <a:chExt cx="568127" cy="120322"/>
                </a:xfrm>
              </p:grpSpPr>
              <p:sp>
                <p:nvSpPr>
                  <p:cNvPr id="283" name="Shape"/>
                  <p:cNvSpPr/>
                  <p:nvPr/>
                </p:nvSpPr>
                <p:spPr>
                  <a:xfrm>
                    <a:off x="0" y="17911"/>
                    <a:ext cx="568128" cy="102412"/>
                  </a:xfrm>
                  <a:custGeom>
                    <a:avLst/>
                    <a:gdLst/>
                    <a:ahLst/>
                    <a:cxnLst>
                      <a:cxn ang="0">
                        <a:pos x="wd2" y="hd2"/>
                      </a:cxn>
                      <a:cxn ang="5400000">
                        <a:pos x="wd2" y="hd2"/>
                      </a:cxn>
                      <a:cxn ang="10800000">
                        <a:pos x="wd2" y="hd2"/>
                      </a:cxn>
                      <a:cxn ang="16200000">
                        <a:pos x="wd2" y="hd2"/>
                      </a:cxn>
                    </a:cxnLst>
                    <a:rect l="0" t="0" r="r" b="b"/>
                    <a:pathLst>
                      <a:path w="21600" h="21600" extrusionOk="0">
                        <a:moveTo>
                          <a:pt x="391" y="0"/>
                        </a:moveTo>
                        <a:lnTo>
                          <a:pt x="21600" y="14755"/>
                        </a:lnTo>
                        <a:lnTo>
                          <a:pt x="21406" y="21600"/>
                        </a:lnTo>
                        <a:lnTo>
                          <a:pt x="0" y="7349"/>
                        </a:lnTo>
                        <a:lnTo>
                          <a:pt x="391"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84" name="Shape"/>
                  <p:cNvSpPr/>
                  <p:nvPr/>
                </p:nvSpPr>
                <p:spPr>
                  <a:xfrm>
                    <a:off x="10247" y="0"/>
                    <a:ext cx="557833" cy="90018"/>
                  </a:xfrm>
                  <a:custGeom>
                    <a:avLst/>
                    <a:gdLst/>
                    <a:ahLst/>
                    <a:cxnLst>
                      <a:cxn ang="0">
                        <a:pos x="wd2" y="hd2"/>
                      </a:cxn>
                      <a:cxn ang="5400000">
                        <a:pos x="wd2" y="hd2"/>
                      </a:cxn>
                      <a:cxn ang="10800000">
                        <a:pos x="wd2" y="hd2"/>
                      </a:cxn>
                      <a:cxn ang="16200000">
                        <a:pos x="wd2" y="hd2"/>
                      </a:cxn>
                    </a:cxnLst>
                    <a:rect l="0" t="0" r="r" b="b"/>
                    <a:pathLst>
                      <a:path w="21600" h="21600" extrusionOk="0">
                        <a:moveTo>
                          <a:pt x="3091" y="0"/>
                        </a:moveTo>
                        <a:lnTo>
                          <a:pt x="21226" y="15412"/>
                        </a:lnTo>
                        <a:lnTo>
                          <a:pt x="21600" y="21600"/>
                        </a:lnTo>
                        <a:lnTo>
                          <a:pt x="0" y="4814"/>
                        </a:lnTo>
                        <a:lnTo>
                          <a:pt x="3091" y="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nvGrpSpPr>
                <p:cNvPr id="288" name="Group"/>
                <p:cNvGrpSpPr/>
                <p:nvPr/>
              </p:nvGrpSpPr>
              <p:grpSpPr>
                <a:xfrm>
                  <a:off x="849385" y="0"/>
                  <a:ext cx="516173" cy="58387"/>
                  <a:chOff x="0" y="0"/>
                  <a:chExt cx="516172" cy="58386"/>
                </a:xfrm>
              </p:grpSpPr>
              <p:sp>
                <p:nvSpPr>
                  <p:cNvPr id="286" name="Shape"/>
                  <p:cNvSpPr/>
                  <p:nvPr/>
                </p:nvSpPr>
                <p:spPr>
                  <a:xfrm>
                    <a:off x="0" y="0"/>
                    <a:ext cx="516173" cy="33298"/>
                  </a:xfrm>
                  <a:custGeom>
                    <a:avLst/>
                    <a:gdLst/>
                    <a:ahLst/>
                    <a:cxnLst>
                      <a:cxn ang="0">
                        <a:pos x="wd2" y="hd2"/>
                      </a:cxn>
                      <a:cxn ang="5400000">
                        <a:pos x="wd2" y="hd2"/>
                      </a:cxn>
                      <a:cxn ang="10800000">
                        <a:pos x="wd2" y="hd2"/>
                      </a:cxn>
                      <a:cxn ang="16200000">
                        <a:pos x="wd2" y="hd2"/>
                      </a:cxn>
                    </a:cxnLst>
                    <a:rect l="0" t="0" r="r" b="b"/>
                    <a:pathLst>
                      <a:path w="21600" h="21600" extrusionOk="0">
                        <a:moveTo>
                          <a:pt x="438" y="0"/>
                        </a:moveTo>
                        <a:lnTo>
                          <a:pt x="21600" y="0"/>
                        </a:lnTo>
                        <a:lnTo>
                          <a:pt x="21162" y="21600"/>
                        </a:lnTo>
                        <a:lnTo>
                          <a:pt x="0" y="21600"/>
                        </a:lnTo>
                        <a:lnTo>
                          <a:pt x="438" y="0"/>
                        </a:lnTo>
                        <a:close/>
                      </a:path>
                    </a:pathLst>
                  </a:custGeom>
                  <a:solidFill>
                    <a:srgbClr val="B9B9B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87" name="Shape"/>
                  <p:cNvSpPr/>
                  <p:nvPr/>
                </p:nvSpPr>
                <p:spPr>
                  <a:xfrm>
                    <a:off x="0" y="33297"/>
                    <a:ext cx="505717" cy="25090"/>
                  </a:xfrm>
                  <a:custGeom>
                    <a:avLst/>
                    <a:gdLst/>
                    <a:ahLst/>
                    <a:cxnLst>
                      <a:cxn ang="0">
                        <a:pos x="wd2" y="hd2"/>
                      </a:cxn>
                      <a:cxn ang="5400000">
                        <a:pos x="wd2" y="hd2"/>
                      </a:cxn>
                      <a:cxn ang="10800000">
                        <a:pos x="wd2" y="hd2"/>
                      </a:cxn>
                      <a:cxn ang="16200000">
                        <a:pos x="wd2" y="hd2"/>
                      </a:cxn>
                    </a:cxnLst>
                    <a:rect l="0" t="0" r="r" b="b"/>
                    <a:pathLst>
                      <a:path w="21600" h="21600" extrusionOk="0">
                        <a:moveTo>
                          <a:pt x="1790" y="21600"/>
                        </a:moveTo>
                        <a:lnTo>
                          <a:pt x="21153" y="21600"/>
                        </a:lnTo>
                        <a:lnTo>
                          <a:pt x="21600" y="0"/>
                        </a:lnTo>
                        <a:lnTo>
                          <a:pt x="0" y="0"/>
                        </a:lnTo>
                        <a:lnTo>
                          <a:pt x="1790" y="21600"/>
                        </a:lnTo>
                        <a:close/>
                      </a:path>
                    </a:pathLst>
                  </a:custGeom>
                  <a:solidFill>
                    <a:srgbClr val="999999"/>
                  </a:solidFill>
                  <a:ln w="12700" cap="flat">
                    <a:noFill/>
                    <a:miter lim="400000"/>
                  </a:ln>
                  <a:effectLst/>
                </p:spPr>
                <p:txBody>
                  <a:bodyPr wrap="square" lIns="0" tIns="0" rIns="0" bIns="0" numCol="1" anchor="t">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nvGrpSpPr>
              <p:cNvPr id="292" name="Group"/>
              <p:cNvGrpSpPr/>
              <p:nvPr/>
            </p:nvGrpSpPr>
            <p:grpSpPr>
              <a:xfrm>
                <a:off x="500235" y="0"/>
                <a:ext cx="1072527" cy="3209720"/>
                <a:chOff x="0" y="0"/>
                <a:chExt cx="1072525" cy="3209719"/>
              </a:xfrm>
            </p:grpSpPr>
            <p:sp>
              <p:nvSpPr>
                <p:cNvPr id="290" name="Shape"/>
                <p:cNvSpPr/>
                <p:nvPr/>
              </p:nvSpPr>
              <p:spPr>
                <a:xfrm>
                  <a:off x="0" y="0"/>
                  <a:ext cx="1024200" cy="3209720"/>
                </a:xfrm>
                <a:custGeom>
                  <a:avLst/>
                  <a:gdLst/>
                  <a:ahLst/>
                  <a:cxnLst>
                    <a:cxn ang="0">
                      <a:pos x="wd2" y="hd2"/>
                    </a:cxn>
                    <a:cxn ang="5400000">
                      <a:pos x="wd2" y="hd2"/>
                    </a:cxn>
                    <a:cxn ang="10800000">
                      <a:pos x="wd2" y="hd2"/>
                    </a:cxn>
                    <a:cxn ang="16200000">
                      <a:pos x="wd2" y="hd2"/>
                    </a:cxn>
                  </a:cxnLst>
                  <a:rect l="0" t="0" r="r" b="b"/>
                  <a:pathLst>
                    <a:path w="21600" h="21600" extrusionOk="0">
                      <a:moveTo>
                        <a:pt x="20532" y="0"/>
                      </a:moveTo>
                      <a:lnTo>
                        <a:pt x="0" y="21457"/>
                      </a:lnTo>
                      <a:lnTo>
                        <a:pt x="1217" y="21600"/>
                      </a:lnTo>
                      <a:lnTo>
                        <a:pt x="21600" y="30"/>
                      </a:lnTo>
                      <a:lnTo>
                        <a:pt x="20532" y="0"/>
                      </a:lnTo>
                      <a:close/>
                    </a:path>
                  </a:pathLst>
                </a:custGeom>
                <a:solidFill>
                  <a:srgbClr val="B9B9B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91" name="Shape"/>
                <p:cNvSpPr/>
                <p:nvPr/>
              </p:nvSpPr>
              <p:spPr>
                <a:xfrm>
                  <a:off x="54812" y="4137"/>
                  <a:ext cx="1017714" cy="3205525"/>
                </a:xfrm>
                <a:custGeom>
                  <a:avLst/>
                  <a:gdLst/>
                  <a:ahLst/>
                  <a:cxnLst>
                    <a:cxn ang="0">
                      <a:pos x="wd2" y="hd2"/>
                    </a:cxn>
                    <a:cxn ang="5400000">
                      <a:pos x="wd2" y="hd2"/>
                    </a:cxn>
                    <a:cxn ang="10800000">
                      <a:pos x="wd2" y="hd2"/>
                    </a:cxn>
                    <a:cxn ang="16200000">
                      <a:pos x="wd2" y="hd2"/>
                    </a:cxn>
                  </a:cxnLst>
                  <a:rect l="0" t="0" r="r" b="b"/>
                  <a:pathLst>
                    <a:path w="21600" h="21600" extrusionOk="0">
                      <a:moveTo>
                        <a:pt x="20506" y="0"/>
                      </a:moveTo>
                      <a:lnTo>
                        <a:pt x="21600" y="328"/>
                      </a:lnTo>
                      <a:lnTo>
                        <a:pt x="1900" y="21531"/>
                      </a:lnTo>
                      <a:lnTo>
                        <a:pt x="0" y="21600"/>
                      </a:lnTo>
                      <a:lnTo>
                        <a:pt x="20506" y="0"/>
                      </a:lnTo>
                      <a:close/>
                    </a:path>
                  </a:pathLst>
                </a:custGeom>
                <a:solidFill>
                  <a:srgbClr val="999999"/>
                </a:solidFill>
                <a:ln w="12700" cap="flat">
                  <a:noFill/>
                  <a:miter lim="400000"/>
                </a:ln>
                <a:effectLst/>
              </p:spPr>
              <p:txBody>
                <a:bodyPr wrap="square" lIns="50800" tIns="50800" rIns="50800" bIns="5080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grpSp>
      </p:grpSp>
      <p:sp>
        <p:nvSpPr>
          <p:cNvPr id="295" name="Rectangle"/>
          <p:cNvSpPr/>
          <p:nvPr/>
        </p:nvSpPr>
        <p:spPr>
          <a:xfrm>
            <a:off x="4603002" y="5277092"/>
            <a:ext cx="15177996" cy="4558816"/>
          </a:xfrm>
          <a:prstGeom prst="rect">
            <a:avLst/>
          </a:prstGeom>
          <a:solidFill>
            <a:srgbClr val="FFFFFF"/>
          </a:solidFill>
          <a:ln w="228600">
            <a:solidFill>
              <a:schemeClr val="accent3"/>
            </a:solidFill>
            <a:miter lim="400000"/>
          </a:ln>
        </p:spPr>
        <p:txBody>
          <a:bodyPr lIns="71437" tIns="71437" rIns="71437" bIns="71437" anchor="ctr"/>
          <a:lstStyle/>
          <a:p>
            <a:pPr>
              <a:defRPr>
                <a:solidFill>
                  <a:srgbClr val="FFFFFF"/>
                </a:solidFill>
              </a:defRPr>
            </a:pPr>
            <a:endParaRPr/>
          </a:p>
        </p:txBody>
      </p:sp>
      <p:grpSp>
        <p:nvGrpSpPr>
          <p:cNvPr id="300" name="Group"/>
          <p:cNvGrpSpPr/>
          <p:nvPr/>
        </p:nvGrpSpPr>
        <p:grpSpPr>
          <a:xfrm>
            <a:off x="5095941" y="5953068"/>
            <a:ext cx="3397860" cy="3206864"/>
            <a:chOff x="0" y="0"/>
            <a:chExt cx="3397859" cy="3206863"/>
          </a:xfrm>
        </p:grpSpPr>
        <p:grpSp>
          <p:nvGrpSpPr>
            <p:cNvPr id="298" name="Group"/>
            <p:cNvGrpSpPr/>
            <p:nvPr/>
          </p:nvGrpSpPr>
          <p:grpSpPr>
            <a:xfrm>
              <a:off x="-1" y="0"/>
              <a:ext cx="3397861" cy="3206864"/>
              <a:chOff x="0" y="0"/>
              <a:chExt cx="3397859" cy="3206863"/>
            </a:xfrm>
          </p:grpSpPr>
          <p:sp>
            <p:nvSpPr>
              <p:cNvPr id="296" name="Shape"/>
              <p:cNvSpPr/>
              <p:nvPr/>
            </p:nvSpPr>
            <p:spPr>
              <a:xfrm>
                <a:off x="0" y="0"/>
                <a:ext cx="1699055" cy="3206864"/>
              </a:xfrm>
              <a:custGeom>
                <a:avLst/>
                <a:gdLst/>
                <a:ahLst/>
                <a:cxnLst>
                  <a:cxn ang="0">
                    <a:pos x="wd2" y="hd2"/>
                  </a:cxn>
                  <a:cxn ang="5400000">
                    <a:pos x="wd2" y="hd2"/>
                  </a:cxn>
                  <a:cxn ang="10800000">
                    <a:pos x="wd2" y="hd2"/>
                  </a:cxn>
                  <a:cxn ang="16200000">
                    <a:pos x="wd2" y="hd2"/>
                  </a:cxn>
                </a:cxnLst>
                <a:rect l="0" t="0" r="r" b="b"/>
                <a:pathLst>
                  <a:path w="21587" h="21600" extrusionOk="0">
                    <a:moveTo>
                      <a:pt x="21498" y="0"/>
                    </a:moveTo>
                    <a:cubicBezTo>
                      <a:pt x="20789" y="0"/>
                      <a:pt x="20155" y="244"/>
                      <a:pt x="19703" y="693"/>
                    </a:cubicBezTo>
                    <a:lnTo>
                      <a:pt x="358" y="19863"/>
                    </a:lnTo>
                    <a:cubicBezTo>
                      <a:pt x="135" y="20085"/>
                      <a:pt x="16" y="20303"/>
                      <a:pt x="2" y="20509"/>
                    </a:cubicBezTo>
                    <a:cubicBezTo>
                      <a:pt x="-13" y="20714"/>
                      <a:pt x="79" y="20906"/>
                      <a:pt x="269" y="21074"/>
                    </a:cubicBezTo>
                    <a:cubicBezTo>
                      <a:pt x="649" y="21410"/>
                      <a:pt x="1374" y="21600"/>
                      <a:pt x="2320" y="21600"/>
                    </a:cubicBezTo>
                    <a:lnTo>
                      <a:pt x="21587" y="21600"/>
                    </a:lnTo>
                    <a:lnTo>
                      <a:pt x="21587" y="8"/>
                    </a:lnTo>
                    <a:cubicBezTo>
                      <a:pt x="21557" y="5"/>
                      <a:pt x="21528" y="0"/>
                      <a:pt x="21498" y="0"/>
                    </a:cubicBezTo>
                    <a:close/>
                  </a:path>
                </a:pathLst>
              </a:custGeom>
              <a:solidFill>
                <a:schemeClr val="accent3">
                  <a:hueOff val="198700"/>
                  <a:satOff val="21248"/>
                  <a:lumOff val="19305"/>
                </a:schemeClr>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sp>
            <p:nvSpPr>
              <p:cNvPr id="297" name="Shape"/>
              <p:cNvSpPr/>
              <p:nvPr/>
            </p:nvSpPr>
            <p:spPr>
              <a:xfrm>
                <a:off x="1689153" y="0"/>
                <a:ext cx="1708707" cy="3206803"/>
              </a:xfrm>
              <a:custGeom>
                <a:avLst/>
                <a:gdLst/>
                <a:ahLst/>
                <a:cxnLst>
                  <a:cxn ang="0">
                    <a:pos x="wd2" y="hd2"/>
                  </a:cxn>
                  <a:cxn ang="5400000">
                    <a:pos x="wd2" y="hd2"/>
                  </a:cxn>
                  <a:cxn ang="10800000">
                    <a:pos x="wd2" y="hd2"/>
                  </a:cxn>
                  <a:cxn ang="16200000">
                    <a:pos x="wd2" y="hd2"/>
                  </a:cxn>
                </a:cxnLst>
                <a:rect l="0" t="0" r="r" b="b"/>
                <a:pathLst>
                  <a:path w="21587" h="21600" extrusionOk="0">
                    <a:moveTo>
                      <a:pt x="211" y="0"/>
                    </a:moveTo>
                    <a:cubicBezTo>
                      <a:pt x="139" y="0"/>
                      <a:pt x="71" y="14"/>
                      <a:pt x="0" y="19"/>
                    </a:cubicBezTo>
                    <a:lnTo>
                      <a:pt x="0" y="21600"/>
                    </a:lnTo>
                    <a:lnTo>
                      <a:pt x="19279" y="21600"/>
                    </a:lnTo>
                    <a:cubicBezTo>
                      <a:pt x="20219" y="21600"/>
                      <a:pt x="20942" y="21411"/>
                      <a:pt x="21320" y="21075"/>
                    </a:cubicBezTo>
                    <a:cubicBezTo>
                      <a:pt x="21509" y="20907"/>
                      <a:pt x="21600" y="20714"/>
                      <a:pt x="21585" y="20509"/>
                    </a:cubicBezTo>
                    <a:cubicBezTo>
                      <a:pt x="21571" y="20304"/>
                      <a:pt x="21452" y="20085"/>
                      <a:pt x="21230" y="19864"/>
                    </a:cubicBezTo>
                    <a:lnTo>
                      <a:pt x="1997" y="693"/>
                    </a:lnTo>
                    <a:cubicBezTo>
                      <a:pt x="1547" y="245"/>
                      <a:pt x="917" y="0"/>
                      <a:pt x="211" y="0"/>
                    </a:cubicBezTo>
                    <a:close/>
                  </a:path>
                </a:pathLst>
              </a:custGeom>
              <a:solidFill>
                <a:schemeClr val="accent3"/>
              </a:solidFill>
              <a:ln w="12700" cap="flat">
                <a:noFill/>
                <a:miter lim="400000"/>
              </a:ln>
              <a:effectLst/>
            </p:spPr>
            <p:txBody>
              <a:bodyPr wrap="square" lIns="0" tIns="0" rIns="0" bIns="0" numCol="1" anchor="ctr">
                <a:noAutofit/>
              </a:bodyPr>
              <a:lstStyle/>
              <a:p>
                <a:pPr defTabSz="457200">
                  <a:lnSpc>
                    <a:spcPct val="80000"/>
                  </a:lnSpc>
                  <a:spcBef>
                    <a:spcPts val="5500"/>
                  </a:spcBef>
                  <a:defRPr>
                    <a:solidFill>
                      <a:srgbClr val="333333"/>
                    </a:solidFill>
                    <a:latin typeface="Helvetica Neue Thin"/>
                    <a:ea typeface="Helvetica Neue Thin"/>
                    <a:cs typeface="Helvetica Neue Thin"/>
                    <a:sym typeface="Helvetica Neue Thin"/>
                  </a:defRPr>
                </a:pPr>
                <a:endParaRPr/>
              </a:p>
            </p:txBody>
          </p:sp>
        </p:grpSp>
        <p:sp>
          <p:nvSpPr>
            <p:cNvPr id="299" name="Shape"/>
            <p:cNvSpPr/>
            <p:nvPr/>
          </p:nvSpPr>
          <p:spPr>
            <a:xfrm>
              <a:off x="1519006" y="1064662"/>
              <a:ext cx="340295" cy="15772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4" y="0"/>
                    <a:pt x="0" y="950"/>
                    <a:pt x="0" y="2116"/>
                  </a:cubicBezTo>
                  <a:lnTo>
                    <a:pt x="0" y="13532"/>
                  </a:lnTo>
                  <a:cubicBezTo>
                    <a:pt x="0" y="14698"/>
                    <a:pt x="4834" y="15653"/>
                    <a:pt x="10800" y="15653"/>
                  </a:cubicBezTo>
                  <a:cubicBezTo>
                    <a:pt x="16766" y="15653"/>
                    <a:pt x="21600" y="14698"/>
                    <a:pt x="21600" y="13532"/>
                  </a:cubicBezTo>
                  <a:lnTo>
                    <a:pt x="21600" y="2116"/>
                  </a:lnTo>
                  <a:cubicBezTo>
                    <a:pt x="21600" y="950"/>
                    <a:pt x="16766" y="0"/>
                    <a:pt x="10800" y="0"/>
                  </a:cubicBezTo>
                  <a:close/>
                  <a:moveTo>
                    <a:pt x="10845" y="16993"/>
                  </a:moveTo>
                  <a:cubicBezTo>
                    <a:pt x="4948" y="16993"/>
                    <a:pt x="136" y="18017"/>
                    <a:pt x="136" y="19289"/>
                  </a:cubicBezTo>
                  <a:cubicBezTo>
                    <a:pt x="136" y="20562"/>
                    <a:pt x="4948" y="21600"/>
                    <a:pt x="10845" y="21600"/>
                  </a:cubicBezTo>
                  <a:cubicBezTo>
                    <a:pt x="16740" y="21600"/>
                    <a:pt x="21487" y="20562"/>
                    <a:pt x="21487" y="19289"/>
                  </a:cubicBezTo>
                  <a:cubicBezTo>
                    <a:pt x="21487" y="18017"/>
                    <a:pt x="16740" y="16993"/>
                    <a:pt x="10845" y="16993"/>
                  </a:cubicBezTo>
                  <a:close/>
                </a:path>
              </a:pathLst>
            </a:custGeom>
            <a:solidFill>
              <a:srgbClr val="FFFFFF"/>
            </a:solidFill>
            <a:ln w="12700" cap="flat">
              <a:noFill/>
              <a:miter lim="400000"/>
            </a:ln>
            <a:effectLst/>
          </p:spPr>
          <p:txBody>
            <a:bodyPr wrap="square" lIns="0" tIns="0" rIns="0" bIns="0" numCol="1" anchor="ctr">
              <a:noAutofit/>
            </a:bodyPr>
            <a:lstStyle/>
            <a:p>
              <a:pPr algn="l"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a:p>
          </p:txBody>
        </p:sp>
      </p:grpSp>
      <p:sp>
        <p:nvSpPr>
          <p:cNvPr id="301" name="You Are May Be required to…"/>
          <p:cNvSpPr txBox="1"/>
          <p:nvPr/>
        </p:nvSpPr>
        <p:spPr>
          <a:xfrm>
            <a:off x="8907231" y="6856412"/>
            <a:ext cx="9698490" cy="14001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defRPr sz="5900">
                <a:solidFill>
                  <a:schemeClr val="accent3"/>
                </a:solidFill>
                <a:latin typeface="Gill Sans SemiBold"/>
                <a:ea typeface="Gill Sans SemiBold"/>
                <a:cs typeface="Gill Sans SemiBold"/>
                <a:sym typeface="Gill Sans SemiBold"/>
              </a:defRPr>
            </a:pPr>
            <a:r>
              <a:rPr dirty="0"/>
              <a:t>You Are </a:t>
            </a:r>
            <a:r>
              <a:rPr b="1" i="1" u="sng" dirty="0">
                <a:latin typeface="Gill Sans"/>
                <a:ea typeface="Gill Sans"/>
                <a:cs typeface="Gill Sans"/>
                <a:sym typeface="Gill Sans"/>
              </a:rPr>
              <a:t>May</a:t>
            </a:r>
            <a:r>
              <a:rPr dirty="0"/>
              <a:t> Be required to</a:t>
            </a:r>
          </a:p>
          <a:p>
            <a:pPr lvl="2">
              <a:defRPr sz="2500">
                <a:solidFill>
                  <a:schemeClr val="accent3"/>
                </a:solidFill>
              </a:defRPr>
            </a:pPr>
            <a:r>
              <a:rPr dirty="0"/>
              <a:t>(it is terms &amp; conditions of your award)</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Effective Date: January 25, 2024…"/>
          <p:cNvSpPr txBox="1"/>
          <p:nvPr/>
        </p:nvSpPr>
        <p:spPr>
          <a:xfrm>
            <a:off x="1721274" y="3211512"/>
            <a:ext cx="19921201" cy="7292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lgn="l">
              <a:defRPr sz="1200"/>
            </a:pPr>
            <a:endParaRPr/>
          </a:p>
          <a:p>
            <a:pPr lvl="2" algn="l">
              <a:defRPr sz="5600"/>
            </a:pPr>
            <a:r>
              <a:t>Effective Date: January 25, 2024</a:t>
            </a:r>
          </a:p>
          <a:p>
            <a:pPr lvl="2" algn="l">
              <a:defRPr sz="5600"/>
            </a:pPr>
            <a:endParaRPr/>
          </a:p>
          <a:p>
            <a:pPr algn="l">
              <a:defRPr sz="4100"/>
            </a:pPr>
            <a:r>
              <a:t>Requirements:</a:t>
            </a:r>
          </a:p>
          <a:p>
            <a:pPr marL="984802" lvl="1" indent="-464102" algn="l">
              <a:buClr>
                <a:srgbClr val="535353"/>
              </a:buClr>
              <a:buSzPct val="82000"/>
              <a:buChar char="•"/>
              <a:defRPr sz="4100"/>
            </a:pPr>
            <a:r>
              <a:t>Submission of a Data Management &amp; Sharing Plan (DMSP) for ALL NIH-funded research that generates scientific data</a:t>
            </a:r>
            <a:endParaRPr sz="1200"/>
          </a:p>
          <a:p>
            <a:pPr marL="984802" lvl="1" indent="-464102" algn="l">
              <a:buClr>
                <a:srgbClr val="535353"/>
              </a:buClr>
              <a:buSzPct val="82000"/>
              <a:buChar char="•"/>
              <a:defRPr sz="4100"/>
            </a:pPr>
            <a:r>
              <a:t>Expects researchers to ‘maximize appropriate data sharing’ in established repositories</a:t>
            </a:r>
          </a:p>
          <a:p>
            <a:pPr marL="1505502" lvl="2" indent="-464102" algn="l">
              <a:buClr>
                <a:srgbClr val="535353"/>
              </a:buClr>
              <a:buSzPct val="82000"/>
              <a:buChar char="•"/>
              <a:defRPr sz="4100"/>
            </a:pPr>
            <a:r>
              <a:t>Sharing should occur no later than </a:t>
            </a:r>
            <a:r>
              <a:rPr i="1">
                <a:latin typeface="Gill Sans"/>
                <a:ea typeface="Gill Sans"/>
                <a:cs typeface="Gill Sans"/>
                <a:sym typeface="Gill Sans"/>
              </a:rPr>
              <a:t>publication </a:t>
            </a:r>
            <a:r>
              <a:t>or end of award</a:t>
            </a:r>
          </a:p>
          <a:p>
            <a:pPr marL="1505502" lvl="2" indent="-464102" algn="l">
              <a:buClr>
                <a:srgbClr val="535353"/>
              </a:buClr>
              <a:buSzPct val="82000"/>
              <a:buChar char="•"/>
              <a:defRPr sz="4100"/>
            </a:pPr>
            <a:r>
              <a:t>Requires researchers to justify any sharing exceptions (i.e., ethical, legal, technical factors</a:t>
            </a:r>
            <a:endParaRPr sz="1200"/>
          </a:p>
          <a:p>
            <a:pPr marL="984802" lvl="1" indent="-464102" algn="l">
              <a:buClr>
                <a:srgbClr val="535353"/>
              </a:buClr>
              <a:buSzPct val="82000"/>
              <a:buChar char="•"/>
              <a:defRPr sz="4100"/>
            </a:pPr>
            <a:r>
              <a:t>Allows research to request funding for personnel costs or other fees related to data management and share actives, but the money must be spent during the grant’s award period</a:t>
            </a:r>
          </a:p>
        </p:txBody>
      </p:sp>
      <p:sp>
        <p:nvSpPr>
          <p:cNvPr id="304" name="NIH Data Management &amp; Sharing Policy"/>
          <p:cNvSpPr txBox="1">
            <a:spLocks noGrp="1"/>
          </p:cNvSpPr>
          <p:nvPr>
            <p:ph type="title"/>
          </p:nvPr>
        </p:nvSpPr>
        <p:spPr>
          <a:xfrm>
            <a:off x="575833" y="679381"/>
            <a:ext cx="23232334" cy="1803797"/>
          </a:xfrm>
          <a:prstGeom prst="rect">
            <a:avLst/>
          </a:prstGeom>
        </p:spPr>
        <p:txBody>
          <a:bodyPr/>
          <a:lstStyle>
            <a:lvl1pPr defTabSz="788669">
              <a:defRPr sz="9600"/>
            </a:lvl1pPr>
          </a:lstStyle>
          <a:p>
            <a:r>
              <a:t>NIH Data Management &amp; Sharing Policy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Approved DMSPs become a term and condition of ward and non-compliance could impact future funding decisions"/>
          <p:cNvSpPr txBox="1"/>
          <p:nvPr/>
        </p:nvSpPr>
        <p:spPr>
          <a:xfrm>
            <a:off x="1721274" y="11220122"/>
            <a:ext cx="19921201" cy="1362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lgn="l">
              <a:defRPr sz="4100" b="1">
                <a:latin typeface="Gill Sans"/>
                <a:ea typeface="Gill Sans"/>
                <a:cs typeface="Gill Sans"/>
                <a:sym typeface="Gill Sans"/>
              </a:defRPr>
            </a:pPr>
            <a:r>
              <a:t>Approved DMSPs become a term and condition of ward and non-compliance could impact future funding decisions</a:t>
            </a:r>
          </a:p>
        </p:txBody>
      </p:sp>
      <p:sp>
        <p:nvSpPr>
          <p:cNvPr id="307" name="Effective Date: January 25, 2024…"/>
          <p:cNvSpPr txBox="1"/>
          <p:nvPr/>
        </p:nvSpPr>
        <p:spPr>
          <a:xfrm>
            <a:off x="1721274" y="3211512"/>
            <a:ext cx="19921201" cy="72929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lvl="2" algn="l">
              <a:defRPr sz="1200"/>
            </a:pPr>
            <a:endParaRPr/>
          </a:p>
          <a:p>
            <a:pPr lvl="2" algn="l">
              <a:defRPr sz="5600"/>
            </a:pPr>
            <a:r>
              <a:t>Effective Date: January 25, 2024</a:t>
            </a:r>
          </a:p>
          <a:p>
            <a:pPr lvl="2" algn="l">
              <a:defRPr sz="5600"/>
            </a:pPr>
            <a:endParaRPr/>
          </a:p>
          <a:p>
            <a:pPr algn="l">
              <a:defRPr sz="4100"/>
            </a:pPr>
            <a:r>
              <a:t>Requirements:</a:t>
            </a:r>
          </a:p>
          <a:p>
            <a:pPr marL="984802" lvl="1" indent="-464102" algn="l">
              <a:buClr>
                <a:srgbClr val="535353"/>
              </a:buClr>
              <a:buSzPct val="82000"/>
              <a:buChar char="•"/>
              <a:defRPr sz="4100"/>
            </a:pPr>
            <a:r>
              <a:t>Submission of a Data Management &amp; Sharing Plan (DMSP) for ALL NIH-funded research that generates scientific data</a:t>
            </a:r>
            <a:endParaRPr sz="1200"/>
          </a:p>
          <a:p>
            <a:pPr marL="984802" lvl="1" indent="-464102" algn="l">
              <a:buClr>
                <a:srgbClr val="535353"/>
              </a:buClr>
              <a:buSzPct val="82000"/>
              <a:buChar char="•"/>
              <a:defRPr sz="4100"/>
            </a:pPr>
            <a:r>
              <a:t>Expects researchers to ‘maximize appropriate data sharing’ in established repositories</a:t>
            </a:r>
          </a:p>
          <a:p>
            <a:pPr marL="1505502" lvl="2" indent="-464102" algn="l">
              <a:buClr>
                <a:srgbClr val="535353"/>
              </a:buClr>
              <a:buSzPct val="82000"/>
              <a:buChar char="•"/>
              <a:defRPr sz="4100"/>
            </a:pPr>
            <a:r>
              <a:t>Sharing should occur no later than </a:t>
            </a:r>
            <a:r>
              <a:rPr i="1">
                <a:latin typeface="Gill Sans"/>
                <a:ea typeface="Gill Sans"/>
                <a:cs typeface="Gill Sans"/>
                <a:sym typeface="Gill Sans"/>
              </a:rPr>
              <a:t>publication </a:t>
            </a:r>
            <a:r>
              <a:t>or end of award</a:t>
            </a:r>
          </a:p>
          <a:p>
            <a:pPr marL="1505502" lvl="2" indent="-464102" algn="l">
              <a:buClr>
                <a:srgbClr val="535353"/>
              </a:buClr>
              <a:buSzPct val="82000"/>
              <a:buChar char="•"/>
              <a:defRPr sz="4100"/>
            </a:pPr>
            <a:r>
              <a:t>Requires researchers to justify any sharing exceptions (i.e., ethical, legal, technical factors</a:t>
            </a:r>
            <a:endParaRPr sz="1200"/>
          </a:p>
          <a:p>
            <a:pPr marL="984802" lvl="1" indent="-464102" algn="l">
              <a:buClr>
                <a:srgbClr val="535353"/>
              </a:buClr>
              <a:buSzPct val="82000"/>
              <a:buChar char="•"/>
              <a:defRPr sz="4100"/>
            </a:pPr>
            <a:r>
              <a:t>Allows research to request funding for personnel costs or other fees related to data management and share actives, but the money must be spent during the grant’s award period</a:t>
            </a:r>
          </a:p>
        </p:txBody>
      </p:sp>
      <p:sp>
        <p:nvSpPr>
          <p:cNvPr id="308" name="NIH Data Management &amp; Sharing Policy"/>
          <p:cNvSpPr txBox="1">
            <a:spLocks noGrp="1"/>
          </p:cNvSpPr>
          <p:nvPr>
            <p:ph type="title"/>
          </p:nvPr>
        </p:nvSpPr>
        <p:spPr>
          <a:xfrm>
            <a:off x="575833" y="679381"/>
            <a:ext cx="23232334" cy="1803797"/>
          </a:xfrm>
          <a:prstGeom prst="rect">
            <a:avLst/>
          </a:prstGeom>
        </p:spPr>
        <p:txBody>
          <a:bodyPr/>
          <a:lstStyle>
            <a:lvl1pPr defTabSz="788669">
              <a:defRPr sz="9600"/>
            </a:lvl1pPr>
          </a:lstStyle>
          <a:p>
            <a:r>
              <a:t>NIH Data Management &amp; Sharing Policy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NIH Data Management &amp; Sharing Policy"/>
          <p:cNvSpPr txBox="1">
            <a:spLocks noGrp="1"/>
          </p:cNvSpPr>
          <p:nvPr>
            <p:ph type="title"/>
          </p:nvPr>
        </p:nvSpPr>
        <p:spPr>
          <a:xfrm>
            <a:off x="575833" y="679381"/>
            <a:ext cx="23232334" cy="1803797"/>
          </a:xfrm>
          <a:prstGeom prst="rect">
            <a:avLst/>
          </a:prstGeom>
        </p:spPr>
        <p:txBody>
          <a:bodyPr/>
          <a:lstStyle>
            <a:lvl1pPr defTabSz="788669">
              <a:defRPr sz="9600"/>
            </a:lvl1pPr>
          </a:lstStyle>
          <a:p>
            <a:r>
              <a:t>NIH Data Management &amp; Sharing Policy</a:t>
            </a:r>
          </a:p>
        </p:txBody>
      </p:sp>
      <p:sp>
        <p:nvSpPr>
          <p:cNvPr id="311" name="What is scientific data?"/>
          <p:cNvSpPr txBox="1"/>
          <p:nvPr/>
        </p:nvSpPr>
        <p:spPr>
          <a:xfrm>
            <a:off x="9019033" y="2884889"/>
            <a:ext cx="6345934" cy="1743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lgn="l">
              <a:defRPr sz="5600"/>
            </a:pPr>
            <a:r>
              <a:t>What is </a:t>
            </a:r>
            <a:r>
              <a:rPr i="1">
                <a:latin typeface="Gill Sans"/>
                <a:ea typeface="Gill Sans"/>
                <a:cs typeface="Gill Sans"/>
                <a:sym typeface="Gill Sans"/>
              </a:rPr>
              <a:t>scientific </a:t>
            </a:r>
            <a:r>
              <a:t>data?</a:t>
            </a:r>
          </a:p>
        </p:txBody>
      </p:sp>
      <p:sp>
        <p:nvSpPr>
          <p:cNvPr id="312" name="Rounded Rectangle"/>
          <p:cNvSpPr/>
          <p:nvPr/>
        </p:nvSpPr>
        <p:spPr>
          <a:xfrm>
            <a:off x="2822904" y="4067930"/>
            <a:ext cx="18738192" cy="2260601"/>
          </a:xfrm>
          <a:prstGeom prst="roundRect">
            <a:avLst>
              <a:gd name="adj" fmla="val 8427"/>
            </a:avLst>
          </a:prstGeom>
          <a:solidFill>
            <a:schemeClr val="accent1">
              <a:hueOff val="-78595"/>
              <a:satOff val="12505"/>
              <a:lumOff val="13871"/>
              <a:alpha val="80295"/>
            </a:schemeClr>
          </a:solidFill>
          <a:ln w="12700">
            <a:miter lim="400000"/>
          </a:ln>
        </p:spPr>
        <p:txBody>
          <a:bodyPr lIns="71437" tIns="71437" rIns="71437" bIns="71437" anchor="ctr"/>
          <a:lstStyle/>
          <a:p>
            <a:pPr>
              <a:defRPr sz="4100"/>
            </a:pPr>
            <a:endParaRPr/>
          </a:p>
        </p:txBody>
      </p:sp>
      <p:sp>
        <p:nvSpPr>
          <p:cNvPr id="313" name="In Scope…"/>
          <p:cNvSpPr txBox="1"/>
          <p:nvPr/>
        </p:nvSpPr>
        <p:spPr>
          <a:xfrm>
            <a:off x="5123536" y="4121982"/>
            <a:ext cx="16269397" cy="2073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spcBef>
                <a:spcPts val="2000"/>
              </a:spcBef>
              <a:defRPr sz="3900"/>
            </a:pPr>
            <a:r>
              <a:t>In Scope</a:t>
            </a:r>
          </a:p>
          <a:p>
            <a:pPr algn="l">
              <a:spcBef>
                <a:spcPts val="2000"/>
              </a:spcBef>
              <a:defRPr sz="3900"/>
            </a:pPr>
            <a:r>
              <a:t>“recorded factual material…of sufficient quality to validate and replicate research findings, regardless of whether the data are used to support scholarly publications”</a:t>
            </a:r>
          </a:p>
        </p:txBody>
      </p:sp>
      <p:sp>
        <p:nvSpPr>
          <p:cNvPr id="314" name="Rounded Rectangle"/>
          <p:cNvSpPr/>
          <p:nvPr/>
        </p:nvSpPr>
        <p:spPr>
          <a:xfrm>
            <a:off x="2822904" y="6578600"/>
            <a:ext cx="18738192" cy="2260600"/>
          </a:xfrm>
          <a:prstGeom prst="roundRect">
            <a:avLst>
              <a:gd name="adj" fmla="val 8427"/>
            </a:avLst>
          </a:prstGeom>
          <a:solidFill>
            <a:schemeClr val="accent4">
              <a:hueOff val="141567"/>
              <a:satOff val="12213"/>
              <a:lumOff val="21573"/>
              <a:alpha val="80295"/>
            </a:schemeClr>
          </a:solidFill>
          <a:ln w="12700">
            <a:miter lim="400000"/>
          </a:ln>
        </p:spPr>
        <p:txBody>
          <a:bodyPr lIns="71437" tIns="71437" rIns="71437" bIns="71437" anchor="ctr"/>
          <a:lstStyle/>
          <a:p>
            <a:pPr>
              <a:defRPr sz="4100"/>
            </a:pPr>
            <a:endParaRPr/>
          </a:p>
        </p:txBody>
      </p:sp>
      <p:sp>
        <p:nvSpPr>
          <p:cNvPr id="315" name="Out of Scope…"/>
          <p:cNvSpPr txBox="1"/>
          <p:nvPr/>
        </p:nvSpPr>
        <p:spPr>
          <a:xfrm>
            <a:off x="5099054" y="6640512"/>
            <a:ext cx="16269397" cy="2073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spcBef>
                <a:spcPts val="2000"/>
              </a:spcBef>
              <a:defRPr sz="3900"/>
            </a:pPr>
            <a:r>
              <a:t>Out of Scope</a:t>
            </a:r>
          </a:p>
          <a:p>
            <a:pPr algn="l">
              <a:spcBef>
                <a:spcPts val="2000"/>
              </a:spcBef>
              <a:defRPr sz="3900"/>
            </a:pPr>
            <a:r>
              <a:t>Lab notebooks, preliminary analyses, case report forms, physical objets, drafts of scientific papers, plans for future research, peer reviews</a:t>
            </a:r>
          </a:p>
        </p:txBody>
      </p:sp>
      <p:sp>
        <p:nvSpPr>
          <p:cNvPr id="316" name="Check Mark"/>
          <p:cNvSpPr/>
          <p:nvPr/>
        </p:nvSpPr>
        <p:spPr>
          <a:xfrm>
            <a:off x="3384418" y="4656041"/>
            <a:ext cx="1412503" cy="1084379"/>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chemeClr val="accent1">
              <a:satOff val="-5995"/>
              <a:lumOff val="-11002"/>
            </a:schemeClr>
          </a:solidFill>
          <a:ln w="12700">
            <a:miter lim="400000"/>
          </a:ln>
        </p:spPr>
        <p:txBody>
          <a:bodyPr lIns="71437" tIns="71437" rIns="71437" bIns="71437" anchor="ctr"/>
          <a:lstStyle/>
          <a:p>
            <a:pPr>
              <a:defRPr>
                <a:solidFill>
                  <a:srgbClr val="FFFFFF"/>
                </a:solidFill>
              </a:defRPr>
            </a:pPr>
            <a:endParaRPr/>
          </a:p>
        </p:txBody>
      </p:sp>
      <p:sp>
        <p:nvSpPr>
          <p:cNvPr id="317" name="Multiplication Sign"/>
          <p:cNvSpPr/>
          <p:nvPr/>
        </p:nvSpPr>
        <p:spPr>
          <a:xfrm>
            <a:off x="3455669" y="7073900"/>
            <a:ext cx="1270001" cy="1270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4">
              <a:hueOff val="-81543"/>
              <a:satOff val="3097"/>
              <a:lumOff val="-8662"/>
            </a:schemeClr>
          </a:solidFill>
          <a:ln w="12700">
            <a:miter lim="400000"/>
          </a:ln>
        </p:spPr>
        <p:txBody>
          <a:bodyPr lIns="71437" tIns="71437" rIns="71437" bIns="71437" anchor="ctr"/>
          <a:lstStyle/>
          <a:p>
            <a:pPr>
              <a:defRPr>
                <a:solidFill>
                  <a:srgbClr val="FFFFFF"/>
                </a:solidFill>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NIH Data Management &amp; Sharing Policy"/>
          <p:cNvSpPr txBox="1">
            <a:spLocks noGrp="1"/>
          </p:cNvSpPr>
          <p:nvPr>
            <p:ph type="title"/>
          </p:nvPr>
        </p:nvSpPr>
        <p:spPr>
          <a:xfrm>
            <a:off x="575833" y="679381"/>
            <a:ext cx="23232334" cy="1803797"/>
          </a:xfrm>
          <a:prstGeom prst="rect">
            <a:avLst/>
          </a:prstGeom>
        </p:spPr>
        <p:txBody>
          <a:bodyPr/>
          <a:lstStyle>
            <a:lvl1pPr defTabSz="788669">
              <a:defRPr sz="9600"/>
            </a:lvl1pPr>
          </a:lstStyle>
          <a:p>
            <a:r>
              <a:t>NIH Data Management &amp; Sharing Policy</a:t>
            </a:r>
          </a:p>
        </p:txBody>
      </p:sp>
      <p:sp>
        <p:nvSpPr>
          <p:cNvPr id="320" name="What is scientific data?"/>
          <p:cNvSpPr txBox="1"/>
          <p:nvPr/>
        </p:nvSpPr>
        <p:spPr>
          <a:xfrm>
            <a:off x="9019033" y="2884889"/>
            <a:ext cx="6345934" cy="1743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lgn="l">
              <a:defRPr sz="5600"/>
            </a:pPr>
            <a:r>
              <a:t>What is </a:t>
            </a:r>
            <a:r>
              <a:rPr i="1">
                <a:latin typeface="Gill Sans"/>
                <a:ea typeface="Gill Sans"/>
                <a:cs typeface="Gill Sans"/>
                <a:sym typeface="Gill Sans"/>
              </a:rPr>
              <a:t>scientific </a:t>
            </a:r>
            <a:r>
              <a:t>data?</a:t>
            </a:r>
          </a:p>
        </p:txBody>
      </p:sp>
      <p:sp>
        <p:nvSpPr>
          <p:cNvPr id="321" name="Rounded Rectangle"/>
          <p:cNvSpPr/>
          <p:nvPr/>
        </p:nvSpPr>
        <p:spPr>
          <a:xfrm>
            <a:off x="2822904" y="4067930"/>
            <a:ext cx="18738192" cy="2260601"/>
          </a:xfrm>
          <a:prstGeom prst="roundRect">
            <a:avLst>
              <a:gd name="adj" fmla="val 8427"/>
            </a:avLst>
          </a:prstGeom>
          <a:solidFill>
            <a:schemeClr val="accent1">
              <a:hueOff val="-78595"/>
              <a:satOff val="12505"/>
              <a:lumOff val="13871"/>
              <a:alpha val="80295"/>
            </a:schemeClr>
          </a:solidFill>
          <a:ln w="12700">
            <a:miter lim="400000"/>
          </a:ln>
        </p:spPr>
        <p:txBody>
          <a:bodyPr lIns="71437" tIns="71437" rIns="71437" bIns="71437" anchor="ctr"/>
          <a:lstStyle/>
          <a:p>
            <a:pPr>
              <a:defRPr sz="4100"/>
            </a:pPr>
            <a:endParaRPr/>
          </a:p>
        </p:txBody>
      </p:sp>
      <p:sp>
        <p:nvSpPr>
          <p:cNvPr id="322" name="In Scope…"/>
          <p:cNvSpPr txBox="1"/>
          <p:nvPr/>
        </p:nvSpPr>
        <p:spPr>
          <a:xfrm>
            <a:off x="5123536" y="4121982"/>
            <a:ext cx="16269397" cy="2073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spcBef>
                <a:spcPts val="2000"/>
              </a:spcBef>
              <a:defRPr sz="3900"/>
            </a:pPr>
            <a:r>
              <a:t>In Scope</a:t>
            </a:r>
          </a:p>
          <a:p>
            <a:pPr algn="l">
              <a:spcBef>
                <a:spcPts val="2000"/>
              </a:spcBef>
              <a:defRPr sz="3900"/>
            </a:pPr>
            <a:r>
              <a:t>“recorded factual material…of sufficient quality to validate and replicate research findings, regardless of whether the data are used to support scholarly publications”</a:t>
            </a:r>
          </a:p>
        </p:txBody>
      </p:sp>
      <p:sp>
        <p:nvSpPr>
          <p:cNvPr id="323" name="Rounded Rectangle"/>
          <p:cNvSpPr/>
          <p:nvPr/>
        </p:nvSpPr>
        <p:spPr>
          <a:xfrm>
            <a:off x="2822904" y="6578600"/>
            <a:ext cx="18738192" cy="2260600"/>
          </a:xfrm>
          <a:prstGeom prst="roundRect">
            <a:avLst>
              <a:gd name="adj" fmla="val 8427"/>
            </a:avLst>
          </a:prstGeom>
          <a:solidFill>
            <a:schemeClr val="accent4">
              <a:hueOff val="141567"/>
              <a:satOff val="12213"/>
              <a:lumOff val="21573"/>
              <a:alpha val="80295"/>
            </a:schemeClr>
          </a:solidFill>
          <a:ln w="12700">
            <a:miter lim="400000"/>
          </a:ln>
        </p:spPr>
        <p:txBody>
          <a:bodyPr lIns="71437" tIns="71437" rIns="71437" bIns="71437" anchor="ctr"/>
          <a:lstStyle/>
          <a:p>
            <a:pPr>
              <a:defRPr sz="4100"/>
            </a:pPr>
            <a:endParaRPr/>
          </a:p>
        </p:txBody>
      </p:sp>
      <p:sp>
        <p:nvSpPr>
          <p:cNvPr id="324" name="Out of Scope…"/>
          <p:cNvSpPr txBox="1"/>
          <p:nvPr/>
        </p:nvSpPr>
        <p:spPr>
          <a:xfrm>
            <a:off x="5099054" y="6640512"/>
            <a:ext cx="16269397" cy="2073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p>
            <a:pPr>
              <a:spcBef>
                <a:spcPts val="2000"/>
              </a:spcBef>
              <a:defRPr sz="3900"/>
            </a:pPr>
            <a:r>
              <a:t>Out of Scope</a:t>
            </a:r>
          </a:p>
          <a:p>
            <a:pPr algn="l">
              <a:spcBef>
                <a:spcPts val="2000"/>
              </a:spcBef>
              <a:defRPr sz="3900"/>
            </a:pPr>
            <a:r>
              <a:t>Lab notebooks, preliminary analyses, case report forms, physical objets, drafts of scientific papers, plans for future research, peer reviews</a:t>
            </a:r>
          </a:p>
        </p:txBody>
      </p:sp>
      <p:sp>
        <p:nvSpPr>
          <p:cNvPr id="325" name="Check Mark"/>
          <p:cNvSpPr/>
          <p:nvPr/>
        </p:nvSpPr>
        <p:spPr>
          <a:xfrm>
            <a:off x="3384418" y="4656041"/>
            <a:ext cx="1412503" cy="1084379"/>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chemeClr val="accent1">
              <a:satOff val="-5995"/>
              <a:lumOff val="-11002"/>
            </a:schemeClr>
          </a:solidFill>
          <a:ln w="12700">
            <a:miter lim="400000"/>
          </a:ln>
        </p:spPr>
        <p:txBody>
          <a:bodyPr lIns="71437" tIns="71437" rIns="71437" bIns="71437" anchor="ctr"/>
          <a:lstStyle/>
          <a:p>
            <a:pPr>
              <a:defRPr>
                <a:solidFill>
                  <a:srgbClr val="FFFFFF"/>
                </a:solidFill>
              </a:defRPr>
            </a:pPr>
            <a:endParaRPr/>
          </a:p>
        </p:txBody>
      </p:sp>
      <p:sp>
        <p:nvSpPr>
          <p:cNvPr id="326" name="Multiplication Sign"/>
          <p:cNvSpPr/>
          <p:nvPr/>
        </p:nvSpPr>
        <p:spPr>
          <a:xfrm>
            <a:off x="3455669" y="7073900"/>
            <a:ext cx="1270001" cy="1270001"/>
          </a:xfrm>
          <a:custGeom>
            <a:avLst/>
            <a:gdLst/>
            <a:ahLst/>
            <a:cxnLst>
              <a:cxn ang="0">
                <a:pos x="wd2" y="hd2"/>
              </a:cxn>
              <a:cxn ang="5400000">
                <a:pos x="wd2" y="hd2"/>
              </a:cxn>
              <a:cxn ang="10800000">
                <a:pos x="wd2" y="hd2"/>
              </a:cxn>
              <a:cxn ang="16200000">
                <a:pos x="wd2" y="hd2"/>
              </a:cxn>
            </a:cxnLst>
            <a:rect l="0" t="0" r="r" b="b"/>
            <a:pathLst>
              <a:path w="21577" h="21577" extrusionOk="0">
                <a:moveTo>
                  <a:pt x="3398" y="1"/>
                </a:moveTo>
                <a:cubicBezTo>
                  <a:pt x="3368" y="1"/>
                  <a:pt x="3338" y="12"/>
                  <a:pt x="3315" y="35"/>
                </a:cubicBezTo>
                <a:lnTo>
                  <a:pt x="35" y="3315"/>
                </a:lnTo>
                <a:cubicBezTo>
                  <a:pt x="-11" y="3361"/>
                  <a:pt x="-11" y="3434"/>
                  <a:pt x="35" y="3480"/>
                </a:cubicBezTo>
                <a:lnTo>
                  <a:pt x="7290" y="10733"/>
                </a:lnTo>
                <a:cubicBezTo>
                  <a:pt x="7320" y="10764"/>
                  <a:pt x="7320" y="10813"/>
                  <a:pt x="7290" y="10843"/>
                </a:cubicBezTo>
                <a:lnTo>
                  <a:pt x="35" y="18098"/>
                </a:lnTo>
                <a:cubicBezTo>
                  <a:pt x="-11" y="18144"/>
                  <a:pt x="-11" y="18217"/>
                  <a:pt x="35" y="18263"/>
                </a:cubicBezTo>
                <a:lnTo>
                  <a:pt x="3315" y="21543"/>
                </a:lnTo>
                <a:cubicBezTo>
                  <a:pt x="3361" y="21589"/>
                  <a:pt x="3434" y="21589"/>
                  <a:pt x="3480" y="21543"/>
                </a:cubicBezTo>
                <a:lnTo>
                  <a:pt x="10733" y="14288"/>
                </a:lnTo>
                <a:cubicBezTo>
                  <a:pt x="10764" y="14258"/>
                  <a:pt x="10814" y="14258"/>
                  <a:pt x="10845" y="14288"/>
                </a:cubicBezTo>
                <a:lnTo>
                  <a:pt x="18098" y="21543"/>
                </a:lnTo>
                <a:cubicBezTo>
                  <a:pt x="18144" y="21589"/>
                  <a:pt x="18217" y="21589"/>
                  <a:pt x="18263" y="21543"/>
                </a:cubicBezTo>
                <a:lnTo>
                  <a:pt x="21543" y="18263"/>
                </a:lnTo>
                <a:cubicBezTo>
                  <a:pt x="21589" y="18217"/>
                  <a:pt x="21589" y="18144"/>
                  <a:pt x="21543" y="18098"/>
                </a:cubicBezTo>
                <a:lnTo>
                  <a:pt x="14288" y="10845"/>
                </a:lnTo>
                <a:cubicBezTo>
                  <a:pt x="14258" y="10814"/>
                  <a:pt x="14258" y="10764"/>
                  <a:pt x="14288" y="10733"/>
                </a:cubicBezTo>
                <a:lnTo>
                  <a:pt x="21543" y="3480"/>
                </a:lnTo>
                <a:cubicBezTo>
                  <a:pt x="21588" y="3434"/>
                  <a:pt x="21588" y="3360"/>
                  <a:pt x="21543" y="3315"/>
                </a:cubicBezTo>
                <a:lnTo>
                  <a:pt x="18263" y="35"/>
                </a:lnTo>
                <a:cubicBezTo>
                  <a:pt x="18217" y="-11"/>
                  <a:pt x="18144" y="-11"/>
                  <a:pt x="18098" y="35"/>
                </a:cubicBezTo>
                <a:lnTo>
                  <a:pt x="10845" y="7290"/>
                </a:lnTo>
                <a:cubicBezTo>
                  <a:pt x="10814" y="7320"/>
                  <a:pt x="10765" y="7320"/>
                  <a:pt x="10735" y="7290"/>
                </a:cubicBezTo>
                <a:lnTo>
                  <a:pt x="3480" y="35"/>
                </a:lnTo>
                <a:cubicBezTo>
                  <a:pt x="3457" y="12"/>
                  <a:pt x="3428" y="1"/>
                  <a:pt x="3398" y="1"/>
                </a:cubicBezTo>
                <a:close/>
              </a:path>
            </a:pathLst>
          </a:custGeom>
          <a:solidFill>
            <a:schemeClr val="accent4">
              <a:hueOff val="-81543"/>
              <a:satOff val="3097"/>
              <a:lumOff val="-8662"/>
            </a:schemeClr>
          </a:solidFill>
          <a:ln w="12700">
            <a:miter lim="400000"/>
          </a:ln>
        </p:spPr>
        <p:txBody>
          <a:bodyPr lIns="71437" tIns="71437" rIns="71437" bIns="71437" anchor="ctr"/>
          <a:lstStyle/>
          <a:p>
            <a:pPr>
              <a:defRPr>
                <a:solidFill>
                  <a:srgbClr val="FFFFFF"/>
                </a:solidFill>
              </a:defRPr>
            </a:pPr>
            <a:endParaRPr/>
          </a:p>
        </p:txBody>
      </p:sp>
      <p:sp>
        <p:nvSpPr>
          <p:cNvPr id="327" name="When Limit to Sharing - Justifiable ethical, legal, and technical factors:…"/>
          <p:cNvSpPr txBox="1"/>
          <p:nvPr/>
        </p:nvSpPr>
        <p:spPr>
          <a:xfrm>
            <a:off x="907439" y="9508069"/>
            <a:ext cx="22569122" cy="3584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lvl="2" algn="l">
              <a:spcBef>
                <a:spcPts val="2000"/>
              </a:spcBef>
              <a:defRPr sz="5600"/>
            </a:pPr>
            <a:r>
              <a:t>When Limit to Sharing - Justifiable ethical, legal, and technical factors:</a:t>
            </a:r>
          </a:p>
          <a:p>
            <a:pPr marL="1505502" lvl="2" indent="-464102" algn="l">
              <a:buClr>
                <a:srgbClr val="535353"/>
              </a:buClr>
              <a:buSzPct val="82000"/>
              <a:buChar char="•"/>
              <a:defRPr sz="5600"/>
            </a:pPr>
            <a:r>
              <a:rPr sz="4100"/>
              <a:t>Informed consent will not permit or limits scope of sharing or use </a:t>
            </a:r>
          </a:p>
          <a:p>
            <a:pPr marL="1505502" lvl="2" indent="-464102" algn="l">
              <a:buClr>
                <a:srgbClr val="535353"/>
              </a:buClr>
              <a:buSzPct val="82000"/>
              <a:buChar char="•"/>
              <a:defRPr sz="5600"/>
            </a:pPr>
            <a:r>
              <a:rPr sz="4100"/>
              <a:t>Privacy or safety of research participants would be compromised and available protections insufficient</a:t>
            </a:r>
          </a:p>
          <a:p>
            <a:pPr marL="1505502" lvl="2" indent="-464102" algn="l">
              <a:buClr>
                <a:srgbClr val="535353"/>
              </a:buClr>
              <a:buSzPct val="82000"/>
              <a:buChar char="•"/>
              <a:defRPr sz="5600"/>
            </a:pPr>
            <a:r>
              <a:rPr sz="4100"/>
              <a:t>Explicit federal, state, local, or Tribal law, regulation, or policy prohibits disclosure </a:t>
            </a:r>
          </a:p>
          <a:p>
            <a:pPr marL="1505502" lvl="2" indent="-464102" algn="l">
              <a:buClr>
                <a:srgbClr val="535353"/>
              </a:buClr>
              <a:buSzPct val="82000"/>
              <a:buChar char="•"/>
              <a:defRPr sz="5600"/>
            </a:pPr>
            <a:r>
              <a:rPr sz="4100"/>
              <a:t>Restrictions imposed by existing or anticipated agreements with other parties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NIH vs Draft NSF DMSP"/>
          <p:cNvSpPr txBox="1">
            <a:spLocks noGrp="1"/>
          </p:cNvSpPr>
          <p:nvPr>
            <p:ph type="title"/>
          </p:nvPr>
        </p:nvSpPr>
        <p:spPr>
          <a:xfrm>
            <a:off x="575833" y="679381"/>
            <a:ext cx="23232334" cy="1803797"/>
          </a:xfrm>
          <a:prstGeom prst="rect">
            <a:avLst/>
          </a:prstGeom>
        </p:spPr>
        <p:txBody>
          <a:bodyPr/>
          <a:lstStyle/>
          <a:p>
            <a:pPr defTabSz="788669">
              <a:defRPr sz="9600"/>
            </a:pPr>
            <a:r>
              <a:t>NIH vs Draft NSF DMSP</a:t>
            </a:r>
          </a:p>
        </p:txBody>
      </p:sp>
      <p:graphicFrame>
        <p:nvGraphicFramePr>
          <p:cNvPr id="330" name="Table 1"/>
          <p:cNvGraphicFramePr/>
          <p:nvPr/>
        </p:nvGraphicFramePr>
        <p:xfrm>
          <a:off x="2366285" y="3028832"/>
          <a:ext cx="19651428" cy="10599420"/>
        </p:xfrm>
        <a:graphic>
          <a:graphicData uri="http://schemas.openxmlformats.org/drawingml/2006/table">
            <a:tbl>
              <a:tblPr firstRow="1" bandRow="1">
                <a:tableStyleId>{33BA23B1-9221-436E-865A-0063620EA4FD}</a:tableStyleId>
              </a:tblPr>
              <a:tblGrid>
                <a:gridCol w="3073400">
                  <a:extLst>
                    <a:ext uri="{9D8B030D-6E8A-4147-A177-3AD203B41FA5}">
                      <a16:colId xmlns:a16="http://schemas.microsoft.com/office/drawing/2014/main" val="20000"/>
                    </a:ext>
                  </a:extLst>
                </a:gridCol>
                <a:gridCol w="7633741">
                  <a:extLst>
                    <a:ext uri="{9D8B030D-6E8A-4147-A177-3AD203B41FA5}">
                      <a16:colId xmlns:a16="http://schemas.microsoft.com/office/drawing/2014/main" val="20001"/>
                    </a:ext>
                  </a:extLst>
                </a:gridCol>
                <a:gridCol w="8944287">
                  <a:extLst>
                    <a:ext uri="{9D8B030D-6E8A-4147-A177-3AD203B41FA5}">
                      <a16:colId xmlns:a16="http://schemas.microsoft.com/office/drawing/2014/main" val="20002"/>
                    </a:ext>
                  </a:extLst>
                </a:gridCol>
              </a:tblGrid>
              <a:tr h="566420">
                <a:tc>
                  <a:txBody>
                    <a:bodyPr/>
                    <a:lstStyle/>
                    <a:p>
                      <a:pPr>
                        <a:defRPr sz="3000"/>
                      </a:pPr>
                      <a:endParaRPr/>
                    </a:p>
                  </a:txBody>
                  <a:tcPr marL="121920" marR="121920" marT="60960" marB="60960" horzOverflow="overflow"/>
                </a:tc>
                <a:tc>
                  <a:txBody>
                    <a:bodyPr/>
                    <a:lstStyle/>
                    <a:p>
                      <a:pPr defTabSz="457200">
                        <a:defRPr sz="1800">
                          <a:solidFill>
                            <a:srgbClr val="000000"/>
                          </a:solidFill>
                        </a:defRPr>
                      </a:pPr>
                      <a:r>
                        <a:rPr sz="3000">
                          <a:solidFill>
                            <a:srgbClr val="1A1918"/>
                          </a:solidFill>
                        </a:rPr>
                        <a:t>NIH</a:t>
                      </a:r>
                    </a:p>
                  </a:txBody>
                  <a:tcPr marL="121920" marR="121920" marT="60960" marB="60960" horzOverflow="overflow"/>
                </a:tc>
                <a:tc>
                  <a:txBody>
                    <a:bodyPr/>
                    <a:lstStyle/>
                    <a:p>
                      <a:pPr defTabSz="457200">
                        <a:defRPr sz="1800">
                          <a:solidFill>
                            <a:srgbClr val="000000"/>
                          </a:solidFill>
                        </a:defRPr>
                      </a:pPr>
                      <a:r>
                        <a:rPr sz="3000">
                          <a:solidFill>
                            <a:srgbClr val="1A1918"/>
                          </a:solidFill>
                        </a:rPr>
                        <a:t>NSF (Draft)</a:t>
                      </a:r>
                    </a:p>
                  </a:txBody>
                  <a:tcPr marL="121920" marR="121920" marT="60960" marB="60960" horzOverflow="overflow"/>
                </a:tc>
                <a:extLst>
                  <a:ext uri="{0D108BD9-81ED-4DB2-BD59-A6C34878D82A}">
                    <a16:rowId xmlns:a16="http://schemas.microsoft.com/office/drawing/2014/main" val="10000"/>
                  </a:ext>
                </a:extLst>
              </a:tr>
              <a:tr h="3157220">
                <a:tc>
                  <a:txBody>
                    <a:bodyPr/>
                    <a:lstStyle/>
                    <a:p>
                      <a:pPr algn="l" defTabSz="457200">
                        <a:defRPr sz="1800">
                          <a:solidFill>
                            <a:srgbClr val="000000"/>
                          </a:solidFill>
                        </a:defRPr>
                      </a:pPr>
                      <a:r>
                        <a:rPr sz="3000">
                          <a:solidFill>
                            <a:srgbClr val="1A1918"/>
                          </a:solidFill>
                        </a:rPr>
                        <a:t>What must be shared?</a:t>
                      </a:r>
                    </a:p>
                  </a:txBody>
                  <a:tcPr marL="121920" marR="121920" marT="60960" marB="60960" horzOverflow="overflow">
                    <a:solidFill>
                      <a:srgbClr val="EEF3F8"/>
                    </a:solidFill>
                  </a:tcPr>
                </a:tc>
                <a:tc>
                  <a:txBody>
                    <a:bodyPr/>
                    <a:lstStyle/>
                    <a:p>
                      <a:pPr algn="l" defTabSz="457200">
                        <a:defRPr sz="3000">
                          <a:solidFill>
                            <a:srgbClr val="1A1918"/>
                          </a:solidFill>
                        </a:defRPr>
                      </a:pPr>
                      <a:r>
                        <a:t>Scientific data:</a:t>
                      </a:r>
                      <a:endParaRPr>
                        <a:solidFill>
                          <a:srgbClr val="000000">
                            <a:alpha val="84706"/>
                          </a:srgbClr>
                        </a:solidFill>
                      </a:endParaRPr>
                    </a:p>
                    <a:p>
                      <a:pPr algn="l" defTabSz="457200">
                        <a:defRPr sz="3000">
                          <a:solidFill>
                            <a:srgbClr val="1A1918"/>
                          </a:solidFill>
                        </a:defRPr>
                      </a:pPr>
                      <a:r>
                        <a:t>“Recorded factual material…of sufficient quality to validate and replicate research findings, regardless of whether the data are used to support scholarly publications”</a:t>
                      </a:r>
                    </a:p>
                  </a:txBody>
                  <a:tcPr marL="121920" marR="121920" marT="60960" marB="60960" horzOverflow="overflow">
                    <a:solidFill>
                      <a:srgbClr val="EEF3F8"/>
                    </a:solidFill>
                  </a:tcPr>
                </a:tc>
                <a:tc>
                  <a:txBody>
                    <a:bodyPr/>
                    <a:lstStyle/>
                    <a:p>
                      <a:pPr algn="l" defTabSz="457200">
                        <a:defRPr sz="3000">
                          <a:solidFill>
                            <a:srgbClr val="1A1918"/>
                          </a:solidFill>
                        </a:defRPr>
                      </a:pPr>
                      <a:r>
                        <a:rPr>
                          <a:solidFill>
                            <a:srgbClr val="000000">
                              <a:alpha val="84706"/>
                            </a:srgbClr>
                          </a:solidFill>
                        </a:rPr>
                        <a:t>•</a:t>
                      </a:r>
                      <a:r>
                        <a:t>Primary data</a:t>
                      </a:r>
                      <a:endParaRPr>
                        <a:solidFill>
                          <a:srgbClr val="000000">
                            <a:alpha val="84706"/>
                          </a:srgbClr>
                        </a:solidFill>
                      </a:endParaRPr>
                    </a:p>
                    <a:p>
                      <a:pPr algn="l" defTabSz="457200">
                        <a:defRPr sz="3000">
                          <a:solidFill>
                            <a:srgbClr val="1A1918"/>
                          </a:solidFill>
                        </a:defRPr>
                      </a:pPr>
                      <a:r>
                        <a:rPr>
                          <a:solidFill>
                            <a:srgbClr val="000000">
                              <a:alpha val="84706"/>
                            </a:srgbClr>
                          </a:solidFill>
                        </a:rPr>
                        <a:t>•S</a:t>
                      </a:r>
                      <a:r>
                        <a:t>amples</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Physical collections</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Scripts/code</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Curriculum material</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Other supporting materials created or gathered during award period</a:t>
                      </a:r>
                    </a:p>
                  </a:txBody>
                  <a:tcPr marL="121920" marR="121920" marT="60960" marB="60960" horzOverflow="overflow">
                    <a:solidFill>
                      <a:srgbClr val="EEF3F8"/>
                    </a:solidFill>
                  </a:tcPr>
                </a:tc>
                <a:extLst>
                  <a:ext uri="{0D108BD9-81ED-4DB2-BD59-A6C34878D82A}">
                    <a16:rowId xmlns:a16="http://schemas.microsoft.com/office/drawing/2014/main" val="10001"/>
                  </a:ext>
                </a:extLst>
              </a:tr>
              <a:tr h="1430020">
                <a:tc>
                  <a:txBody>
                    <a:bodyPr/>
                    <a:lstStyle/>
                    <a:p>
                      <a:pPr algn="l" defTabSz="457200">
                        <a:defRPr sz="1800">
                          <a:solidFill>
                            <a:srgbClr val="000000"/>
                          </a:solidFill>
                        </a:defRPr>
                      </a:pPr>
                      <a:r>
                        <a:rPr sz="3000">
                          <a:solidFill>
                            <a:srgbClr val="1A1918"/>
                          </a:solidFill>
                        </a:rPr>
                        <a:t>Timeline</a:t>
                      </a:r>
                    </a:p>
                  </a:txBody>
                  <a:tcPr marL="121920" marR="121920" marT="60960" marB="60960" horzOverflow="overflow">
                    <a:solidFill>
                      <a:schemeClr val="accent1">
                        <a:hueOff val="-78595"/>
                        <a:satOff val="12505"/>
                        <a:lumOff val="13871"/>
                        <a:alpha val="38342"/>
                      </a:schemeClr>
                    </a:solidFill>
                  </a:tcPr>
                </a:tc>
                <a:tc>
                  <a:txBody>
                    <a:bodyPr/>
                    <a:lstStyle/>
                    <a:p>
                      <a:pPr algn="l" defTabSz="457200">
                        <a:defRPr sz="3000">
                          <a:solidFill>
                            <a:srgbClr val="1A1918"/>
                          </a:solidFill>
                        </a:defRPr>
                      </a:pPr>
                      <a:r>
                        <a:rPr>
                          <a:solidFill>
                            <a:srgbClr val="000000">
                              <a:alpha val="84706"/>
                            </a:srgbClr>
                          </a:solidFill>
                        </a:rPr>
                        <a:t>•</a:t>
                      </a:r>
                      <a:r>
                        <a:t>At publication</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End of Award (even if not supporting published finding)</a:t>
                      </a:r>
                    </a:p>
                  </a:txBody>
                  <a:tcPr marL="121920" marR="121920" marT="60960" marB="60960" horzOverflow="overflow">
                    <a:solidFill>
                      <a:schemeClr val="accent1">
                        <a:hueOff val="-78595"/>
                        <a:satOff val="12505"/>
                        <a:lumOff val="13871"/>
                        <a:alpha val="38342"/>
                      </a:schemeClr>
                    </a:solidFill>
                  </a:tcPr>
                </a:tc>
                <a:tc>
                  <a:txBody>
                    <a:bodyPr/>
                    <a:lstStyle/>
                    <a:p>
                      <a:pPr algn="l" defTabSz="457200">
                        <a:defRPr sz="1800">
                          <a:solidFill>
                            <a:srgbClr val="000000"/>
                          </a:solidFill>
                        </a:defRPr>
                      </a:pPr>
                      <a:r>
                        <a:rPr sz="3000">
                          <a:solidFill>
                            <a:srgbClr val="1A1918"/>
                          </a:solidFill>
                        </a:rPr>
                        <a:t>At publication</a:t>
                      </a:r>
                    </a:p>
                  </a:txBody>
                  <a:tcPr marL="121920" marR="121920" marT="60960" marB="60960" horzOverflow="overflow">
                    <a:solidFill>
                      <a:schemeClr val="accent1">
                        <a:hueOff val="-78595"/>
                        <a:satOff val="12505"/>
                        <a:lumOff val="13871"/>
                        <a:alpha val="38342"/>
                      </a:schemeClr>
                    </a:solidFill>
                  </a:tcPr>
                </a:tc>
                <a:extLst>
                  <a:ext uri="{0D108BD9-81ED-4DB2-BD59-A6C34878D82A}">
                    <a16:rowId xmlns:a16="http://schemas.microsoft.com/office/drawing/2014/main" val="10002"/>
                  </a:ext>
                </a:extLst>
              </a:tr>
              <a:tr h="566420">
                <a:tc>
                  <a:txBody>
                    <a:bodyPr/>
                    <a:lstStyle/>
                    <a:p>
                      <a:pPr algn="l" defTabSz="457200">
                        <a:defRPr sz="1800">
                          <a:solidFill>
                            <a:srgbClr val="000000"/>
                          </a:solidFill>
                        </a:defRPr>
                      </a:pPr>
                      <a:r>
                        <a:rPr sz="3000">
                          <a:solidFill>
                            <a:srgbClr val="1A1918"/>
                          </a:solidFill>
                        </a:rPr>
                        <a:t>Page Limit</a:t>
                      </a:r>
                    </a:p>
                  </a:txBody>
                  <a:tcPr marL="121920" marR="121920" marT="60960" marB="60960" horzOverflow="overflow">
                    <a:solidFill>
                      <a:srgbClr val="EEF3F8"/>
                    </a:solidFill>
                  </a:tcPr>
                </a:tc>
                <a:tc>
                  <a:txBody>
                    <a:bodyPr/>
                    <a:lstStyle/>
                    <a:p>
                      <a:pPr algn="l" defTabSz="457200">
                        <a:defRPr sz="1800">
                          <a:solidFill>
                            <a:srgbClr val="000000"/>
                          </a:solidFill>
                        </a:defRPr>
                      </a:pPr>
                      <a:r>
                        <a:rPr sz="3000" b="1" dirty="0">
                          <a:solidFill>
                            <a:srgbClr val="1A1918"/>
                          </a:solidFill>
                          <a:latin typeface="Gill Sans"/>
                          <a:ea typeface="Gill Sans"/>
                          <a:cs typeface="Gill Sans"/>
                          <a:sym typeface="Gill Sans"/>
                        </a:rPr>
                        <a:t>NEW 5/25/26</a:t>
                      </a:r>
                    </a:p>
                  </a:txBody>
                  <a:tcPr marL="121920" marR="121920" marT="60960" marB="60960" horzOverflow="overflow">
                    <a:solidFill>
                      <a:srgbClr val="EEF3F8"/>
                    </a:solidFill>
                  </a:tcPr>
                </a:tc>
                <a:tc>
                  <a:txBody>
                    <a:bodyPr/>
                    <a:lstStyle/>
                    <a:p>
                      <a:pPr algn="l" defTabSz="457200">
                        <a:defRPr sz="1800">
                          <a:solidFill>
                            <a:srgbClr val="000000"/>
                          </a:solidFill>
                        </a:defRPr>
                      </a:pPr>
                      <a:r>
                        <a:rPr sz="3000" b="1" dirty="0">
                          <a:solidFill>
                            <a:srgbClr val="1A1918"/>
                          </a:solidFill>
                          <a:latin typeface="Gill Sans"/>
                          <a:ea typeface="Gill Sans"/>
                          <a:cs typeface="Gill Sans"/>
                          <a:sym typeface="Gill Sans"/>
                        </a:rPr>
                        <a:t>Must use NSF webform (no page limit)</a:t>
                      </a:r>
                    </a:p>
                  </a:txBody>
                  <a:tcPr marL="121920" marR="121920" marT="60960" marB="60960" horzOverflow="overflow">
                    <a:solidFill>
                      <a:srgbClr val="EEF3F8"/>
                    </a:solidFill>
                  </a:tcPr>
                </a:tc>
                <a:extLst>
                  <a:ext uri="{0D108BD9-81ED-4DB2-BD59-A6C34878D82A}">
                    <a16:rowId xmlns:a16="http://schemas.microsoft.com/office/drawing/2014/main" val="10003"/>
                  </a:ext>
                </a:extLst>
              </a:tr>
              <a:tr h="3589020">
                <a:tc>
                  <a:txBody>
                    <a:bodyPr/>
                    <a:lstStyle/>
                    <a:p>
                      <a:pPr algn="l" defTabSz="457200">
                        <a:defRPr sz="1800">
                          <a:solidFill>
                            <a:srgbClr val="000000"/>
                          </a:solidFill>
                        </a:defRPr>
                      </a:pPr>
                      <a:r>
                        <a:rPr sz="3000">
                          <a:solidFill>
                            <a:srgbClr val="1A1918"/>
                          </a:solidFill>
                        </a:rPr>
                        <a:t>Required Elements</a:t>
                      </a:r>
                    </a:p>
                  </a:txBody>
                  <a:tcPr marL="121920" marR="121920" marT="60960" marB="60960" horzOverflow="overflow">
                    <a:solidFill>
                      <a:schemeClr val="accent1">
                        <a:hueOff val="-78595"/>
                        <a:satOff val="12505"/>
                        <a:lumOff val="13871"/>
                        <a:alpha val="38342"/>
                      </a:schemeClr>
                    </a:solidFill>
                  </a:tcPr>
                </a:tc>
                <a:tc>
                  <a:txBody>
                    <a:bodyPr/>
                    <a:lstStyle/>
                    <a:p>
                      <a:pPr algn="l" defTabSz="457200">
                        <a:defRPr sz="3000">
                          <a:solidFill>
                            <a:srgbClr val="1A1918"/>
                          </a:solidFill>
                        </a:defRPr>
                      </a:pPr>
                      <a:r>
                        <a:rPr dirty="0">
                          <a:solidFill>
                            <a:srgbClr val="000000">
                              <a:alpha val="84706"/>
                            </a:srgbClr>
                          </a:solidFill>
                        </a:rPr>
                        <a:t>•4 questions with Yes/No checkbox</a:t>
                      </a:r>
                    </a:p>
                    <a:p>
                      <a:pPr algn="l" defTabSz="457200">
                        <a:defRPr sz="3000">
                          <a:solidFill>
                            <a:srgbClr val="1A1918"/>
                          </a:solidFill>
                        </a:defRPr>
                      </a:pPr>
                      <a:r>
                        <a:rPr dirty="0">
                          <a:solidFill>
                            <a:srgbClr val="000000">
                              <a:alpha val="84706"/>
                            </a:srgbClr>
                          </a:solidFill>
                        </a:rPr>
                        <a:t>•Additional justification for any No responses</a:t>
                      </a:r>
                    </a:p>
                    <a:p>
                      <a:pPr algn="l" defTabSz="457200">
                        <a:defRPr sz="3000">
                          <a:solidFill>
                            <a:srgbClr val="1A1918"/>
                          </a:solidFill>
                        </a:defRPr>
                      </a:pPr>
                      <a:r>
                        <a:rPr dirty="0">
                          <a:solidFill>
                            <a:srgbClr val="000000">
                              <a:alpha val="84706"/>
                            </a:srgbClr>
                          </a:solidFill>
                        </a:rPr>
                        <a:t>•Table: each data type and repository for sharing</a:t>
                      </a:r>
                    </a:p>
                  </a:txBody>
                  <a:tcPr marL="121920" marR="121920" marT="60960" marB="60960" horzOverflow="overflow">
                    <a:solidFill>
                      <a:schemeClr val="accent1">
                        <a:hueOff val="-78595"/>
                        <a:satOff val="12505"/>
                        <a:lumOff val="13871"/>
                        <a:alpha val="38342"/>
                      </a:schemeClr>
                    </a:solidFill>
                  </a:tcPr>
                </a:tc>
                <a:tc>
                  <a:txBody>
                    <a:bodyPr/>
                    <a:lstStyle/>
                    <a:p>
                      <a:pPr algn="l" defTabSz="457200">
                        <a:defRPr sz="3000">
                          <a:solidFill>
                            <a:srgbClr val="1A1918"/>
                          </a:solidFill>
                        </a:defRPr>
                      </a:pPr>
                      <a:r>
                        <a:rPr>
                          <a:solidFill>
                            <a:srgbClr val="000000">
                              <a:alpha val="84706"/>
                            </a:srgbClr>
                          </a:solidFill>
                        </a:rPr>
                        <a:t>•</a:t>
                      </a:r>
                      <a:r>
                        <a:t>Data and Research Product Categories</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Access Policies and Limitations</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Data Standards and Metadata</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Data Provenance</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Public Archiving</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Retention Time</a:t>
                      </a:r>
                      <a:endParaRPr>
                        <a:solidFill>
                          <a:srgbClr val="000000">
                            <a:alpha val="84706"/>
                          </a:srgbClr>
                        </a:solidFill>
                      </a:endParaRPr>
                    </a:p>
                    <a:p>
                      <a:pPr algn="l" defTabSz="457200">
                        <a:defRPr sz="3000">
                          <a:solidFill>
                            <a:srgbClr val="1A1918"/>
                          </a:solidFill>
                        </a:defRPr>
                      </a:pPr>
                      <a:r>
                        <a:rPr>
                          <a:solidFill>
                            <a:srgbClr val="000000">
                              <a:alpha val="84706"/>
                            </a:srgbClr>
                          </a:solidFill>
                        </a:rPr>
                        <a:t>•</a:t>
                      </a:r>
                      <a:r>
                        <a:t>Accountability</a:t>
                      </a:r>
                    </a:p>
                  </a:txBody>
                  <a:tcPr marL="121920" marR="121920" marT="60960" marB="60960" horzOverflow="overflow">
                    <a:solidFill>
                      <a:schemeClr val="accent1">
                        <a:hueOff val="-78595"/>
                        <a:satOff val="12505"/>
                        <a:lumOff val="13871"/>
                        <a:alpha val="38342"/>
                      </a:schemeClr>
                    </a:solidFill>
                  </a:tcPr>
                </a:tc>
                <a:extLst>
                  <a:ext uri="{0D108BD9-81ED-4DB2-BD59-A6C34878D82A}">
                    <a16:rowId xmlns:a16="http://schemas.microsoft.com/office/drawing/2014/main" val="10004"/>
                  </a:ext>
                </a:extLst>
              </a:tr>
              <a:tr h="998220">
                <a:tc>
                  <a:txBody>
                    <a:bodyPr/>
                    <a:lstStyle/>
                    <a:p>
                      <a:pPr algn="l" defTabSz="457200">
                        <a:defRPr sz="1800">
                          <a:solidFill>
                            <a:srgbClr val="000000"/>
                          </a:solidFill>
                        </a:defRPr>
                      </a:pPr>
                      <a:r>
                        <a:rPr sz="3000">
                          <a:solidFill>
                            <a:srgbClr val="1A1918"/>
                          </a:solidFill>
                        </a:rPr>
                        <a:t>Repository Requirements</a:t>
                      </a:r>
                    </a:p>
                  </a:txBody>
                  <a:tcPr marL="121920" marR="121920" marT="60960" marB="60960" horzOverflow="overflow">
                    <a:solidFill>
                      <a:srgbClr val="EEF3F8"/>
                    </a:solidFill>
                  </a:tcPr>
                </a:tc>
                <a:tc>
                  <a:txBody>
                    <a:bodyPr/>
                    <a:lstStyle/>
                    <a:p>
                      <a:pPr algn="l" defTabSz="457200">
                        <a:defRPr sz="1800">
                          <a:solidFill>
                            <a:srgbClr val="000000"/>
                          </a:solidFill>
                        </a:defRPr>
                      </a:pPr>
                      <a:r>
                        <a:rPr sz="3000">
                          <a:solidFill>
                            <a:srgbClr val="1A1918"/>
                          </a:solidFill>
                        </a:rPr>
                        <a:t>Encourages use of established repositories</a:t>
                      </a:r>
                    </a:p>
                  </a:txBody>
                  <a:tcPr marL="121920" marR="121920" marT="60960" marB="60960" horzOverflow="overflow">
                    <a:solidFill>
                      <a:srgbClr val="EEF3F8"/>
                    </a:solidFill>
                  </a:tcPr>
                </a:tc>
                <a:tc>
                  <a:txBody>
                    <a:bodyPr/>
                    <a:lstStyle/>
                    <a:p>
                      <a:pPr algn="l" defTabSz="457200">
                        <a:defRPr sz="1800">
                          <a:solidFill>
                            <a:srgbClr val="000000"/>
                          </a:solidFill>
                        </a:defRPr>
                      </a:pPr>
                      <a:r>
                        <a:rPr sz="3000" dirty="0">
                          <a:solidFill>
                            <a:srgbClr val="1A1918"/>
                          </a:solidFill>
                        </a:rPr>
                        <a:t>Must provide a persistent identifier (e.g., DOI)</a:t>
                      </a:r>
                    </a:p>
                  </a:txBody>
                  <a:tcPr marL="121920" marR="121920" marT="60960" marB="60960" horzOverflow="overflow">
                    <a:solidFill>
                      <a:srgbClr val="EEF3F8"/>
                    </a:solidFill>
                  </a:tcPr>
                </a:tc>
                <a:extLst>
                  <a:ext uri="{0D108BD9-81ED-4DB2-BD59-A6C34878D82A}">
                    <a16:rowId xmlns:a16="http://schemas.microsoft.com/office/drawing/2014/main" val="10005"/>
                  </a:ext>
                </a:extLst>
              </a:tr>
            </a:tbl>
          </a:graphicData>
        </a:graphic>
      </p:graphicFrame>
    </p:spTree>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Avenir Next Regular"/>
        <a:ea typeface="Avenir Next Regular"/>
        <a:cs typeface="Avenir Next Regular"/>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Avenir Next Regular"/>
        <a:ea typeface="Avenir Next Regular"/>
        <a:cs typeface="Avenir Next Regular"/>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625994EADAA74DBE5A64AB176206C8" ma:contentTypeVersion="10" ma:contentTypeDescription="Create a new document." ma:contentTypeScope="" ma:versionID="3d392d63b65216dfcb4c4f25bacbfe4b">
  <xsd:schema xmlns:xsd="http://www.w3.org/2001/XMLSchema" xmlns:xs="http://www.w3.org/2001/XMLSchema" xmlns:p="http://schemas.microsoft.com/office/2006/metadata/properties" xmlns:ns2="1c66f223-685a-489d-b2f9-54e90ccb5e24" xmlns:ns3="0ac478ea-1370-4eb3-af89-f3980a0721ae" targetNamespace="http://schemas.microsoft.com/office/2006/metadata/properties" ma:root="true" ma:fieldsID="f8416b6a1069a3373ecc7f4a7496d0ba" ns2:_="" ns3:_="">
    <xsd:import namespace="1c66f223-685a-489d-b2f9-54e90ccb5e24"/>
    <xsd:import namespace="0ac478ea-1370-4eb3-af89-f3980a0721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66f223-685a-489d-b2f9-54e90ccb5e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c478ea-1370-4eb3-af89-f3980a0721a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20c1aea-7613-4e7a-ae0b-ee2986fc7509}" ma:internalName="TaxCatchAll" ma:showField="CatchAllData" ma:web="0ac478ea-1370-4eb3-af89-f3980a0721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ac478ea-1370-4eb3-af89-f3980a0721ae" xsi:nil="true"/>
    <lcf76f155ced4ddcb4097134ff3c332f xmlns="1c66f223-685a-489d-b2f9-54e90ccb5e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3AC778-91F5-40CF-AA4D-A37C1BC78727}"/>
</file>

<file path=customXml/itemProps2.xml><?xml version="1.0" encoding="utf-8"?>
<ds:datastoreItem xmlns:ds="http://schemas.openxmlformats.org/officeDocument/2006/customXml" ds:itemID="{CBB54AE5-239B-44CC-91C3-90E7736FAD06}"/>
</file>

<file path=customXml/itemProps3.xml><?xml version="1.0" encoding="utf-8"?>
<ds:datastoreItem xmlns:ds="http://schemas.openxmlformats.org/officeDocument/2006/customXml" ds:itemID="{42682A1D-3194-47E0-A353-0AABE9126055}"/>
</file>

<file path=docProps/app.xml><?xml version="1.0" encoding="utf-8"?>
<Properties xmlns="http://schemas.openxmlformats.org/officeDocument/2006/extended-properties" xmlns:vt="http://schemas.openxmlformats.org/officeDocument/2006/docPropsVTypes">
  <TotalTime>0</TotalTime>
  <Words>1888</Words>
  <Application>Microsoft Macintosh PowerPoint</Application>
  <PresentationFormat>Custom</PresentationFormat>
  <Paragraphs>296</Paragraphs>
  <Slides>28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Avenir Next Regular</vt:lpstr>
      <vt:lpstr>Gill Sans</vt:lpstr>
      <vt:lpstr>Gill Sans Light</vt:lpstr>
      <vt:lpstr>Helvetica Neue</vt:lpstr>
      <vt:lpstr>Helvetica Neue Medium</vt:lpstr>
      <vt:lpstr>Helvetica Neue Thin</vt:lpstr>
      <vt:lpstr>Showroom</vt:lpstr>
      <vt:lpstr>Getting credit (Part III): Making your data citable</vt:lpstr>
      <vt:lpstr>Why Share your Data?</vt:lpstr>
      <vt:lpstr>Why Share your Data?</vt:lpstr>
      <vt:lpstr>Why Share your Data?</vt:lpstr>
      <vt:lpstr>NIH Data Management &amp; Sharing Policy</vt:lpstr>
      <vt:lpstr>NIH Data Management &amp; Sharing Policy</vt:lpstr>
      <vt:lpstr>NIH Data Management &amp; Sharing Policy</vt:lpstr>
      <vt:lpstr>NIH Data Management &amp; Sharing Policy</vt:lpstr>
      <vt:lpstr>NIH vs Draft NSF DMSP</vt:lpstr>
      <vt:lpstr>Repositories</vt:lpstr>
      <vt:lpstr>Repositories</vt:lpstr>
      <vt:lpstr>Repositories</vt:lpstr>
      <vt:lpstr>Institutional Tools &amp; Resources</vt:lpstr>
      <vt:lpstr>Institutional Tools &amp; Resources</vt:lpstr>
      <vt:lpstr>Get credit for the time &amp; effort</vt:lpstr>
      <vt:lpstr>What is a Data paper?</vt:lpstr>
      <vt:lpstr>Data &amp; Research paper ecosystem</vt:lpstr>
      <vt:lpstr>PowerPoint Presentation</vt:lpstr>
      <vt:lpstr>Data &amp; Research paper ecosystem</vt:lpstr>
      <vt:lpstr>Structure of a Data paper</vt:lpstr>
      <vt:lpstr>Structure of a Data paper</vt:lpstr>
      <vt:lpstr>Structure of a Data paper</vt:lpstr>
      <vt:lpstr>Structure of a Data paper</vt:lpstr>
      <vt:lpstr>Structure of a Data paper</vt:lpstr>
      <vt:lpstr>Structure of a Data paper</vt:lpstr>
      <vt:lpstr>Open Data and Metadata</vt:lpstr>
      <vt:lpstr>Institutional Tools &amp; Resources</vt:lpstr>
      <vt:lpstr>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Pearce, Alaina</cp:lastModifiedBy>
  <cp:revision>3</cp:revision>
  <dcterms:modified xsi:type="dcterms:W3CDTF">2026-05-08T19:46:34Z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0x0101001B625994EADAA74DBE5A64AB176206C8</vt:lpwstr>
  </property>
</Properties>
</file>