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3"/>
  </p:notesMasterIdLst>
  <p:sldIdLst>
    <p:sldId id="256" r:id="rId5"/>
    <p:sldId id="1067" r:id="rId6"/>
    <p:sldId id="1050" r:id="rId7"/>
    <p:sldId id="1046" r:id="rId8"/>
    <p:sldId id="259" r:id="rId9"/>
    <p:sldId id="257" r:id="rId10"/>
    <p:sldId id="260" r:id="rId11"/>
    <p:sldId id="264" r:id="rId12"/>
    <p:sldId id="265" r:id="rId13"/>
    <p:sldId id="1049" r:id="rId14"/>
    <p:sldId id="262" r:id="rId15"/>
    <p:sldId id="263" r:id="rId16"/>
    <p:sldId id="1045" r:id="rId17"/>
    <p:sldId id="1044" r:id="rId18"/>
    <p:sldId id="266" r:id="rId19"/>
    <p:sldId id="1005" r:id="rId20"/>
    <p:sldId id="1003" r:id="rId21"/>
    <p:sldId id="1029" r:id="rId22"/>
    <p:sldId id="1068" r:id="rId23"/>
    <p:sldId id="1033" r:id="rId24"/>
    <p:sldId id="1032" r:id="rId25"/>
    <p:sldId id="977" r:id="rId26"/>
    <p:sldId id="1060" r:id="rId27"/>
    <p:sldId id="1058" r:id="rId28"/>
    <p:sldId id="1059" r:id="rId29"/>
    <p:sldId id="1061" r:id="rId30"/>
    <p:sldId id="1039" r:id="rId31"/>
    <p:sldId id="1047" r:id="rId32"/>
    <p:sldId id="1037" r:id="rId33"/>
    <p:sldId id="1065" r:id="rId34"/>
    <p:sldId id="1035" r:id="rId35"/>
    <p:sldId id="1048" r:id="rId36"/>
    <p:sldId id="1007" r:id="rId37"/>
    <p:sldId id="283" r:id="rId38"/>
    <p:sldId id="280" r:id="rId39"/>
    <p:sldId id="892" r:id="rId40"/>
    <p:sldId id="1051" r:id="rId41"/>
    <p:sldId id="1014" r:id="rId42"/>
    <p:sldId id="1066" r:id="rId43"/>
    <p:sldId id="1053" r:id="rId44"/>
    <p:sldId id="900" r:id="rId45"/>
    <p:sldId id="1054" r:id="rId46"/>
    <p:sldId id="901" r:id="rId47"/>
    <p:sldId id="1028" r:id="rId48"/>
    <p:sldId id="1055" r:id="rId49"/>
    <p:sldId id="1064" r:id="rId50"/>
    <p:sldId id="1052" r:id="rId51"/>
    <p:sldId id="1026" r:id="rId52"/>
    <p:sldId id="1057" r:id="rId53"/>
    <p:sldId id="881" r:id="rId54"/>
    <p:sldId id="1056" r:id="rId55"/>
    <p:sldId id="1063" r:id="rId56"/>
    <p:sldId id="935" r:id="rId57"/>
    <p:sldId id="896" r:id="rId58"/>
    <p:sldId id="904" r:id="rId59"/>
    <p:sldId id="914" r:id="rId60"/>
    <p:sldId id="1027" r:id="rId61"/>
    <p:sldId id="1042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1DFF18-2425-4930-6BC7-436CB3722DB6}" name="Menendez, Diego Federico" initials="MF" userId="S::dfm14@psu.edu::4fe0e2d8-b285-448b-988a-a7e4e6c78c51" providerId="AD"/>
  <p188:author id="{4E19DACB-5752-1CB0-CFBD-C4CDFE1A74B2}" name="Brown, Carrie" initials="CB" userId="S::cxb5898@psu.edu::f9cff7ad-8ef4-4bef-b2f7-b75a8114e4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CFD6EA"/>
    <a:srgbClr val="4472C4"/>
    <a:srgbClr val="ED7D31"/>
    <a:srgbClr val="0B7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62CB9A-F47F-F04A-88C5-A2144AB92B4F}" v="1" dt="2026-05-11T15:12:13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37"/>
    <p:restoredTop sz="94658"/>
  </p:normalViewPr>
  <p:slideViewPr>
    <p:cSldViewPr snapToGrid="0">
      <p:cViewPr varScale="1">
        <p:scale>
          <a:sx n="113" d="100"/>
          <a:sy n="113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wn, Carrie" userId="f9cff7ad-8ef4-4bef-b2f7-b75a8114e4db" providerId="ADAL" clId="{2F557ADF-10DE-5364-90C5-07A72E277BD0}"/>
    <pc:docChg chg="undo custSel addSld delSld modSld sldOrd">
      <pc:chgData name="Brown, Carrie" userId="f9cff7ad-8ef4-4bef-b2f7-b75a8114e4db" providerId="ADAL" clId="{2F557ADF-10DE-5364-90C5-07A72E277BD0}" dt="2026-05-11T15:12:37.800" v="6604" actId="20577"/>
      <pc:docMkLst>
        <pc:docMk/>
      </pc:docMkLst>
      <pc:sldChg chg="modSp mod">
        <pc:chgData name="Brown, Carrie" userId="f9cff7ad-8ef4-4bef-b2f7-b75a8114e4db" providerId="ADAL" clId="{2F557ADF-10DE-5364-90C5-07A72E277BD0}" dt="2026-05-11T15:12:37.800" v="6604" actId="20577"/>
        <pc:sldMkLst>
          <pc:docMk/>
          <pc:sldMk cId="183831507" sldId="256"/>
        </pc:sldMkLst>
        <pc:spChg chg="mod">
          <ac:chgData name="Brown, Carrie" userId="f9cff7ad-8ef4-4bef-b2f7-b75a8114e4db" providerId="ADAL" clId="{2F557ADF-10DE-5364-90C5-07A72E277BD0}" dt="2026-05-11T15:12:33.719" v="6601" actId="404"/>
          <ac:spMkLst>
            <pc:docMk/>
            <pc:sldMk cId="183831507" sldId="256"/>
            <ac:spMk id="2" creationId="{E412CA11-5E63-5AC6-8ABE-C7CBA9269719}"/>
          </ac:spMkLst>
        </pc:spChg>
        <pc:spChg chg="mod">
          <ac:chgData name="Brown, Carrie" userId="f9cff7ad-8ef4-4bef-b2f7-b75a8114e4db" providerId="ADAL" clId="{2F557ADF-10DE-5364-90C5-07A72E277BD0}" dt="2026-05-11T15:12:37.800" v="6604" actId="20577"/>
          <ac:spMkLst>
            <pc:docMk/>
            <pc:sldMk cId="183831507" sldId="256"/>
            <ac:spMk id="3" creationId="{E3250764-984C-F38D-AD36-7085EFB4A8B6}"/>
          </ac:spMkLst>
        </pc:spChg>
      </pc:sldChg>
      <pc:sldChg chg="del">
        <pc:chgData name="Brown, Carrie" userId="f9cff7ad-8ef4-4bef-b2f7-b75a8114e4db" providerId="ADAL" clId="{2F557ADF-10DE-5364-90C5-07A72E277BD0}" dt="2026-05-11T15:10:51.174" v="6587" actId="2696"/>
        <pc:sldMkLst>
          <pc:docMk/>
          <pc:sldMk cId="2101344615" sldId="1041"/>
        </pc:sldMkLst>
      </pc:sldChg>
      <pc:sldChg chg="modSp mod ord">
        <pc:chgData name="Brown, Carrie" userId="f9cff7ad-8ef4-4bef-b2f7-b75a8114e4db" providerId="ADAL" clId="{2F557ADF-10DE-5364-90C5-07A72E277BD0}" dt="2026-05-11T15:10:58.341" v="6589" actId="20577"/>
        <pc:sldMkLst>
          <pc:docMk/>
          <pc:sldMk cId="647919184" sldId="1042"/>
        </pc:sldMkLst>
        <pc:spChg chg="mod">
          <ac:chgData name="Brown, Carrie" userId="f9cff7ad-8ef4-4bef-b2f7-b75a8114e4db" providerId="ADAL" clId="{2F557ADF-10DE-5364-90C5-07A72E277BD0}" dt="2026-05-11T15:10:58.341" v="6589" actId="20577"/>
          <ac:spMkLst>
            <pc:docMk/>
            <pc:sldMk cId="647919184" sldId="1042"/>
            <ac:spMk id="3" creationId="{AC34B959-18A6-6FF8-8B89-FC879673DD4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B7AA1-CBB2-6542-91C5-9750FE1FD9FE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F835A4-3167-8C4B-94D4-27FC46ACB6CF}">
      <dgm:prSet phldrT="[Text]" custT="1"/>
      <dgm:spPr/>
      <dgm:t>
        <a:bodyPr/>
        <a:lstStyle/>
        <a:p>
          <a:r>
            <a:rPr lang="en-US" sz="2400" dirty="0"/>
            <a:t>400 nodes</a:t>
          </a:r>
        </a:p>
      </dgm:t>
    </dgm:pt>
    <dgm:pt modelId="{F425ACF8-3E04-CC40-9AB9-A13903FF5822}" type="parTrans" cxnId="{9404CB14-86B6-4249-9C27-260DE1408735}">
      <dgm:prSet/>
      <dgm:spPr/>
      <dgm:t>
        <a:bodyPr/>
        <a:lstStyle/>
        <a:p>
          <a:endParaRPr lang="en-US"/>
        </a:p>
      </dgm:t>
    </dgm:pt>
    <dgm:pt modelId="{44CD4054-D405-8343-8B8D-EAC9CDC9D249}" type="sibTrans" cxnId="{9404CB14-86B6-4249-9C27-260DE1408735}">
      <dgm:prSet/>
      <dgm:spPr/>
      <dgm:t>
        <a:bodyPr/>
        <a:lstStyle/>
        <a:p>
          <a:endParaRPr lang="en-US"/>
        </a:p>
      </dgm:t>
    </dgm:pt>
    <dgm:pt modelId="{BC7AC9A6-024B-6D47-908A-D64F3EAFC755}">
      <dgm:prSet phldrT="[Text]" custT="1"/>
      <dgm:spPr/>
      <dgm:t>
        <a:bodyPr/>
        <a:lstStyle/>
        <a:p>
          <a:r>
            <a:rPr lang="en-US" sz="2400" dirty="0"/>
            <a:t>20,000 cores</a:t>
          </a:r>
        </a:p>
      </dgm:t>
    </dgm:pt>
    <dgm:pt modelId="{87436052-22CE-E044-AF40-78F243838BC8}" type="parTrans" cxnId="{83247F8C-EE75-534F-B9A5-8F047F389EE4}">
      <dgm:prSet/>
      <dgm:spPr/>
      <dgm:t>
        <a:bodyPr/>
        <a:lstStyle/>
        <a:p>
          <a:endParaRPr lang="en-US"/>
        </a:p>
      </dgm:t>
    </dgm:pt>
    <dgm:pt modelId="{71AA226D-6659-784E-AB52-E56C29973719}" type="sibTrans" cxnId="{83247F8C-EE75-534F-B9A5-8F047F389EE4}">
      <dgm:prSet/>
      <dgm:spPr/>
      <dgm:t>
        <a:bodyPr/>
        <a:lstStyle/>
        <a:p>
          <a:endParaRPr lang="en-US"/>
        </a:p>
      </dgm:t>
    </dgm:pt>
    <dgm:pt modelId="{62702ABA-65E0-DC4C-8FB8-156091F3FB28}">
      <dgm:prSet phldrT="[Text]" custT="1"/>
      <dgm:spPr/>
      <dgm:t>
        <a:bodyPr/>
        <a:lstStyle/>
        <a:p>
          <a:r>
            <a:rPr lang="en-US" sz="2400" dirty="0"/>
            <a:t>150+ GPUS</a:t>
          </a:r>
        </a:p>
      </dgm:t>
    </dgm:pt>
    <dgm:pt modelId="{224A4EB6-B964-9743-9396-704856325D8E}" type="parTrans" cxnId="{5B27DB13-A4D1-8A44-A27D-4735FC692731}">
      <dgm:prSet/>
      <dgm:spPr/>
      <dgm:t>
        <a:bodyPr/>
        <a:lstStyle/>
        <a:p>
          <a:endParaRPr lang="en-US"/>
        </a:p>
      </dgm:t>
    </dgm:pt>
    <dgm:pt modelId="{61B23C5D-64FE-1942-9F22-F783CF60F014}" type="sibTrans" cxnId="{5B27DB13-A4D1-8A44-A27D-4735FC692731}">
      <dgm:prSet/>
      <dgm:spPr/>
      <dgm:t>
        <a:bodyPr/>
        <a:lstStyle/>
        <a:p>
          <a:endParaRPr lang="en-US"/>
        </a:p>
      </dgm:t>
    </dgm:pt>
    <dgm:pt modelId="{B3EB6A03-3FB6-2840-BA83-A01F1E6D0381}">
      <dgm:prSet custT="1"/>
      <dgm:spPr/>
      <dgm:t>
        <a:bodyPr/>
        <a:lstStyle/>
        <a:p>
          <a:r>
            <a:rPr lang="en-US" sz="2400" dirty="0"/>
            <a:t>~13 PiB</a:t>
          </a:r>
          <a:br>
            <a:rPr lang="en-US" sz="2400" dirty="0"/>
          </a:br>
          <a:r>
            <a:rPr lang="en-US" sz="2400" dirty="0"/>
            <a:t>data storage</a:t>
          </a:r>
        </a:p>
      </dgm:t>
    </dgm:pt>
    <dgm:pt modelId="{12D05C22-5FB9-4E46-9AC1-8B5718D58385}" type="parTrans" cxnId="{B76D2B3E-0C8F-D040-A8AF-C8FF79030CFE}">
      <dgm:prSet/>
      <dgm:spPr/>
      <dgm:t>
        <a:bodyPr/>
        <a:lstStyle/>
        <a:p>
          <a:endParaRPr lang="en-US"/>
        </a:p>
      </dgm:t>
    </dgm:pt>
    <dgm:pt modelId="{162C81BB-1673-E34E-BF38-EB635DE66911}" type="sibTrans" cxnId="{B76D2B3E-0C8F-D040-A8AF-C8FF79030CFE}">
      <dgm:prSet/>
      <dgm:spPr/>
      <dgm:t>
        <a:bodyPr/>
        <a:lstStyle/>
        <a:p>
          <a:endParaRPr lang="en-US"/>
        </a:p>
      </dgm:t>
    </dgm:pt>
    <dgm:pt modelId="{379C7DB8-0EDE-C147-B3A3-BE773F1FB80C}" type="pres">
      <dgm:prSet presAssocID="{F4EB7AA1-CBB2-6542-91C5-9750FE1FD9FE}" presName="linearFlow" presStyleCnt="0">
        <dgm:presLayoutVars>
          <dgm:dir/>
          <dgm:resizeHandles val="exact"/>
        </dgm:presLayoutVars>
      </dgm:prSet>
      <dgm:spPr/>
    </dgm:pt>
    <dgm:pt modelId="{B71D03E7-6A12-AC45-A7B3-086A37603772}" type="pres">
      <dgm:prSet presAssocID="{22F835A4-3167-8C4B-94D4-27FC46ACB6CF}" presName="composite" presStyleCnt="0"/>
      <dgm:spPr/>
    </dgm:pt>
    <dgm:pt modelId="{2DE92052-2C10-D343-A8A0-69D0899CA23D}" type="pres">
      <dgm:prSet presAssocID="{22F835A4-3167-8C4B-94D4-27FC46ACB6CF}" presName="imgShp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ln w="38100">
          <a:solidFill>
            <a:schemeClr val="tx1"/>
          </a:solidFill>
        </a:ln>
      </dgm:spPr>
    </dgm:pt>
    <dgm:pt modelId="{5D7D728C-6CC8-3D49-AAFE-A2F779A9575A}" type="pres">
      <dgm:prSet presAssocID="{22F835A4-3167-8C4B-94D4-27FC46ACB6CF}" presName="txShp" presStyleLbl="node1" presStyleIdx="0" presStyleCnt="4">
        <dgm:presLayoutVars>
          <dgm:bulletEnabled val="1"/>
        </dgm:presLayoutVars>
      </dgm:prSet>
      <dgm:spPr/>
    </dgm:pt>
    <dgm:pt modelId="{4C7E3B5E-114D-7C42-BC2C-8EDFB9AAEEC1}" type="pres">
      <dgm:prSet presAssocID="{44CD4054-D405-8343-8B8D-EAC9CDC9D249}" presName="spacing" presStyleCnt="0"/>
      <dgm:spPr/>
    </dgm:pt>
    <dgm:pt modelId="{D26E314E-FE32-4F44-8B0F-EEDCD5EFE978}" type="pres">
      <dgm:prSet presAssocID="{BC7AC9A6-024B-6D47-908A-D64F3EAFC755}" presName="composite" presStyleCnt="0"/>
      <dgm:spPr/>
    </dgm:pt>
    <dgm:pt modelId="{F0B6288B-8DBE-0049-A054-AB3FC6CFC76B}" type="pres">
      <dgm:prSet presAssocID="{BC7AC9A6-024B-6D47-908A-D64F3EAFC755}" presName="imgShp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1000" r="-1000"/>
          </a:stretch>
        </a:blipFill>
        <a:ln w="38100">
          <a:solidFill>
            <a:schemeClr val="tx1"/>
          </a:solidFill>
        </a:ln>
      </dgm:spPr>
    </dgm:pt>
    <dgm:pt modelId="{B6823DDE-5477-0849-A590-6C1E8835A3DB}" type="pres">
      <dgm:prSet presAssocID="{BC7AC9A6-024B-6D47-908A-D64F3EAFC755}" presName="txShp" presStyleLbl="node1" presStyleIdx="1" presStyleCnt="4">
        <dgm:presLayoutVars>
          <dgm:bulletEnabled val="1"/>
        </dgm:presLayoutVars>
      </dgm:prSet>
      <dgm:spPr/>
    </dgm:pt>
    <dgm:pt modelId="{0F1035C4-6A82-A541-BCB1-582704346814}" type="pres">
      <dgm:prSet presAssocID="{71AA226D-6659-784E-AB52-E56C29973719}" presName="spacing" presStyleCnt="0"/>
      <dgm:spPr/>
    </dgm:pt>
    <dgm:pt modelId="{03682890-1459-124D-8901-C251C978F40D}" type="pres">
      <dgm:prSet presAssocID="{62702ABA-65E0-DC4C-8FB8-156091F3FB28}" presName="composite" presStyleCnt="0"/>
      <dgm:spPr/>
    </dgm:pt>
    <dgm:pt modelId="{0EC5A724-6764-BA4A-B25A-BB63C9051883}" type="pres">
      <dgm:prSet presAssocID="{62702ABA-65E0-DC4C-8FB8-156091F3FB28}" presName="imgShp" presStyleLbl="f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ln w="38100">
          <a:solidFill>
            <a:schemeClr val="tx1"/>
          </a:solidFill>
        </a:ln>
      </dgm:spPr>
    </dgm:pt>
    <dgm:pt modelId="{847DC0E9-50BD-1C42-97D0-DC154AE4104E}" type="pres">
      <dgm:prSet presAssocID="{62702ABA-65E0-DC4C-8FB8-156091F3FB28}" presName="txShp" presStyleLbl="node1" presStyleIdx="2" presStyleCnt="4" custLinFactNeighborX="412" custLinFactNeighborY="1205">
        <dgm:presLayoutVars>
          <dgm:bulletEnabled val="1"/>
        </dgm:presLayoutVars>
      </dgm:prSet>
      <dgm:spPr/>
    </dgm:pt>
    <dgm:pt modelId="{3248C6B9-5A73-D743-977F-5761C52CD846}" type="pres">
      <dgm:prSet presAssocID="{61B23C5D-64FE-1942-9F22-F783CF60F014}" presName="spacing" presStyleCnt="0"/>
      <dgm:spPr/>
    </dgm:pt>
    <dgm:pt modelId="{087959A5-9919-624E-AEFC-6C95C2AFFB0F}" type="pres">
      <dgm:prSet presAssocID="{B3EB6A03-3FB6-2840-BA83-A01F1E6D0381}" presName="composite" presStyleCnt="0"/>
      <dgm:spPr/>
    </dgm:pt>
    <dgm:pt modelId="{E303B9DC-FD72-3045-9928-D52EDCC364CB}" type="pres">
      <dgm:prSet presAssocID="{B3EB6A03-3FB6-2840-BA83-A01F1E6D0381}" presName="imgShp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15000" r="-15000"/>
          </a:stretch>
        </a:blipFill>
        <a:ln w="38100">
          <a:solidFill>
            <a:schemeClr val="tx1"/>
          </a:solidFill>
        </a:ln>
      </dgm:spPr>
    </dgm:pt>
    <dgm:pt modelId="{33B64064-DF01-F048-A8B5-2CC9B32C498B}" type="pres">
      <dgm:prSet presAssocID="{B3EB6A03-3FB6-2840-BA83-A01F1E6D0381}" presName="txShp" presStyleLbl="node1" presStyleIdx="3" presStyleCnt="4" custLinFactNeighborX="1421" custLinFactNeighborY="1230">
        <dgm:presLayoutVars>
          <dgm:bulletEnabled val="1"/>
        </dgm:presLayoutVars>
      </dgm:prSet>
      <dgm:spPr/>
    </dgm:pt>
  </dgm:ptLst>
  <dgm:cxnLst>
    <dgm:cxn modelId="{5B27DB13-A4D1-8A44-A27D-4735FC692731}" srcId="{F4EB7AA1-CBB2-6542-91C5-9750FE1FD9FE}" destId="{62702ABA-65E0-DC4C-8FB8-156091F3FB28}" srcOrd="2" destOrd="0" parTransId="{224A4EB6-B964-9743-9396-704856325D8E}" sibTransId="{61B23C5D-64FE-1942-9F22-F783CF60F014}"/>
    <dgm:cxn modelId="{9404CB14-86B6-4249-9C27-260DE1408735}" srcId="{F4EB7AA1-CBB2-6542-91C5-9750FE1FD9FE}" destId="{22F835A4-3167-8C4B-94D4-27FC46ACB6CF}" srcOrd="0" destOrd="0" parTransId="{F425ACF8-3E04-CC40-9AB9-A13903FF5822}" sibTransId="{44CD4054-D405-8343-8B8D-EAC9CDC9D249}"/>
    <dgm:cxn modelId="{934F6F1A-308B-F94C-B885-BE1367E24CAB}" type="presOf" srcId="{22F835A4-3167-8C4B-94D4-27FC46ACB6CF}" destId="{5D7D728C-6CC8-3D49-AAFE-A2F779A9575A}" srcOrd="0" destOrd="0" presId="urn:microsoft.com/office/officeart/2005/8/layout/vList3"/>
    <dgm:cxn modelId="{1A74BC3A-70F7-9C40-9B0E-06E5BFE6E79B}" type="presOf" srcId="{62702ABA-65E0-DC4C-8FB8-156091F3FB28}" destId="{847DC0E9-50BD-1C42-97D0-DC154AE4104E}" srcOrd="0" destOrd="0" presId="urn:microsoft.com/office/officeart/2005/8/layout/vList3"/>
    <dgm:cxn modelId="{B76D2B3E-0C8F-D040-A8AF-C8FF79030CFE}" srcId="{F4EB7AA1-CBB2-6542-91C5-9750FE1FD9FE}" destId="{B3EB6A03-3FB6-2840-BA83-A01F1E6D0381}" srcOrd="3" destOrd="0" parTransId="{12D05C22-5FB9-4E46-9AC1-8B5718D58385}" sibTransId="{162C81BB-1673-E34E-BF38-EB635DE66911}"/>
    <dgm:cxn modelId="{35664A3F-CB1B-D74A-B578-B62B30D6FE0F}" type="presOf" srcId="{BC7AC9A6-024B-6D47-908A-D64F3EAFC755}" destId="{B6823DDE-5477-0849-A590-6C1E8835A3DB}" srcOrd="0" destOrd="0" presId="urn:microsoft.com/office/officeart/2005/8/layout/vList3"/>
    <dgm:cxn modelId="{83247F8C-EE75-534F-B9A5-8F047F389EE4}" srcId="{F4EB7AA1-CBB2-6542-91C5-9750FE1FD9FE}" destId="{BC7AC9A6-024B-6D47-908A-D64F3EAFC755}" srcOrd="1" destOrd="0" parTransId="{87436052-22CE-E044-AF40-78F243838BC8}" sibTransId="{71AA226D-6659-784E-AB52-E56C29973719}"/>
    <dgm:cxn modelId="{591A8DE3-1D56-C941-9D0E-04987A9FEA1D}" type="presOf" srcId="{F4EB7AA1-CBB2-6542-91C5-9750FE1FD9FE}" destId="{379C7DB8-0EDE-C147-B3A3-BE773F1FB80C}" srcOrd="0" destOrd="0" presId="urn:microsoft.com/office/officeart/2005/8/layout/vList3"/>
    <dgm:cxn modelId="{AE0366E5-6237-284C-A63A-D6C65A32F334}" type="presOf" srcId="{B3EB6A03-3FB6-2840-BA83-A01F1E6D0381}" destId="{33B64064-DF01-F048-A8B5-2CC9B32C498B}" srcOrd="0" destOrd="0" presId="urn:microsoft.com/office/officeart/2005/8/layout/vList3"/>
    <dgm:cxn modelId="{64522AF8-BC55-144B-8CD9-4C7F6B539303}" type="presParOf" srcId="{379C7DB8-0EDE-C147-B3A3-BE773F1FB80C}" destId="{B71D03E7-6A12-AC45-A7B3-086A37603772}" srcOrd="0" destOrd="0" presId="urn:microsoft.com/office/officeart/2005/8/layout/vList3"/>
    <dgm:cxn modelId="{B3B99FE8-3588-384C-8426-45A47345AD78}" type="presParOf" srcId="{B71D03E7-6A12-AC45-A7B3-086A37603772}" destId="{2DE92052-2C10-D343-A8A0-69D0899CA23D}" srcOrd="0" destOrd="0" presId="urn:microsoft.com/office/officeart/2005/8/layout/vList3"/>
    <dgm:cxn modelId="{B37BC371-D614-124D-8F24-E539AABAD86D}" type="presParOf" srcId="{B71D03E7-6A12-AC45-A7B3-086A37603772}" destId="{5D7D728C-6CC8-3D49-AAFE-A2F779A9575A}" srcOrd="1" destOrd="0" presId="urn:microsoft.com/office/officeart/2005/8/layout/vList3"/>
    <dgm:cxn modelId="{7C11CF14-FFF1-BD4E-BC1B-09FE73904345}" type="presParOf" srcId="{379C7DB8-0EDE-C147-B3A3-BE773F1FB80C}" destId="{4C7E3B5E-114D-7C42-BC2C-8EDFB9AAEEC1}" srcOrd="1" destOrd="0" presId="urn:microsoft.com/office/officeart/2005/8/layout/vList3"/>
    <dgm:cxn modelId="{238FF8DA-E087-0A46-9062-AC713CA644B6}" type="presParOf" srcId="{379C7DB8-0EDE-C147-B3A3-BE773F1FB80C}" destId="{D26E314E-FE32-4F44-8B0F-EEDCD5EFE978}" srcOrd="2" destOrd="0" presId="urn:microsoft.com/office/officeart/2005/8/layout/vList3"/>
    <dgm:cxn modelId="{AFE48637-A88E-2A4B-B9D5-FF4045E853B9}" type="presParOf" srcId="{D26E314E-FE32-4F44-8B0F-EEDCD5EFE978}" destId="{F0B6288B-8DBE-0049-A054-AB3FC6CFC76B}" srcOrd="0" destOrd="0" presId="urn:microsoft.com/office/officeart/2005/8/layout/vList3"/>
    <dgm:cxn modelId="{9DF7E256-F308-3340-861D-21200F6FD409}" type="presParOf" srcId="{D26E314E-FE32-4F44-8B0F-EEDCD5EFE978}" destId="{B6823DDE-5477-0849-A590-6C1E8835A3DB}" srcOrd="1" destOrd="0" presId="urn:microsoft.com/office/officeart/2005/8/layout/vList3"/>
    <dgm:cxn modelId="{99EB2D3E-4E13-0D45-90D2-6BA16C5DFEDB}" type="presParOf" srcId="{379C7DB8-0EDE-C147-B3A3-BE773F1FB80C}" destId="{0F1035C4-6A82-A541-BCB1-582704346814}" srcOrd="3" destOrd="0" presId="urn:microsoft.com/office/officeart/2005/8/layout/vList3"/>
    <dgm:cxn modelId="{FE330B8E-189C-0A4D-9B0A-DE637934253A}" type="presParOf" srcId="{379C7DB8-0EDE-C147-B3A3-BE773F1FB80C}" destId="{03682890-1459-124D-8901-C251C978F40D}" srcOrd="4" destOrd="0" presId="urn:microsoft.com/office/officeart/2005/8/layout/vList3"/>
    <dgm:cxn modelId="{040AA645-8D79-C64D-BB7A-8BC511F318BA}" type="presParOf" srcId="{03682890-1459-124D-8901-C251C978F40D}" destId="{0EC5A724-6764-BA4A-B25A-BB63C9051883}" srcOrd="0" destOrd="0" presId="urn:microsoft.com/office/officeart/2005/8/layout/vList3"/>
    <dgm:cxn modelId="{AE487DAE-EB74-3E4D-84B5-AF30783A3B47}" type="presParOf" srcId="{03682890-1459-124D-8901-C251C978F40D}" destId="{847DC0E9-50BD-1C42-97D0-DC154AE4104E}" srcOrd="1" destOrd="0" presId="urn:microsoft.com/office/officeart/2005/8/layout/vList3"/>
    <dgm:cxn modelId="{9ECB293D-2849-8243-8B3D-A59DBD42F4B3}" type="presParOf" srcId="{379C7DB8-0EDE-C147-B3A3-BE773F1FB80C}" destId="{3248C6B9-5A73-D743-977F-5761C52CD846}" srcOrd="5" destOrd="0" presId="urn:microsoft.com/office/officeart/2005/8/layout/vList3"/>
    <dgm:cxn modelId="{FAC2BEA8-2F70-8240-8DB2-FBA908CDDD08}" type="presParOf" srcId="{379C7DB8-0EDE-C147-B3A3-BE773F1FB80C}" destId="{087959A5-9919-624E-AEFC-6C95C2AFFB0F}" srcOrd="6" destOrd="0" presId="urn:microsoft.com/office/officeart/2005/8/layout/vList3"/>
    <dgm:cxn modelId="{7AA18C59-37B0-C74F-9684-E3291E4F02C4}" type="presParOf" srcId="{087959A5-9919-624E-AEFC-6C95C2AFFB0F}" destId="{E303B9DC-FD72-3045-9928-D52EDCC364CB}" srcOrd="0" destOrd="0" presId="urn:microsoft.com/office/officeart/2005/8/layout/vList3"/>
    <dgm:cxn modelId="{1758BB76-F52D-7647-8026-7BBF9F26E1A6}" type="presParOf" srcId="{087959A5-9919-624E-AEFC-6C95C2AFFB0F}" destId="{33B64064-DF01-F048-A8B5-2CC9B32C49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D728C-6CC8-3D49-AAFE-A2F779A9575A}">
      <dsp:nvSpPr>
        <dsp:cNvPr id="0" name=""/>
        <dsp:cNvSpPr/>
      </dsp:nvSpPr>
      <dsp:spPr>
        <a:xfrm rot="10800000">
          <a:off x="1095150" y="1813"/>
          <a:ext cx="3262924" cy="1093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046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400 nodes</a:t>
          </a:r>
        </a:p>
      </dsp:txBody>
      <dsp:txXfrm rot="10800000">
        <a:off x="1368436" y="1813"/>
        <a:ext cx="2989638" cy="1093143"/>
      </dsp:txXfrm>
    </dsp:sp>
    <dsp:sp modelId="{2DE92052-2C10-D343-A8A0-69D0899CA23D}">
      <dsp:nvSpPr>
        <dsp:cNvPr id="0" name=""/>
        <dsp:cNvSpPr/>
      </dsp:nvSpPr>
      <dsp:spPr>
        <a:xfrm>
          <a:off x="548578" y="1813"/>
          <a:ext cx="1093143" cy="1093143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23DDE-5477-0849-A590-6C1E8835A3DB}">
      <dsp:nvSpPr>
        <dsp:cNvPr id="0" name=""/>
        <dsp:cNvSpPr/>
      </dsp:nvSpPr>
      <dsp:spPr>
        <a:xfrm rot="10800000">
          <a:off x="1095150" y="1421268"/>
          <a:ext cx="3262924" cy="1093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046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20,000 cores</a:t>
          </a:r>
        </a:p>
      </dsp:txBody>
      <dsp:txXfrm rot="10800000">
        <a:off x="1368436" y="1421268"/>
        <a:ext cx="2989638" cy="1093143"/>
      </dsp:txXfrm>
    </dsp:sp>
    <dsp:sp modelId="{F0B6288B-8DBE-0049-A054-AB3FC6CFC76B}">
      <dsp:nvSpPr>
        <dsp:cNvPr id="0" name=""/>
        <dsp:cNvSpPr/>
      </dsp:nvSpPr>
      <dsp:spPr>
        <a:xfrm>
          <a:off x="548578" y="1421268"/>
          <a:ext cx="1093143" cy="109314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000" r="-1000"/>
          </a:stretch>
        </a:blip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DC0E9-50BD-1C42-97D0-DC154AE4104E}">
      <dsp:nvSpPr>
        <dsp:cNvPr id="0" name=""/>
        <dsp:cNvSpPr/>
      </dsp:nvSpPr>
      <dsp:spPr>
        <a:xfrm rot="10800000">
          <a:off x="1108593" y="2853896"/>
          <a:ext cx="3262924" cy="1093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046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150+ GPUS</a:t>
          </a:r>
        </a:p>
      </dsp:txBody>
      <dsp:txXfrm rot="10800000">
        <a:off x="1381879" y="2853896"/>
        <a:ext cx="2989638" cy="1093143"/>
      </dsp:txXfrm>
    </dsp:sp>
    <dsp:sp modelId="{0EC5A724-6764-BA4A-B25A-BB63C9051883}">
      <dsp:nvSpPr>
        <dsp:cNvPr id="0" name=""/>
        <dsp:cNvSpPr/>
      </dsp:nvSpPr>
      <dsp:spPr>
        <a:xfrm>
          <a:off x="548578" y="2840724"/>
          <a:ext cx="1093143" cy="1093143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64064-DF01-F048-A8B5-2CC9B32C498B}">
      <dsp:nvSpPr>
        <dsp:cNvPr id="0" name=""/>
        <dsp:cNvSpPr/>
      </dsp:nvSpPr>
      <dsp:spPr>
        <a:xfrm rot="10800000">
          <a:off x="1141516" y="4261993"/>
          <a:ext cx="3262924" cy="1093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046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~13 PiB</a:t>
          </a:r>
          <a:br>
            <a:rPr lang="en-US" sz="2400" kern="1200" dirty="0"/>
          </a:br>
          <a:r>
            <a:rPr lang="en-US" sz="2400" kern="1200" dirty="0"/>
            <a:t>data storage</a:t>
          </a:r>
        </a:p>
      </dsp:txBody>
      <dsp:txXfrm rot="10800000">
        <a:off x="1414802" y="4261993"/>
        <a:ext cx="2989638" cy="1093143"/>
      </dsp:txXfrm>
    </dsp:sp>
    <dsp:sp modelId="{E303B9DC-FD72-3045-9928-D52EDCC364CB}">
      <dsp:nvSpPr>
        <dsp:cNvPr id="0" name=""/>
        <dsp:cNvSpPr/>
      </dsp:nvSpPr>
      <dsp:spPr>
        <a:xfrm>
          <a:off x="548578" y="4260179"/>
          <a:ext cx="1093143" cy="1093143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15000" r="-15000"/>
          </a:stretch>
        </a:blip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C960C-9BA9-4C45-B539-622F798AE697}" type="datetimeFigureOut">
              <a:rPr lang="en-US" smtClean="0"/>
              <a:t>5/11/26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E7960-6C8A-1240-962F-4697751AB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9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E7960-6C8A-1240-962F-4697751AB4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5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39D2D-85F6-BD47-B80A-27CD26A8D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28FC5-9345-2E4C-A74A-5D26DA99A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66C2D-0009-934F-A503-A11E8FCD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547-F81D-CE44-8192-4A174DB6E1B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28411-46C3-D345-942F-072A8792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D7F22-2266-1245-9E41-A0E5342B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45A9-6C4B-7C47-8D6E-F194F1AB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1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18FC-3FC9-1C49-B999-5A42324E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4A93B-2EBB-CA47-A9FB-422C37CFA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BF33A-FB2C-A24F-8EE4-9658125E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547-F81D-CE44-8192-4A174DB6E1B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1D07B-8055-084F-9A7F-3DF544873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ABF2C-9580-7249-BA39-C509C67F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45A9-6C4B-7C47-8D6E-F194F1AB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8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BCFAF8-76AE-934E-A5A2-BE37578AE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C40DD-268F-5A41-9A29-2F912A7C6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010DD-BA4F-F04E-B693-8F44A4F7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547-F81D-CE44-8192-4A174DB6E1B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74F87-0DD3-E748-B31C-BCE2B127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AA6D9-3E4C-D84B-BF6F-178BCF5D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45A9-6C4B-7C47-8D6E-F194F1AB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5C2D9-B7D9-B74D-A6F2-D3D9D389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606F-2FEC-6E43-9AE5-9AFBED440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0F215-4FC1-0648-9498-C33F63FE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547-F81D-CE44-8192-4A174DB6E1B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0C48-70A1-2F40-AEE0-AF08ECDB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68869-4D31-6E41-A00C-5872E732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45A9-6C4B-7C47-8D6E-F194F1AB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0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92E3-2087-1E40-A36D-2A20E89C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EADA4-8E65-F94B-B717-AB5CD4E80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E334A-C523-DB4A-9F4D-1D7F8550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547-F81D-CE44-8192-4A174DB6E1B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531B4-A81C-9648-89C0-0682B25D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895D3-F0B3-4E4D-883A-3A937493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45A9-6C4B-7C47-8D6E-F194F1AB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2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56CC-0842-1B49-944A-347EC18E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BAC19-9531-4149-BFAE-2CD784FA3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6AD3D-FE28-AE48-845C-4D5EEE4AD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8EE76-BF31-7A45-BE7A-0BF54DF1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547-F81D-CE44-8192-4A174DB6E1B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D37ED-F514-2246-95B4-5C6E4D28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9C4FD-F637-8F42-8A3E-0B743A04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45A9-6C4B-7C47-8D6E-F194F1AB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4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3966-C119-E548-9B08-F81CAE81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2CD2F-6981-0341-AF23-84CAFFFD6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36F48-B3F4-4546-973A-014D62A86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32AEB-E6D9-B646-965B-48DA2D46B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B1731B-AA8A-2749-B995-56C463BEC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ED9C7-79A3-F946-92A3-D7D950A64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547-F81D-CE44-8192-4A174DB6E1B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B174E3-1FEA-8646-B772-C2A88BF9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6D832F-41F3-D241-9EA8-3DEE795F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45A9-6C4B-7C47-8D6E-F194F1AB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7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BBCE-BA59-414D-9A8C-7A0A6ED8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3D515E-E8EE-6940-AA8D-77FDAFD1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547-F81D-CE44-8192-4A174DB6E1B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54B0A-76B8-B641-9CAA-51190F26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80B77-494C-184A-985D-28C58739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45A9-6C4B-7C47-8D6E-F194F1AB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3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AEF429-6C04-5242-B805-CDAA4388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547-F81D-CE44-8192-4A174DB6E1B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D1BA1F-5797-2847-B11E-00458284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731BB-5C24-FF48-8FBF-6045DAAB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45A9-6C4B-7C47-8D6E-F194F1AB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0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C0D1-8EB6-4B4B-8819-FE7718B0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CC8F-DD1A-9643-B79C-6A74EFD61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F050E-F370-7F4A-AAB9-730964B43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DAA40-1A95-C248-B601-94A9E253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547-F81D-CE44-8192-4A174DB6E1B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E537C-60AC-7C47-B806-00FE4891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DCCBB-23EA-E14B-A6E7-69921714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45A9-6C4B-7C47-8D6E-F194F1AB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1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C080A-FD41-D94A-971F-26903D7B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13F51-4BD2-F84B-A48A-E8C68DF83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E1435-4393-4249-A71E-133CEF689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9DFE3-FC0D-5E40-A30C-94E265EC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547-F81D-CE44-8192-4A174DB6E1B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F53CB-F768-B545-89B0-181B32FE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D96D4-E3F1-0B41-9A80-04B3C01A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45A9-6C4B-7C47-8D6E-F194F1AB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9DB2F-BC96-B445-A2FC-3C0CD807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F5938-DE22-6C4B-9E8A-DE6E9FA3C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E13DE-21F4-1A44-B277-F7E771C10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2547-F81D-CE44-8192-4A174DB6E1B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EB936-B90F-A046-B430-18DB0BBE7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07A08-9CD1-364E-86F7-A46457604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045A9-6C4B-7C47-8D6E-F194F1AB365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21FD753-3F29-A94D-8212-85B19394401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88489"/>
          <a:stretch/>
        </p:blipFill>
        <p:spPr>
          <a:xfrm rot="10800000">
            <a:off x="0" y="6098148"/>
            <a:ext cx="12192000" cy="789451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8B18F0B7-E87C-E149-94B6-744C941D05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56844" y="6243914"/>
            <a:ext cx="576734" cy="576734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185396DB-FCE5-0544-B22E-2404F8DC6C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33639" y="6088965"/>
            <a:ext cx="2584214" cy="886634"/>
          </a:xfrm>
          <a:prstGeom prst="rect">
            <a:avLst/>
          </a:prstGeom>
        </p:spPr>
      </p:pic>
      <p:pic>
        <p:nvPicPr>
          <p:cNvPr id="20" name="Picture 19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91706B28-D8BB-F545-91BB-4AD1C730E5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09111" y="5803723"/>
            <a:ext cx="1470378" cy="147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3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rrie.brown@p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icsaotearoa.github.io/metagenomics_summer_school/day1/ex2_1_intro_to_scheduler/#life-cycle-of-a-slurm-job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genomicsaotearoa.github.io/metagenomics_summer_school/day1/ex2_1_intro_to_scheduler/#life-cycle-of-a-slurm-job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yberduck.io/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lobus.org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globus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icds.psu.edu/file-system/transferring-files/#globus" TargetMode="External"/><Relationship Id="rId2" Type="http://schemas.openxmlformats.org/officeDocument/2006/relationships/hyperlink" Target="https://docs.globus.org/guides/tutorials/manage-files/transfer-fil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us.org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vuhpc.github.io/Introduction-HPC/101-introduction/index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ICDS-Software-Req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icds.psu.edu/packages/anaconda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icds.psu.edu/getting-started/getting-help/" TargetMode="External"/><Relationship Id="rId2" Type="http://schemas.openxmlformats.org/officeDocument/2006/relationships/hyperlink" Target="mailto:icds@psu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katsevi.github.io/statistical-computing/hpc-basics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lurm.schedmd.com/quickstart.html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CA11-5E63-5AC6-8ABE-C7CBA9269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494" y="1122363"/>
            <a:ext cx="11510682" cy="2387600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/>
              <a:t>Harnessing advanced cyberinfrastructure for research</a:t>
            </a:r>
            <a:br>
              <a:rPr lang="en-US" sz="4400" b="0" dirty="0"/>
            </a:br>
            <a:r>
              <a:rPr lang="en-US" sz="3600" b="0" i="1" dirty="0"/>
              <a:t>An introduction to Roar and ICDS resources</a:t>
            </a:r>
            <a:endParaRPr lang="en-US" sz="4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50764-984C-F38D-AD36-7085EFB4A8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Carrie Brown – </a:t>
            </a:r>
            <a:r>
              <a:rPr lang="en-US" dirty="0">
                <a:hlinkClick r:id="rId2"/>
              </a:rPr>
              <a:t>carrie.brown@psu.edu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Institute for Computational and Data Sciences</a:t>
            </a:r>
          </a:p>
          <a:p>
            <a:pPr algn="ctr"/>
            <a:r>
              <a:rPr lang="en-US" dirty="0"/>
              <a:t>Client Support Lead</a:t>
            </a:r>
          </a:p>
        </p:txBody>
      </p:sp>
    </p:spTree>
    <p:extLst>
      <p:ext uri="{BB962C8B-B14F-4D97-AF65-F5344CB8AC3E}">
        <p14:creationId xmlns:p14="http://schemas.microsoft.com/office/powerpoint/2010/main" val="18383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3EAAEC-1036-D887-C360-08905C7C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Jobs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80A222-4F5D-8D4C-8730-AACE2D53D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2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CE79F-B093-4925-699A-CA93957CE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E6E0BB-AFB4-E535-6AA0-5C98546CC69C}"/>
              </a:ext>
            </a:extLst>
          </p:cNvPr>
          <p:cNvGrpSpPr/>
          <p:nvPr/>
        </p:nvGrpSpPr>
        <p:grpSpPr>
          <a:xfrm>
            <a:off x="445041" y="383283"/>
            <a:ext cx="10809315" cy="5578086"/>
            <a:chOff x="1595405" y="743485"/>
            <a:chExt cx="8968377" cy="459753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724A5621-C9C1-7ECB-02A3-5536FFA2372F}"/>
                </a:ext>
              </a:extLst>
            </p:cNvPr>
            <p:cNvSpPr/>
            <p:nvPr/>
          </p:nvSpPr>
          <p:spPr>
            <a:xfrm>
              <a:off x="2752200" y="743485"/>
              <a:ext cx="7811582" cy="4592548"/>
            </a:xfrm>
            <a:prstGeom prst="roundRect">
              <a:avLst>
                <a:gd name="adj" fmla="val 3390"/>
              </a:avLst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1E0EED8-53FE-910E-0834-C7D766650815}"/>
                </a:ext>
              </a:extLst>
            </p:cNvPr>
            <p:cNvSpPr/>
            <p:nvPr/>
          </p:nvSpPr>
          <p:spPr>
            <a:xfrm>
              <a:off x="5830738" y="1703464"/>
              <a:ext cx="3301800" cy="271576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66EC0FA-C235-121A-F81D-13F0BB581706}"/>
                </a:ext>
              </a:extLst>
            </p:cNvPr>
            <p:cNvCxnSpPr>
              <a:cxnSpLocks/>
            </p:cNvCxnSpPr>
            <p:nvPr/>
          </p:nvCxnSpPr>
          <p:spPr>
            <a:xfrm>
              <a:off x="5313716" y="1043921"/>
              <a:ext cx="4493003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E21B177-BB7B-B316-ECBA-7C954F3F5269}"/>
                </a:ext>
              </a:extLst>
            </p:cNvPr>
            <p:cNvCxnSpPr>
              <a:cxnSpLocks/>
              <a:stCxn id="30" idx="6"/>
              <a:endCxn id="29" idx="1"/>
            </p:cNvCxnSpPr>
            <p:nvPr/>
          </p:nvCxnSpPr>
          <p:spPr>
            <a:xfrm>
              <a:off x="2549335" y="3060002"/>
              <a:ext cx="116220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91851B8-91FF-26DB-DCFA-331E71854F5C}"/>
                </a:ext>
              </a:extLst>
            </p:cNvPr>
            <p:cNvCxnSpPr>
              <a:cxnSpLocks/>
              <a:stCxn id="30" idx="7"/>
              <a:endCxn id="28" idx="1"/>
            </p:cNvCxnSpPr>
            <p:nvPr/>
          </p:nvCxnSpPr>
          <p:spPr>
            <a:xfrm flipV="1">
              <a:off x="2409635" y="1215861"/>
              <a:ext cx="1301906" cy="16581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16D674C-01CB-4094-37A8-59D2D6257C4E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>
              <a:off x="8689127" y="2321765"/>
              <a:ext cx="1117592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49A2FA-1947-91FA-63CC-DC0F1AFFE909}"/>
                </a:ext>
              </a:extLst>
            </p:cNvPr>
            <p:cNvSpPr txBox="1"/>
            <p:nvPr/>
          </p:nvSpPr>
          <p:spPr>
            <a:xfrm>
              <a:off x="2752201" y="1341769"/>
              <a:ext cx="828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https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AEA66E-A9DA-C6D5-E55D-6540797942DA}"/>
                </a:ext>
              </a:extLst>
            </p:cNvPr>
            <p:cNvSpPr txBox="1"/>
            <p:nvPr/>
          </p:nvSpPr>
          <p:spPr>
            <a:xfrm>
              <a:off x="2725943" y="3039758"/>
              <a:ext cx="893494" cy="431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scp</a:t>
              </a:r>
            </a:p>
            <a:p>
              <a:pPr algn="ctr"/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sftp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47E40F-AE03-F51A-E902-897A081C3EB7}"/>
                </a:ext>
              </a:extLst>
            </p:cNvPr>
            <p:cNvSpPr txBox="1"/>
            <p:nvPr/>
          </p:nvSpPr>
          <p:spPr>
            <a:xfrm>
              <a:off x="2913391" y="2746197"/>
              <a:ext cx="522485" cy="253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ssh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E29155-FF64-C6C5-35C3-EA4C7F7C4024}"/>
                </a:ext>
              </a:extLst>
            </p:cNvPr>
            <p:cNvSpPr txBox="1"/>
            <p:nvPr/>
          </p:nvSpPr>
          <p:spPr>
            <a:xfrm>
              <a:off x="8323653" y="772178"/>
              <a:ext cx="13833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file manager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28422D-369C-3036-33FC-4431ACB93AFE}"/>
                </a:ext>
              </a:extLst>
            </p:cNvPr>
            <p:cNvSpPr txBox="1"/>
            <p:nvPr/>
          </p:nvSpPr>
          <p:spPr>
            <a:xfrm>
              <a:off x="5381749" y="1147771"/>
              <a:ext cx="25524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interactive desktop/apps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BB8C6C-4C53-C13E-89BC-E34785B5DFFF}"/>
                </a:ext>
              </a:extLst>
            </p:cNvPr>
            <p:cNvSpPr txBox="1"/>
            <p:nvPr/>
          </p:nvSpPr>
          <p:spPr>
            <a:xfrm>
              <a:off x="6451103" y="2400232"/>
              <a:ext cx="8062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salloc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39E5EE-0465-4B87-3B4F-77E8F842CADB}"/>
                </a:ext>
              </a:extLst>
            </p:cNvPr>
            <p:cNvSpPr txBox="1"/>
            <p:nvPr/>
          </p:nvSpPr>
          <p:spPr>
            <a:xfrm>
              <a:off x="6454093" y="3240811"/>
              <a:ext cx="83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sbatch</a:t>
              </a:r>
            </a:p>
          </p:txBody>
        </p: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0E41E671-979D-F6AF-703E-D3C0E11C39AF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5324250" y="1426700"/>
              <a:ext cx="2673217" cy="465218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46A9419E-1852-92EE-E6EE-4CC9720C51BB}"/>
                </a:ext>
              </a:extLst>
            </p:cNvPr>
            <p:cNvCxnSpPr>
              <a:cxnSpLocks/>
              <a:stCxn id="29" idx="3"/>
              <a:endCxn id="27" idx="1"/>
            </p:cNvCxnSpPr>
            <p:nvPr/>
          </p:nvCxnSpPr>
          <p:spPr>
            <a:xfrm>
              <a:off x="5315405" y="3060002"/>
              <a:ext cx="1990399" cy="809496"/>
            </a:xfrm>
            <a:prstGeom prst="bentConnector3">
              <a:avLst>
                <a:gd name="adj1" fmla="val 87551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E73B6201-D032-F76B-A4A8-C91122FD9A63}"/>
                </a:ext>
              </a:extLst>
            </p:cNvPr>
            <p:cNvCxnSpPr>
              <a:cxnSpLocks/>
              <a:stCxn id="29" idx="3"/>
              <a:endCxn id="26" idx="1"/>
            </p:cNvCxnSpPr>
            <p:nvPr/>
          </p:nvCxnSpPr>
          <p:spPr>
            <a:xfrm flipV="1">
              <a:off x="5315404" y="2321766"/>
              <a:ext cx="1990400" cy="738237"/>
            </a:xfrm>
            <a:prstGeom prst="bentConnector3">
              <a:avLst>
                <a:gd name="adj1" fmla="val 87551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48CD12-6A05-43E3-E9C8-B347BA9277BF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 flipV="1">
              <a:off x="8689126" y="3869498"/>
              <a:ext cx="1117592" cy="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E0C7715-0909-D0CC-F806-CDE30C75001C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7997466" y="2751611"/>
              <a:ext cx="1" cy="6880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06C075-DF92-C9A0-95CE-5AA080C3D942}"/>
                </a:ext>
              </a:extLst>
            </p:cNvPr>
            <p:cNvSpPr txBox="1"/>
            <p:nvPr/>
          </p:nvSpPr>
          <p:spPr>
            <a:xfrm>
              <a:off x="7968618" y="2889117"/>
              <a:ext cx="8230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sbatch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D7D43DE-6B72-FD66-9944-E446331377D2}"/>
                </a:ext>
              </a:extLst>
            </p:cNvPr>
            <p:cNvSpPr/>
            <p:nvPr/>
          </p:nvSpPr>
          <p:spPr>
            <a:xfrm>
              <a:off x="2752201" y="4681752"/>
              <a:ext cx="3582468" cy="659268"/>
            </a:xfrm>
            <a:prstGeom prst="roundRect">
              <a:avLst>
                <a:gd name="adj" fmla="val 29924"/>
              </a:avLst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Roar Collab User Flow Diagram</a:t>
              </a:r>
            </a:p>
          </p:txBody>
        </p: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B1F190F2-ECB0-AF99-3C93-CEFE7EEE9780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 rot="16200000" flipH="1">
              <a:off x="6640887" y="1362434"/>
              <a:ext cx="1038418" cy="5293246"/>
            </a:xfrm>
            <a:prstGeom prst="bentConnector2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2F5ACCDA-2077-D861-E111-B2AD2C1BC78A}"/>
                </a:ext>
              </a:extLst>
            </p:cNvPr>
            <p:cNvSpPr/>
            <p:nvPr/>
          </p:nvSpPr>
          <p:spPr>
            <a:xfrm>
              <a:off x="5821894" y="3796149"/>
              <a:ext cx="1101143" cy="62904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Compute Nodes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A7F64E2-A706-3AAD-7C0F-52867CB0FFE3}"/>
                </a:ext>
              </a:extLst>
            </p:cNvPr>
            <p:cNvSpPr/>
            <p:nvPr/>
          </p:nvSpPr>
          <p:spPr>
            <a:xfrm>
              <a:off x="9808408" y="853789"/>
              <a:ext cx="584659" cy="385700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Filesystem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26E64111-7964-C28B-C590-6130FA2C71FD}"/>
                </a:ext>
              </a:extLst>
            </p:cNvPr>
            <p:cNvSpPr/>
            <p:nvPr/>
          </p:nvSpPr>
          <p:spPr>
            <a:xfrm>
              <a:off x="7305805" y="1891919"/>
              <a:ext cx="1383323" cy="85969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Interactive Session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98D085B-E57C-2FDD-0CD5-2861849BAC33}"/>
                </a:ext>
              </a:extLst>
            </p:cNvPr>
            <p:cNvSpPr/>
            <p:nvPr/>
          </p:nvSpPr>
          <p:spPr>
            <a:xfrm>
              <a:off x="7305804" y="3439652"/>
              <a:ext cx="1383323" cy="85969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Batch Session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E07B945-386A-FBD0-6258-F160D0A506AB}"/>
                </a:ext>
              </a:extLst>
            </p:cNvPr>
            <p:cNvSpPr/>
            <p:nvPr/>
          </p:nvSpPr>
          <p:spPr>
            <a:xfrm>
              <a:off x="3711542" y="853789"/>
              <a:ext cx="1603863" cy="72414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Portal</a:t>
              </a:r>
            </a:p>
            <a:p>
              <a:pPr algn="ctr"/>
              <a:r>
                <a:rPr lang="en-US" sz="1100" dirty="0" err="1">
                  <a:solidFill>
                    <a:schemeClr val="tx1"/>
                  </a:solidFill>
                </a:rPr>
                <a:t>portal.hpc.psu.edu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E34FC5F-0370-4DEE-1D3E-4797A7B96F18}"/>
                </a:ext>
              </a:extLst>
            </p:cNvPr>
            <p:cNvSpPr/>
            <p:nvPr/>
          </p:nvSpPr>
          <p:spPr>
            <a:xfrm>
              <a:off x="3711542" y="2630156"/>
              <a:ext cx="1603863" cy="85969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Submit Nodes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submit.hpc.psu.edu 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1F7BACE-2DEE-79F8-E62B-140DE77DA4BC}"/>
                </a:ext>
              </a:extLst>
            </p:cNvPr>
            <p:cNvSpPr/>
            <p:nvPr/>
          </p:nvSpPr>
          <p:spPr>
            <a:xfrm>
              <a:off x="1595405" y="2796905"/>
              <a:ext cx="953931" cy="526195"/>
            </a:xfrm>
            <a:prstGeom prst="ellips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984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0CE5E-3E69-97EC-B19D-69BCB3CBF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">
            <a:extLst>
              <a:ext uri="{FF2B5EF4-FFF2-40B4-BE49-F238E27FC236}">
                <a16:creationId xmlns:a16="http://schemas.microsoft.com/office/drawing/2014/main" id="{32197B65-29F2-0B2B-C793-43577B02C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12192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3A7425-3ABD-6F44-2696-E92ECAD69B73}"/>
              </a:ext>
            </a:extLst>
          </p:cNvPr>
          <p:cNvSpPr txBox="1"/>
          <p:nvPr/>
        </p:nvSpPr>
        <p:spPr>
          <a:xfrm>
            <a:off x="137786" y="5209222"/>
            <a:ext cx="38454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https://genomicsaotearoa.github.io/metagenomics_summer_school/day1/ex2_1_intro_to_scheduler/#life-cycle-of-a-slurm-job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AFF24E-BEEA-1645-84AD-E92854A117AE}"/>
              </a:ext>
            </a:extLst>
          </p:cNvPr>
          <p:cNvSpPr txBox="1"/>
          <p:nvPr/>
        </p:nvSpPr>
        <p:spPr>
          <a:xfrm>
            <a:off x="3043825" y="3454052"/>
            <a:ext cx="876821" cy="307777"/>
          </a:xfrm>
          <a:prstGeom prst="rect">
            <a:avLst/>
          </a:prstGeom>
          <a:solidFill>
            <a:srgbClr val="0B7CBA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salloc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16631-299F-B48E-0A70-AAFFB5671895}"/>
              </a:ext>
            </a:extLst>
          </p:cNvPr>
          <p:cNvSpPr txBox="1"/>
          <p:nvPr/>
        </p:nvSpPr>
        <p:spPr>
          <a:xfrm>
            <a:off x="272143" y="272143"/>
            <a:ext cx="5236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Batch Jobs</a:t>
            </a:r>
          </a:p>
        </p:txBody>
      </p:sp>
    </p:spTree>
    <p:extLst>
      <p:ext uri="{BB962C8B-B14F-4D97-AF65-F5344CB8AC3E}">
        <p14:creationId xmlns:p14="http://schemas.microsoft.com/office/powerpoint/2010/main" val="1865880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D0A022B-8811-E50E-0B4C-038B762AE5FB}"/>
              </a:ext>
            </a:extLst>
          </p:cNvPr>
          <p:cNvSpPr/>
          <p:nvPr/>
        </p:nvSpPr>
        <p:spPr>
          <a:xfrm>
            <a:off x="453101" y="1344581"/>
            <a:ext cx="5322059" cy="2762198"/>
          </a:xfrm>
          <a:prstGeom prst="roundRect">
            <a:avLst/>
          </a:prstGeom>
          <a:solidFill>
            <a:srgbClr val="ED7D31">
              <a:alpha val="25098"/>
            </a:srgbClr>
          </a:solidFill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6587746-E6F4-DF8B-6FC2-6F8EBE8C7D4E}"/>
              </a:ext>
            </a:extLst>
          </p:cNvPr>
          <p:cNvSpPr/>
          <p:nvPr/>
        </p:nvSpPr>
        <p:spPr>
          <a:xfrm>
            <a:off x="453101" y="4106779"/>
            <a:ext cx="5322059" cy="1844842"/>
          </a:xfrm>
          <a:prstGeom prst="roundRect">
            <a:avLst/>
          </a:prstGeom>
          <a:solidFill>
            <a:srgbClr val="4472C4">
              <a:alpha val="25098"/>
            </a:srgbClr>
          </a:solidFill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2EFFA-0895-FFC3-EEF8-E61F250C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108"/>
          </a:xfrm>
        </p:spPr>
        <p:txBody>
          <a:bodyPr/>
          <a:lstStyle/>
          <a:p>
            <a:r>
              <a:rPr lang="en-US" dirty="0" err="1"/>
              <a:t>Slurm</a:t>
            </a:r>
            <a:r>
              <a:rPr lang="en-US" dirty="0"/>
              <a:t> Batch Script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51AD7-573F-A801-05BB-BF5DCD4FC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69" y="1421315"/>
            <a:ext cx="6122158" cy="464841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--nodes=1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ntasks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-per-node=1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--time=10:00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--mem=10gb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--partition=standard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--account=open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--output=R-normalize.%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j.out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--error=R-normalize.%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j.err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Load 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module purge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r/4.4.0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Run the job itself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Rscript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normalize.R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2E683A-4AB0-9601-D7DE-A239110EB5F7}"/>
              </a:ext>
            </a:extLst>
          </p:cNvPr>
          <p:cNvSpPr txBox="1"/>
          <p:nvPr/>
        </p:nvSpPr>
        <p:spPr>
          <a:xfrm>
            <a:off x="5839328" y="1328844"/>
            <a:ext cx="3343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Header</a:t>
            </a:r>
          </a:p>
          <a:p>
            <a:pPr marL="458788" indent="-284163">
              <a:buFont typeface="Arial" panose="020B0604020202020204" pitchFamily="34" charset="0"/>
              <a:buChar char="•"/>
            </a:pPr>
            <a:r>
              <a:rPr lang="en-US" sz="2400" dirty="0"/>
              <a:t>Shebang</a:t>
            </a:r>
          </a:p>
          <a:p>
            <a:pPr marL="458788" indent="-284163">
              <a:buFont typeface="Arial" panose="020B0604020202020204" pitchFamily="34" charset="0"/>
              <a:buChar char="•"/>
            </a:pPr>
            <a:r>
              <a:rPr lang="en-US" sz="2400" dirty="0"/>
              <a:t>Scheduler Directives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FA18A-024B-F7A7-9033-6269E944FE7D}"/>
              </a:ext>
            </a:extLst>
          </p:cNvPr>
          <p:cNvSpPr txBox="1"/>
          <p:nvPr/>
        </p:nvSpPr>
        <p:spPr>
          <a:xfrm>
            <a:off x="5839328" y="4959631"/>
            <a:ext cx="4753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Body / Job Payload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/>
              <a:t>Commands to be executed</a:t>
            </a:r>
            <a:endParaRPr lang="en-US" sz="28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86FAAA-DAB3-06A5-B2C8-9668C61A87CD}"/>
              </a:ext>
            </a:extLst>
          </p:cNvPr>
          <p:cNvSpPr/>
          <p:nvPr/>
        </p:nvSpPr>
        <p:spPr>
          <a:xfrm>
            <a:off x="6096000" y="3202984"/>
            <a:ext cx="6054819" cy="12059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Additional example scripts can be found at:</a:t>
            </a:r>
          </a:p>
          <a:p>
            <a:pPr algn="ctr"/>
            <a:r>
              <a:rPr lang="en-US" sz="2400" dirty="0"/>
              <a:t>https://</a:t>
            </a:r>
            <a:r>
              <a:rPr lang="en-US" sz="2400" dirty="0" err="1"/>
              <a:t>github.com</a:t>
            </a:r>
            <a:r>
              <a:rPr lang="en-US" sz="2400" dirty="0"/>
              <a:t>/PSU-ICDS/</a:t>
            </a:r>
            <a:r>
              <a:rPr lang="en-US" sz="2400" dirty="0" err="1"/>
              <a:t>rc</a:t>
            </a:r>
            <a:r>
              <a:rPr lang="en-US" sz="2400" dirty="0"/>
              <a:t>-example-jobs</a:t>
            </a:r>
          </a:p>
        </p:txBody>
      </p:sp>
    </p:spTree>
    <p:extLst>
      <p:ext uri="{BB962C8B-B14F-4D97-AF65-F5344CB8AC3E}">
        <p14:creationId xmlns:p14="http://schemas.microsoft.com/office/powerpoint/2010/main" val="7038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83CCE-8B75-4B11-1C51-77E6D909F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">
            <a:extLst>
              <a:ext uri="{FF2B5EF4-FFF2-40B4-BE49-F238E27FC236}">
                <a16:creationId xmlns:a16="http://schemas.microsoft.com/office/drawing/2014/main" id="{1253282B-FFFC-5DDC-4539-AD1CCBE89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" y="181560"/>
            <a:ext cx="12192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1CCB3-0373-515E-F69A-84159F30DA10}"/>
              </a:ext>
            </a:extLst>
          </p:cNvPr>
          <p:cNvSpPr txBox="1"/>
          <p:nvPr/>
        </p:nvSpPr>
        <p:spPr>
          <a:xfrm>
            <a:off x="505120" y="5128617"/>
            <a:ext cx="38454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https://genomicsaotearoa.github.io/metagenomics_summer_school/day1/ex2_1_intro_to_scheduler/#life-cycle-of-a-slurm-job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2D7460-FB8F-DD29-2CFF-A3C8014CB42E}"/>
              </a:ext>
            </a:extLst>
          </p:cNvPr>
          <p:cNvSpPr txBox="1"/>
          <p:nvPr/>
        </p:nvSpPr>
        <p:spPr>
          <a:xfrm>
            <a:off x="3448067" y="3471147"/>
            <a:ext cx="876821" cy="307777"/>
          </a:xfrm>
          <a:prstGeom prst="rect">
            <a:avLst/>
          </a:prstGeom>
          <a:solidFill>
            <a:srgbClr val="0B7CBA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salloc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B1B060-0259-30AA-4705-9F4514ADD4FC}"/>
              </a:ext>
            </a:extLst>
          </p:cNvPr>
          <p:cNvSpPr/>
          <p:nvPr/>
        </p:nvSpPr>
        <p:spPr>
          <a:xfrm>
            <a:off x="4850060" y="5153267"/>
            <a:ext cx="5275676" cy="1452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BB6F4-3561-651C-2DC2-32D7586B7B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335"/>
          <a:stretch>
            <a:fillRect/>
          </a:stretch>
        </p:blipFill>
        <p:spPr>
          <a:xfrm>
            <a:off x="6356783" y="5136650"/>
            <a:ext cx="1991638" cy="13886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D75197-5BEC-48A8-43F1-43A6A53075EC}"/>
              </a:ext>
            </a:extLst>
          </p:cNvPr>
          <p:cNvSpPr/>
          <p:nvPr/>
        </p:nvSpPr>
        <p:spPr>
          <a:xfrm>
            <a:off x="6378106" y="3714209"/>
            <a:ext cx="1970315" cy="929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DEA05D77-E393-F593-99B5-4ECC1A75E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007" y="4119496"/>
            <a:ext cx="1371600" cy="5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D359A-4556-329A-0158-CE0F6624440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64419"/>
          <a:stretch>
            <a:fillRect/>
          </a:stretch>
        </p:blipFill>
        <p:spPr>
          <a:xfrm>
            <a:off x="430863" y="495692"/>
            <a:ext cx="2173718" cy="45422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CE0EE9-CB1C-6561-AC12-64C3FA0A7D7A}"/>
              </a:ext>
            </a:extLst>
          </p:cNvPr>
          <p:cNvSpPr/>
          <p:nvPr/>
        </p:nvSpPr>
        <p:spPr>
          <a:xfrm>
            <a:off x="9394370" y="3439110"/>
            <a:ext cx="2906486" cy="2518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71A0A-F203-EB11-C7AA-CE67AA4F7AD9}"/>
              </a:ext>
            </a:extLst>
          </p:cNvPr>
          <p:cNvSpPr/>
          <p:nvPr/>
        </p:nvSpPr>
        <p:spPr>
          <a:xfrm>
            <a:off x="6226181" y="332661"/>
            <a:ext cx="4996990" cy="1607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D1BB3-2E9B-0B6A-4198-F4BAA3BE3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9578" y="191550"/>
            <a:ext cx="2846158" cy="1889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01DE81-BD6D-B054-3EF2-400CC8786A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5012" y="3493694"/>
            <a:ext cx="3060230" cy="31928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5576A4-21CE-427E-705E-6410E8E70E05}"/>
              </a:ext>
            </a:extLst>
          </p:cNvPr>
          <p:cNvSpPr/>
          <p:nvPr/>
        </p:nvSpPr>
        <p:spPr>
          <a:xfrm>
            <a:off x="2884267" y="3352708"/>
            <a:ext cx="1926276" cy="698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1DD18FB1-4011-F9BE-C432-EB3C54DEB245}"/>
              </a:ext>
            </a:extLst>
          </p:cNvPr>
          <p:cNvSpPr/>
          <p:nvPr/>
        </p:nvSpPr>
        <p:spPr>
          <a:xfrm>
            <a:off x="8556171" y="5595257"/>
            <a:ext cx="592004" cy="1306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4C7A3D-1D8F-D2F8-FCC2-77A11636CA71}"/>
              </a:ext>
            </a:extLst>
          </p:cNvPr>
          <p:cNvSpPr/>
          <p:nvPr/>
        </p:nvSpPr>
        <p:spPr>
          <a:xfrm>
            <a:off x="2960382" y="1821802"/>
            <a:ext cx="1926276" cy="698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6F40C9-B657-B7B9-D950-480CC63868C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5856" t="52407" r="27911" b="-5177"/>
          <a:stretch>
            <a:fillRect/>
          </a:stretch>
        </p:blipFill>
        <p:spPr>
          <a:xfrm>
            <a:off x="2759242" y="2520349"/>
            <a:ext cx="2390274" cy="8665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725C39-62EE-0A23-826A-89B6CC090980}"/>
              </a:ext>
            </a:extLst>
          </p:cNvPr>
          <p:cNvSpPr txBox="1"/>
          <p:nvPr/>
        </p:nvSpPr>
        <p:spPr>
          <a:xfrm>
            <a:off x="2900348" y="272301"/>
            <a:ext cx="5236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Portal Jobs</a:t>
            </a:r>
          </a:p>
        </p:txBody>
      </p:sp>
    </p:spTree>
    <p:extLst>
      <p:ext uri="{BB962C8B-B14F-4D97-AF65-F5344CB8AC3E}">
        <p14:creationId xmlns:p14="http://schemas.microsoft.com/office/powerpoint/2010/main" val="119371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55D8-23B0-5EDB-7C65-1BFF59F3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Provisioning Resources in </a:t>
            </a:r>
            <a:r>
              <a:rPr lang="en-US" dirty="0" err="1"/>
              <a:t>Slurm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F2634-8352-69B7-3255-F635E675FD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Defaults:</a:t>
            </a:r>
          </a:p>
          <a:p>
            <a:r>
              <a:rPr lang="en-US" dirty="0"/>
              <a:t>open account</a:t>
            </a:r>
          </a:p>
          <a:p>
            <a:r>
              <a:rPr lang="en-US" dirty="0"/>
              <a:t>basic partition</a:t>
            </a:r>
          </a:p>
          <a:p>
            <a:r>
              <a:rPr lang="en-US" dirty="0"/>
              <a:t>24 hours</a:t>
            </a:r>
          </a:p>
          <a:p>
            <a:r>
              <a:rPr lang="en-US" dirty="0"/>
              <a:t>1 task (core)</a:t>
            </a:r>
          </a:p>
          <a:p>
            <a:r>
              <a:rPr lang="en-US" dirty="0"/>
              <a:t>4 GB memory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032950-5B93-B8A8-8666-05F822663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03981"/>
              </p:ext>
            </p:extLst>
          </p:nvPr>
        </p:nvGraphicFramePr>
        <p:xfrm>
          <a:off x="4295939" y="1690688"/>
          <a:ext cx="7277363" cy="3823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4695">
                  <a:extLst>
                    <a:ext uri="{9D8B030D-6E8A-4147-A177-3AD203B41FA5}">
                      <a16:colId xmlns:a16="http://schemas.microsoft.com/office/drawing/2014/main" val="2901271430"/>
                    </a:ext>
                  </a:extLst>
                </a:gridCol>
                <a:gridCol w="2912668">
                  <a:extLst>
                    <a:ext uri="{9D8B030D-6E8A-4147-A177-3AD203B41FA5}">
                      <a16:colId xmlns:a16="http://schemas.microsoft.com/office/drawing/2014/main" val="4031198151"/>
                    </a:ext>
                  </a:extLst>
                </a:gridCol>
              </a:tblGrid>
              <a:tr h="637231">
                <a:tc>
                  <a:txBody>
                    <a:bodyPr/>
                    <a:lstStyle/>
                    <a:p>
                      <a:r>
                        <a:rPr lang="en-US" sz="2800" dirty="0"/>
                        <a:t>Long Directive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Short directive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64728"/>
                  </a:ext>
                </a:extLst>
              </a:tr>
              <a:tr h="637231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--account=open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-A open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031343"/>
                  </a:ext>
                </a:extLst>
              </a:tr>
              <a:tr h="637231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--partition=basic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-p basic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715063"/>
                  </a:ext>
                </a:extLst>
              </a:tr>
              <a:tr h="637231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--time=24:00:00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-t 24:00:00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326783"/>
                  </a:ext>
                </a:extLst>
              </a:tr>
              <a:tr h="637231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</a:t>
                      </a:r>
                      <a:r>
                        <a:rPr lang="en-US" sz="2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ntasks</a:t>
                      </a:r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-n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824456"/>
                  </a:ext>
                </a:extLst>
              </a:tr>
              <a:tr h="637231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--mem=4GB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115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04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D468A-AC6A-96A5-9BDA-3860F69BD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8D2C-A04C-313F-5143-2829B5FC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Provisioning Resources in </a:t>
            </a:r>
            <a:r>
              <a:rPr lang="en-US" dirty="0" err="1"/>
              <a:t>Slurm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4E2F5-EDEE-0107-39CA-D29479C9E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735" y="1818001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Defaults:</a:t>
            </a:r>
          </a:p>
          <a:p>
            <a:r>
              <a:rPr lang="en-US" dirty="0"/>
              <a:t>open account</a:t>
            </a:r>
          </a:p>
          <a:p>
            <a:r>
              <a:rPr lang="en-US" dirty="0"/>
              <a:t>basic partition</a:t>
            </a:r>
          </a:p>
          <a:p>
            <a:r>
              <a:rPr lang="en-US" dirty="0"/>
              <a:t>24 hours</a:t>
            </a:r>
          </a:p>
          <a:p>
            <a:r>
              <a:rPr lang="en-US" dirty="0"/>
              <a:t>1 task/core</a:t>
            </a:r>
          </a:p>
          <a:p>
            <a:r>
              <a:rPr lang="en-US" dirty="0"/>
              <a:t>4 GB memory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83870-D117-0C42-20E9-CDBE8346F4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15C463-91F4-3557-DDDA-E23D63E5B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057" y="1323607"/>
            <a:ext cx="7772400" cy="535537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F06C32-6D8E-4808-53FF-45429400F3EA}"/>
              </a:ext>
            </a:extLst>
          </p:cNvPr>
          <p:cNvCxnSpPr>
            <a:cxnSpLocks/>
          </p:cNvCxnSpPr>
          <p:nvPr/>
        </p:nvCxnSpPr>
        <p:spPr>
          <a:xfrm flipV="1">
            <a:off x="3821373" y="2029216"/>
            <a:ext cx="1051252" cy="6593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B28634-4104-1396-D5B1-B079C1734E74}"/>
              </a:ext>
            </a:extLst>
          </p:cNvPr>
          <p:cNvCxnSpPr>
            <a:cxnSpLocks/>
          </p:cNvCxnSpPr>
          <p:nvPr/>
        </p:nvCxnSpPr>
        <p:spPr>
          <a:xfrm flipV="1">
            <a:off x="3916907" y="3072244"/>
            <a:ext cx="943192" cy="257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547AF4-108D-7780-0C5D-0A44F765EB37}"/>
              </a:ext>
            </a:extLst>
          </p:cNvPr>
          <p:cNvCxnSpPr>
            <a:cxnSpLocks/>
          </p:cNvCxnSpPr>
          <p:nvPr/>
        </p:nvCxnSpPr>
        <p:spPr>
          <a:xfrm>
            <a:off x="2947916" y="3957851"/>
            <a:ext cx="1924709" cy="140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5C7E34-9BD1-0717-D887-82A8529096EF}"/>
              </a:ext>
            </a:extLst>
          </p:cNvPr>
          <p:cNvCxnSpPr>
            <a:cxnSpLocks/>
          </p:cNvCxnSpPr>
          <p:nvPr/>
        </p:nvCxnSpPr>
        <p:spPr>
          <a:xfrm>
            <a:off x="3330054" y="4612943"/>
            <a:ext cx="1542571" cy="448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E37ABAA-F6D0-063C-F832-B8749D8950CF}"/>
              </a:ext>
            </a:extLst>
          </p:cNvPr>
          <p:cNvCxnSpPr>
            <a:cxnSpLocks/>
          </p:cNvCxnSpPr>
          <p:nvPr/>
        </p:nvCxnSpPr>
        <p:spPr>
          <a:xfrm>
            <a:off x="3916907" y="5254388"/>
            <a:ext cx="955718" cy="9149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0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B186-117E-C34B-102E-14B26B83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79" y="4645"/>
            <a:ext cx="1095642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Common Resource Directives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20B9109-16F7-ED10-E1D4-0FC89D0C3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125264"/>
              </p:ext>
            </p:extLst>
          </p:nvPr>
        </p:nvGraphicFramePr>
        <p:xfrm>
          <a:off x="397380" y="1067239"/>
          <a:ext cx="1139724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3256">
                  <a:extLst>
                    <a:ext uri="{9D8B030D-6E8A-4147-A177-3AD203B41FA5}">
                      <a16:colId xmlns:a16="http://schemas.microsoft.com/office/drawing/2014/main" val="1858320588"/>
                    </a:ext>
                  </a:extLst>
                </a:gridCol>
                <a:gridCol w="7383985">
                  <a:extLst>
                    <a:ext uri="{9D8B030D-6E8A-4147-A177-3AD203B41FA5}">
                      <a16:colId xmlns:a16="http://schemas.microsoft.com/office/drawing/2014/main" val="27184995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Directive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768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-J  or  --job-name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Specify a name for the 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889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-A  or  --account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Account to charge resource usage against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452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-p  or  --partition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Request a specific partition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713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-N  or  --nodes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Number of nodes for the 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298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-n or --</a:t>
                      </a:r>
                      <a:r>
                        <a:rPr lang="en-US" sz="1800" dirty="0" err="1"/>
                        <a:t>ntasks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Number of tasks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986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--</a:t>
                      </a:r>
                      <a:r>
                        <a:rPr lang="en-US" sz="1800" dirty="0" err="1"/>
                        <a:t>ntasks</a:t>
                      </a:r>
                      <a:r>
                        <a:rPr lang="en-US" sz="1800" dirty="0"/>
                        <a:t>-per-node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Number of tasks per node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120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--mem  or  --mem-per-</a:t>
                      </a:r>
                      <a:r>
                        <a:rPr lang="en-US" sz="1800" dirty="0" err="1"/>
                        <a:t>cpu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Specify the memory required per node or 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86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-t  or  --time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Set a limit on the total run time of the 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01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-e  or  --error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Direct standard error to a non-default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133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-o  or --output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Direct standard output to a non-default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353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--</a:t>
                      </a:r>
                      <a:r>
                        <a:rPr lang="en-US" sz="1800" dirty="0" err="1"/>
                        <a:t>cpus</a:t>
                      </a:r>
                      <a:r>
                        <a:rPr lang="en-US" sz="1800" dirty="0"/>
                        <a:t>-per-task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Number of cores per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06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--mail-user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Email to send notification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746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--mail-type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When to be notified (common ones are BEGIN, END, FAIL, ALL)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06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--</a:t>
                      </a:r>
                      <a:r>
                        <a:rPr lang="en-US" sz="1800" dirty="0" err="1"/>
                        <a:t>gres</a:t>
                      </a:r>
                      <a:r>
                        <a:rPr lang="en-US" sz="1800" dirty="0"/>
                        <a:t> (ex: –</a:t>
                      </a:r>
                      <a:r>
                        <a:rPr lang="en-US" sz="1800" dirty="0" err="1"/>
                        <a:t>gres</a:t>
                      </a:r>
                      <a:r>
                        <a:rPr lang="en-US" sz="1800" dirty="0"/>
                        <a:t>=gpu:a100:1)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Additional allocated resources (such as GPUs)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071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194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C39D7-8D41-405F-AFB8-F13E80E8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Quiz: How many resources are allocated for each one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A93937-8BED-F550-A1A7-926150BEF826}"/>
              </a:ext>
            </a:extLst>
          </p:cNvPr>
          <p:cNvSpPr txBox="1"/>
          <p:nvPr/>
        </p:nvSpPr>
        <p:spPr>
          <a:xfrm>
            <a:off x="6212306" y="1950277"/>
            <a:ext cx="2718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--nodes=4</a:t>
            </a:r>
          </a:p>
          <a:p>
            <a:r>
              <a:rPr lang="en-US" sz="2000" dirty="0"/>
              <a:t>--</a:t>
            </a:r>
            <a:r>
              <a:rPr lang="en-US" sz="2000" dirty="0" err="1"/>
              <a:t>ntasks</a:t>
            </a:r>
            <a:r>
              <a:rPr lang="en-US" sz="2000" dirty="0"/>
              <a:t>-per-node=20</a:t>
            </a:r>
          </a:p>
          <a:p>
            <a:r>
              <a:rPr lang="en-US" sz="2000" dirty="0"/>
              <a:t>--mem-per-</a:t>
            </a:r>
            <a:r>
              <a:rPr lang="en-US" sz="2000" dirty="0" err="1"/>
              <a:t>cpu</a:t>
            </a:r>
            <a:r>
              <a:rPr lang="en-US" sz="2000" dirty="0"/>
              <a:t>=10GB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740A2A-0CD9-2E41-65B2-0C5CC4FB7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68203"/>
              </p:ext>
            </p:extLst>
          </p:nvPr>
        </p:nvGraphicFramePr>
        <p:xfrm>
          <a:off x="6212306" y="3351440"/>
          <a:ext cx="2743200" cy="23461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8871952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84375200"/>
                    </a:ext>
                  </a:extLst>
                </a:gridCol>
              </a:tblGrid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771001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800 GB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662488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407849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Cores per 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4642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C1CAFB8-AFFA-966E-BF99-686B446564F4}"/>
              </a:ext>
            </a:extLst>
          </p:cNvPr>
          <p:cNvSpPr txBox="1"/>
          <p:nvPr/>
        </p:nvSpPr>
        <p:spPr>
          <a:xfrm>
            <a:off x="260684" y="2036634"/>
            <a:ext cx="255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--</a:t>
            </a:r>
            <a:r>
              <a:rPr lang="en-US" sz="2000" dirty="0" err="1"/>
              <a:t>ntasks</a:t>
            </a:r>
            <a:r>
              <a:rPr lang="en-US" sz="2000" dirty="0"/>
              <a:t>=48</a:t>
            </a:r>
          </a:p>
          <a:p>
            <a:r>
              <a:rPr lang="en-US" sz="2000" dirty="0"/>
              <a:t>--mem-per-</a:t>
            </a:r>
            <a:r>
              <a:rPr lang="en-US" sz="2000" dirty="0" err="1"/>
              <a:t>cpu</a:t>
            </a:r>
            <a:r>
              <a:rPr lang="en-US" sz="2000" dirty="0"/>
              <a:t>=10GB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EA5FAB-455C-0FF7-2CA4-689CEDB2E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236063"/>
              </p:ext>
            </p:extLst>
          </p:nvPr>
        </p:nvGraphicFramePr>
        <p:xfrm>
          <a:off x="260684" y="3366122"/>
          <a:ext cx="2743200" cy="23461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8871952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84375200"/>
                    </a:ext>
                  </a:extLst>
                </a:gridCol>
              </a:tblGrid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771001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480 GB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662488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407849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Cores per 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46421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7BA7C26-F84A-177D-EB14-C349F0C3EAE0}"/>
              </a:ext>
            </a:extLst>
          </p:cNvPr>
          <p:cNvSpPr txBox="1"/>
          <p:nvPr/>
        </p:nvSpPr>
        <p:spPr>
          <a:xfrm>
            <a:off x="9289338" y="1750472"/>
            <a:ext cx="2540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--nodes=2</a:t>
            </a:r>
          </a:p>
          <a:p>
            <a:r>
              <a:rPr lang="en-US" sz="2000" dirty="0"/>
              <a:t>--</a:t>
            </a:r>
            <a:r>
              <a:rPr lang="en-US" sz="2000" dirty="0" err="1"/>
              <a:t>ntasks</a:t>
            </a:r>
            <a:r>
              <a:rPr lang="en-US" sz="2000" dirty="0"/>
              <a:t>-per-node=4</a:t>
            </a:r>
          </a:p>
          <a:p>
            <a:r>
              <a:rPr lang="en-US" sz="2000" dirty="0"/>
              <a:t>--</a:t>
            </a:r>
            <a:r>
              <a:rPr lang="en-US" sz="2000" dirty="0" err="1"/>
              <a:t>cpus</a:t>
            </a:r>
            <a:r>
              <a:rPr lang="en-US" sz="2000" dirty="0"/>
              <a:t>-per-task=4</a:t>
            </a:r>
          </a:p>
          <a:p>
            <a:r>
              <a:rPr lang="en-US" sz="2000" dirty="0"/>
              <a:t>--mem-per-</a:t>
            </a:r>
            <a:r>
              <a:rPr lang="en-US" sz="2000" dirty="0" err="1"/>
              <a:t>cpu</a:t>
            </a:r>
            <a:r>
              <a:rPr lang="en-US" sz="2000" dirty="0"/>
              <a:t>=10GB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94EEAD7-C10F-0EB1-9CCE-121F1C4D9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342826"/>
              </p:ext>
            </p:extLst>
          </p:nvPr>
        </p:nvGraphicFramePr>
        <p:xfrm>
          <a:off x="9188116" y="3259038"/>
          <a:ext cx="2743200" cy="24532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52420">
                  <a:extLst>
                    <a:ext uri="{9D8B030D-6E8A-4147-A177-3AD203B41FA5}">
                      <a16:colId xmlns:a16="http://schemas.microsoft.com/office/drawing/2014/main" val="887195245"/>
                    </a:ext>
                  </a:extLst>
                </a:gridCol>
                <a:gridCol w="1590780">
                  <a:extLst>
                    <a:ext uri="{9D8B030D-6E8A-4147-A177-3AD203B41FA5}">
                      <a16:colId xmlns:a16="http://schemas.microsoft.com/office/drawing/2014/main" val="1684375200"/>
                    </a:ext>
                  </a:extLst>
                </a:gridCol>
              </a:tblGrid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 (4 x 4 x 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771001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320 GB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662488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407849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Cores per 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 (4 x 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4642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FAF3F46-2124-A6BB-45AD-BCF12AF5CFAA}"/>
              </a:ext>
            </a:extLst>
          </p:cNvPr>
          <p:cNvSpPr txBox="1"/>
          <p:nvPr/>
        </p:nvSpPr>
        <p:spPr>
          <a:xfrm>
            <a:off x="3629425" y="1882746"/>
            <a:ext cx="2085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--nodes=1</a:t>
            </a:r>
          </a:p>
          <a:p>
            <a:r>
              <a:rPr lang="en-US" sz="2000" dirty="0"/>
              <a:t>--</a:t>
            </a:r>
            <a:r>
              <a:rPr lang="en-US" sz="2000" dirty="0" err="1"/>
              <a:t>ntasks</a:t>
            </a:r>
            <a:r>
              <a:rPr lang="en-US" sz="2000" dirty="0"/>
              <a:t>=20</a:t>
            </a:r>
          </a:p>
          <a:p>
            <a:r>
              <a:rPr lang="en-US" sz="2000" dirty="0"/>
              <a:t>--mem=100GB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966C10B-7BB8-5503-E665-76E1642BD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494992"/>
              </p:ext>
            </p:extLst>
          </p:nvPr>
        </p:nvGraphicFramePr>
        <p:xfrm>
          <a:off x="3236495" y="3351440"/>
          <a:ext cx="2743200" cy="23461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8871952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84375200"/>
                    </a:ext>
                  </a:extLst>
                </a:gridCol>
              </a:tblGrid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771001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 GB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662488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407849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Cores per 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46421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F0FE34A3-294F-1CE8-2E43-69D2DAFB0EBB}"/>
              </a:ext>
            </a:extLst>
          </p:cNvPr>
          <p:cNvSpPr/>
          <p:nvPr/>
        </p:nvSpPr>
        <p:spPr>
          <a:xfrm>
            <a:off x="1632284" y="3412958"/>
            <a:ext cx="1371600" cy="421105"/>
          </a:xfrm>
          <a:prstGeom prst="rect">
            <a:avLst/>
          </a:prstGeom>
          <a:solidFill>
            <a:srgbClr val="CFD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8DD321-D395-9246-57CF-BF19228DFA8E}"/>
              </a:ext>
            </a:extLst>
          </p:cNvPr>
          <p:cNvSpPr/>
          <p:nvPr/>
        </p:nvSpPr>
        <p:spPr>
          <a:xfrm>
            <a:off x="1632284" y="4624779"/>
            <a:ext cx="1371600" cy="421105"/>
          </a:xfrm>
          <a:prstGeom prst="rect">
            <a:avLst/>
          </a:prstGeom>
          <a:solidFill>
            <a:srgbClr val="CFD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F12B3F-1A0A-C69A-27DE-84B4BFCFFB2C}"/>
              </a:ext>
            </a:extLst>
          </p:cNvPr>
          <p:cNvSpPr/>
          <p:nvPr/>
        </p:nvSpPr>
        <p:spPr>
          <a:xfrm>
            <a:off x="1625825" y="3998849"/>
            <a:ext cx="1371600" cy="421105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A657D9-2B18-363E-CC62-382F1A8515B2}"/>
              </a:ext>
            </a:extLst>
          </p:cNvPr>
          <p:cNvSpPr/>
          <p:nvPr/>
        </p:nvSpPr>
        <p:spPr>
          <a:xfrm>
            <a:off x="1632284" y="5163010"/>
            <a:ext cx="1371600" cy="421105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58185B-B996-C5CD-73A2-8F3CBFF9917D}"/>
              </a:ext>
            </a:extLst>
          </p:cNvPr>
          <p:cNvSpPr/>
          <p:nvPr/>
        </p:nvSpPr>
        <p:spPr>
          <a:xfrm>
            <a:off x="4608095" y="3412958"/>
            <a:ext cx="1371600" cy="421105"/>
          </a:xfrm>
          <a:prstGeom prst="rect">
            <a:avLst/>
          </a:prstGeom>
          <a:solidFill>
            <a:srgbClr val="CFD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B40143-F53E-C135-5E64-F33F67D75E89}"/>
              </a:ext>
            </a:extLst>
          </p:cNvPr>
          <p:cNvSpPr/>
          <p:nvPr/>
        </p:nvSpPr>
        <p:spPr>
          <a:xfrm>
            <a:off x="4608095" y="4624779"/>
            <a:ext cx="1371600" cy="421105"/>
          </a:xfrm>
          <a:prstGeom prst="rect">
            <a:avLst/>
          </a:prstGeom>
          <a:solidFill>
            <a:srgbClr val="CFD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38101B-B70A-69C1-41CF-9AEF26629040}"/>
              </a:ext>
            </a:extLst>
          </p:cNvPr>
          <p:cNvSpPr/>
          <p:nvPr/>
        </p:nvSpPr>
        <p:spPr>
          <a:xfrm>
            <a:off x="4601636" y="3998849"/>
            <a:ext cx="1371600" cy="421105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A29145-A591-4720-88F1-0C94257B517D}"/>
              </a:ext>
            </a:extLst>
          </p:cNvPr>
          <p:cNvSpPr/>
          <p:nvPr/>
        </p:nvSpPr>
        <p:spPr>
          <a:xfrm>
            <a:off x="4608095" y="5163010"/>
            <a:ext cx="1371600" cy="421105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76E407-D368-EC28-DCBB-EA20B69C2788}"/>
              </a:ext>
            </a:extLst>
          </p:cNvPr>
          <p:cNvSpPr/>
          <p:nvPr/>
        </p:nvSpPr>
        <p:spPr>
          <a:xfrm>
            <a:off x="7583906" y="3429000"/>
            <a:ext cx="1371600" cy="421105"/>
          </a:xfrm>
          <a:prstGeom prst="rect">
            <a:avLst/>
          </a:prstGeom>
          <a:solidFill>
            <a:srgbClr val="CFD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56811E-5CCE-7E74-A578-2F20925EF3F8}"/>
              </a:ext>
            </a:extLst>
          </p:cNvPr>
          <p:cNvSpPr/>
          <p:nvPr/>
        </p:nvSpPr>
        <p:spPr>
          <a:xfrm>
            <a:off x="7583906" y="4640821"/>
            <a:ext cx="1371600" cy="421105"/>
          </a:xfrm>
          <a:prstGeom prst="rect">
            <a:avLst/>
          </a:prstGeom>
          <a:solidFill>
            <a:srgbClr val="CFD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B9386D-ADAE-24B2-ED20-8550C36DBE94}"/>
              </a:ext>
            </a:extLst>
          </p:cNvPr>
          <p:cNvSpPr/>
          <p:nvPr/>
        </p:nvSpPr>
        <p:spPr>
          <a:xfrm>
            <a:off x="7577447" y="4014891"/>
            <a:ext cx="1371600" cy="421105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5E2CF8-0BB2-D7DC-58C8-80B20E952DD4}"/>
              </a:ext>
            </a:extLst>
          </p:cNvPr>
          <p:cNvSpPr/>
          <p:nvPr/>
        </p:nvSpPr>
        <p:spPr>
          <a:xfrm>
            <a:off x="10458494" y="3420979"/>
            <a:ext cx="1371600" cy="421105"/>
          </a:xfrm>
          <a:prstGeom prst="rect">
            <a:avLst/>
          </a:prstGeom>
          <a:solidFill>
            <a:srgbClr val="CFD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83E092-1573-7605-4EC9-380E123CB3E9}"/>
              </a:ext>
            </a:extLst>
          </p:cNvPr>
          <p:cNvSpPr/>
          <p:nvPr/>
        </p:nvSpPr>
        <p:spPr>
          <a:xfrm>
            <a:off x="10458494" y="4632800"/>
            <a:ext cx="1371600" cy="421105"/>
          </a:xfrm>
          <a:prstGeom prst="rect">
            <a:avLst/>
          </a:prstGeom>
          <a:solidFill>
            <a:srgbClr val="CFD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D586F0-F407-DBB7-9E81-279BCD2F4445}"/>
              </a:ext>
            </a:extLst>
          </p:cNvPr>
          <p:cNvSpPr/>
          <p:nvPr/>
        </p:nvSpPr>
        <p:spPr>
          <a:xfrm>
            <a:off x="10452035" y="4006870"/>
            <a:ext cx="1371600" cy="421105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FBC6B-0235-1664-D2A3-DA405B9184DE}"/>
              </a:ext>
            </a:extLst>
          </p:cNvPr>
          <p:cNvSpPr/>
          <p:nvPr/>
        </p:nvSpPr>
        <p:spPr>
          <a:xfrm>
            <a:off x="7583906" y="5179052"/>
            <a:ext cx="1371600" cy="421105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47817E-EFA5-6FA3-0BF0-163F36444F40}"/>
              </a:ext>
            </a:extLst>
          </p:cNvPr>
          <p:cNvSpPr/>
          <p:nvPr/>
        </p:nvSpPr>
        <p:spPr>
          <a:xfrm>
            <a:off x="10458494" y="5171031"/>
            <a:ext cx="1371600" cy="421105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09E0B-1149-067E-88F0-3A0CD1E77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0C0A-0BAE-8BA2-1E9E-E23043E7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Quiz: How many resources are allocated for each one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5A8EE-E6AB-D561-1911-242CC155E49B}"/>
              </a:ext>
            </a:extLst>
          </p:cNvPr>
          <p:cNvSpPr txBox="1"/>
          <p:nvPr/>
        </p:nvSpPr>
        <p:spPr>
          <a:xfrm>
            <a:off x="6212306" y="1950277"/>
            <a:ext cx="2718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--nodes=4</a:t>
            </a:r>
          </a:p>
          <a:p>
            <a:r>
              <a:rPr lang="en-US" sz="2000" dirty="0"/>
              <a:t>--</a:t>
            </a:r>
            <a:r>
              <a:rPr lang="en-US" sz="2000" dirty="0" err="1"/>
              <a:t>ntasks</a:t>
            </a:r>
            <a:r>
              <a:rPr lang="en-US" sz="2000" dirty="0"/>
              <a:t>-per-node=20</a:t>
            </a:r>
          </a:p>
          <a:p>
            <a:r>
              <a:rPr lang="en-US" sz="2000" dirty="0"/>
              <a:t>--mem-per-</a:t>
            </a:r>
            <a:r>
              <a:rPr lang="en-US" sz="2000" dirty="0" err="1"/>
              <a:t>cpu</a:t>
            </a:r>
            <a:r>
              <a:rPr lang="en-US" sz="2000" dirty="0"/>
              <a:t>=10GB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7A3003-6A57-25DD-FC1A-27FE66E74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548138"/>
              </p:ext>
            </p:extLst>
          </p:nvPr>
        </p:nvGraphicFramePr>
        <p:xfrm>
          <a:off x="6212306" y="3351440"/>
          <a:ext cx="2743200" cy="23461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8871952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84375200"/>
                    </a:ext>
                  </a:extLst>
                </a:gridCol>
              </a:tblGrid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 (20 x 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771001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r>
                        <a:rPr lang="en-US"/>
                        <a:t>00 </a:t>
                      </a:r>
                      <a:r>
                        <a:rPr lang="en-US" dirty="0"/>
                        <a:t>GB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662488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407849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Cores per 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4642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053216E-8D5A-536D-DD99-61CCBFC04834}"/>
              </a:ext>
            </a:extLst>
          </p:cNvPr>
          <p:cNvSpPr txBox="1"/>
          <p:nvPr/>
        </p:nvSpPr>
        <p:spPr>
          <a:xfrm>
            <a:off x="260684" y="2036634"/>
            <a:ext cx="255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--</a:t>
            </a:r>
            <a:r>
              <a:rPr lang="en-US" sz="2000" dirty="0" err="1"/>
              <a:t>ntasks</a:t>
            </a:r>
            <a:r>
              <a:rPr lang="en-US" sz="2000" dirty="0"/>
              <a:t>=48</a:t>
            </a:r>
          </a:p>
          <a:p>
            <a:r>
              <a:rPr lang="en-US" sz="2000" dirty="0"/>
              <a:t>--mem-per-</a:t>
            </a:r>
            <a:r>
              <a:rPr lang="en-US" sz="2000" dirty="0" err="1"/>
              <a:t>cpu</a:t>
            </a:r>
            <a:r>
              <a:rPr lang="en-US" sz="2000" dirty="0"/>
              <a:t>=10GB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C2F5FC-9335-C2F3-0CD3-42B92B6A46B4}"/>
              </a:ext>
            </a:extLst>
          </p:cNvPr>
          <p:cNvGraphicFramePr>
            <a:graphicFrameLocks noGrp="1"/>
          </p:cNvGraphicFramePr>
          <p:nvPr/>
        </p:nvGraphicFramePr>
        <p:xfrm>
          <a:off x="260684" y="3366122"/>
          <a:ext cx="2743200" cy="23461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8871952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84375200"/>
                    </a:ext>
                  </a:extLst>
                </a:gridCol>
              </a:tblGrid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771001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480 GB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662488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407849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Cores per 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46421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EC9CB82-DA6F-9318-1D6F-D2BBEA38B085}"/>
              </a:ext>
            </a:extLst>
          </p:cNvPr>
          <p:cNvSpPr txBox="1"/>
          <p:nvPr/>
        </p:nvSpPr>
        <p:spPr>
          <a:xfrm>
            <a:off x="9289338" y="1750472"/>
            <a:ext cx="2540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--nodes=2</a:t>
            </a:r>
          </a:p>
          <a:p>
            <a:r>
              <a:rPr lang="en-US" sz="2000" dirty="0"/>
              <a:t>--</a:t>
            </a:r>
            <a:r>
              <a:rPr lang="en-US" sz="2000" dirty="0" err="1"/>
              <a:t>ntasks</a:t>
            </a:r>
            <a:r>
              <a:rPr lang="en-US" sz="2000" dirty="0"/>
              <a:t>-per-node=4</a:t>
            </a:r>
          </a:p>
          <a:p>
            <a:r>
              <a:rPr lang="en-US" sz="2000" dirty="0"/>
              <a:t>--</a:t>
            </a:r>
            <a:r>
              <a:rPr lang="en-US" sz="2000" dirty="0" err="1"/>
              <a:t>cpus</a:t>
            </a:r>
            <a:r>
              <a:rPr lang="en-US" sz="2000" dirty="0"/>
              <a:t>-per-task=4</a:t>
            </a:r>
          </a:p>
          <a:p>
            <a:r>
              <a:rPr lang="en-US" sz="2000" dirty="0"/>
              <a:t>--mem-per-</a:t>
            </a:r>
            <a:r>
              <a:rPr lang="en-US" sz="2000" dirty="0" err="1"/>
              <a:t>cpu</a:t>
            </a:r>
            <a:r>
              <a:rPr lang="en-US" sz="2000" dirty="0"/>
              <a:t>=10GB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4ABE56-654E-2DCE-269E-3B17D628F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58926"/>
              </p:ext>
            </p:extLst>
          </p:nvPr>
        </p:nvGraphicFramePr>
        <p:xfrm>
          <a:off x="9188116" y="3259038"/>
          <a:ext cx="2743200" cy="24532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52420">
                  <a:extLst>
                    <a:ext uri="{9D8B030D-6E8A-4147-A177-3AD203B41FA5}">
                      <a16:colId xmlns:a16="http://schemas.microsoft.com/office/drawing/2014/main" val="887195245"/>
                    </a:ext>
                  </a:extLst>
                </a:gridCol>
                <a:gridCol w="1590780">
                  <a:extLst>
                    <a:ext uri="{9D8B030D-6E8A-4147-A177-3AD203B41FA5}">
                      <a16:colId xmlns:a16="http://schemas.microsoft.com/office/drawing/2014/main" val="1684375200"/>
                    </a:ext>
                  </a:extLst>
                </a:gridCol>
              </a:tblGrid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 (4 x 4 x 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771001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320 GB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662488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407849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Cores per 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4642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3CA3FB4-DC80-AD24-A67A-A7BFAE2BBD75}"/>
              </a:ext>
            </a:extLst>
          </p:cNvPr>
          <p:cNvSpPr txBox="1"/>
          <p:nvPr/>
        </p:nvSpPr>
        <p:spPr>
          <a:xfrm>
            <a:off x="3629425" y="1882746"/>
            <a:ext cx="2085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--nodes=1</a:t>
            </a:r>
          </a:p>
          <a:p>
            <a:r>
              <a:rPr lang="en-US" sz="2000" dirty="0"/>
              <a:t>--</a:t>
            </a:r>
            <a:r>
              <a:rPr lang="en-US" sz="2000" dirty="0" err="1"/>
              <a:t>ntasks</a:t>
            </a:r>
            <a:r>
              <a:rPr lang="en-US" sz="2000" dirty="0"/>
              <a:t>=20</a:t>
            </a:r>
          </a:p>
          <a:p>
            <a:r>
              <a:rPr lang="en-US" sz="2000" dirty="0"/>
              <a:t>--mem=100GB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0D0EE7D-EF60-B7F4-7808-1AE5A687A366}"/>
              </a:ext>
            </a:extLst>
          </p:cNvPr>
          <p:cNvGraphicFramePr>
            <a:graphicFrameLocks noGrp="1"/>
          </p:cNvGraphicFramePr>
          <p:nvPr/>
        </p:nvGraphicFramePr>
        <p:xfrm>
          <a:off x="3236495" y="3351440"/>
          <a:ext cx="2743200" cy="23461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8871952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84375200"/>
                    </a:ext>
                  </a:extLst>
                </a:gridCol>
              </a:tblGrid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771001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 GB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662488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407849"/>
                  </a:ext>
                </a:extLst>
              </a:tr>
              <a:tr h="532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Cores per 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464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96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EA02-04BE-453E-45DB-84F273DF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AAC00-EA8B-8295-E5BC-4BA35FE16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HPC</a:t>
            </a:r>
          </a:p>
          <a:p>
            <a:r>
              <a:rPr lang="en-US" dirty="0"/>
              <a:t>Running Jobs</a:t>
            </a:r>
          </a:p>
          <a:p>
            <a:r>
              <a:rPr lang="en-US" dirty="0"/>
              <a:t>Advanced </a:t>
            </a:r>
            <a:r>
              <a:rPr lang="en-US" dirty="0" err="1"/>
              <a:t>Slurm</a:t>
            </a:r>
            <a:r>
              <a:rPr lang="en-US" dirty="0"/>
              <a:t> Options</a:t>
            </a:r>
          </a:p>
          <a:p>
            <a:r>
              <a:rPr lang="en-US" dirty="0"/>
              <a:t>Data Storage and Transfer</a:t>
            </a:r>
          </a:p>
          <a:p>
            <a:r>
              <a:rPr lang="en-US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1906992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013E-44D0-065B-2B80-42339E16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Resource Requests on the Portal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69103-DD98-F161-E3FD-3CC67F62A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106" y="1464621"/>
            <a:ext cx="7772400" cy="1713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7023AA-DB00-0C72-2D9E-7C96E0DFD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76" y="3255756"/>
            <a:ext cx="7772400" cy="33855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U-Turn Arrow 6">
            <a:extLst>
              <a:ext uri="{FF2B5EF4-FFF2-40B4-BE49-F238E27FC236}">
                <a16:creationId xmlns:a16="http://schemas.microsoft.com/office/drawing/2014/main" id="{68F9F1CF-A249-7F20-2710-505D143FA567}"/>
              </a:ext>
            </a:extLst>
          </p:cNvPr>
          <p:cNvSpPr/>
          <p:nvPr/>
        </p:nvSpPr>
        <p:spPr>
          <a:xfrm rot="16200000" flipH="1">
            <a:off x="471067" y="1354094"/>
            <a:ext cx="2975443" cy="3648634"/>
          </a:xfrm>
          <a:prstGeom prst="uturnArrow">
            <a:avLst>
              <a:gd name="adj1" fmla="val 3624"/>
              <a:gd name="adj2" fmla="val 6020"/>
              <a:gd name="adj3" fmla="val 8784"/>
              <a:gd name="adj4" fmla="val 43750"/>
              <a:gd name="adj5" fmla="val 2309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3FCFE4-36D8-939D-D676-EC421D621B3D}"/>
              </a:ext>
            </a:extLst>
          </p:cNvPr>
          <p:cNvSpPr txBox="1"/>
          <p:nvPr/>
        </p:nvSpPr>
        <p:spPr>
          <a:xfrm>
            <a:off x="8857600" y="3758192"/>
            <a:ext cx="33303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Any directives in the ”</a:t>
            </a:r>
            <a:r>
              <a:rPr lang="en-US" sz="2800" dirty="0" err="1"/>
              <a:t>Sbatch</a:t>
            </a:r>
            <a:r>
              <a:rPr lang="en-US" sz="2800" dirty="0"/>
              <a:t> options” box override those in the form.</a:t>
            </a:r>
          </a:p>
        </p:txBody>
      </p:sp>
    </p:spTree>
    <p:extLst>
      <p:ext uri="{BB962C8B-B14F-4D97-AF65-F5344CB8AC3E}">
        <p14:creationId xmlns:p14="http://schemas.microsoft.com/office/powerpoint/2010/main" val="1336594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D5B5D-FE08-A83F-A046-7542E95E9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B3D1-7FDC-59AC-6F5D-DF4505A7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Provisioning Resources in </a:t>
            </a:r>
            <a:r>
              <a:rPr lang="en-US" dirty="0" err="1"/>
              <a:t>Slurm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4021F-29EA-2B7F-5A2E-4CDC55274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735" y="1818001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Defaults:</a:t>
            </a:r>
          </a:p>
          <a:p>
            <a:r>
              <a:rPr lang="en-US" dirty="0"/>
              <a:t>open account</a:t>
            </a:r>
          </a:p>
          <a:p>
            <a:r>
              <a:rPr lang="en-US" dirty="0"/>
              <a:t>basic partition</a:t>
            </a:r>
          </a:p>
          <a:p>
            <a:r>
              <a:rPr lang="en-US" dirty="0"/>
              <a:t>24 hours</a:t>
            </a:r>
          </a:p>
          <a:p>
            <a:r>
              <a:rPr lang="en-US" dirty="0"/>
              <a:t>1 task/core</a:t>
            </a:r>
          </a:p>
          <a:p>
            <a:r>
              <a:rPr lang="en-US" dirty="0"/>
              <a:t>4 GB memory</a:t>
            </a:r>
          </a:p>
          <a:p>
            <a:r>
              <a:rPr lang="en-US" dirty="0"/>
              <a:t>1 node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5E1DF-90B3-B9AE-6743-F3BEC15256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5F51C2-F2BC-BB83-5C88-DF89BB595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057" y="1323607"/>
            <a:ext cx="7772400" cy="535537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C19D34-C04B-A004-4670-C853D418478B}"/>
              </a:ext>
            </a:extLst>
          </p:cNvPr>
          <p:cNvCxnSpPr>
            <a:cxnSpLocks/>
          </p:cNvCxnSpPr>
          <p:nvPr/>
        </p:nvCxnSpPr>
        <p:spPr>
          <a:xfrm flipV="1">
            <a:off x="3807725" y="2029216"/>
            <a:ext cx="1064900" cy="700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01A17DB-4F67-18D2-A0D0-63AC2576BD2E}"/>
              </a:ext>
            </a:extLst>
          </p:cNvPr>
          <p:cNvCxnSpPr>
            <a:cxnSpLocks/>
          </p:cNvCxnSpPr>
          <p:nvPr/>
        </p:nvCxnSpPr>
        <p:spPr>
          <a:xfrm flipV="1">
            <a:off x="3916907" y="3031300"/>
            <a:ext cx="955718" cy="397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18C466-8301-46A4-D863-4F1216788DE8}"/>
              </a:ext>
            </a:extLst>
          </p:cNvPr>
          <p:cNvCxnSpPr>
            <a:cxnSpLocks/>
          </p:cNvCxnSpPr>
          <p:nvPr/>
        </p:nvCxnSpPr>
        <p:spPr>
          <a:xfrm>
            <a:off x="2980150" y="3985146"/>
            <a:ext cx="1892475" cy="1135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3313F9-6A50-D5AC-DF2A-5E12B66E18B1}"/>
              </a:ext>
            </a:extLst>
          </p:cNvPr>
          <p:cNvCxnSpPr>
            <a:cxnSpLocks/>
          </p:cNvCxnSpPr>
          <p:nvPr/>
        </p:nvCxnSpPr>
        <p:spPr>
          <a:xfrm>
            <a:off x="3370997" y="4599296"/>
            <a:ext cx="1501628" cy="4622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93C89C-C56F-B58D-6540-56ED2477CB16}"/>
              </a:ext>
            </a:extLst>
          </p:cNvPr>
          <p:cNvCxnSpPr>
            <a:cxnSpLocks/>
          </p:cNvCxnSpPr>
          <p:nvPr/>
        </p:nvCxnSpPr>
        <p:spPr>
          <a:xfrm>
            <a:off x="3916907" y="5268036"/>
            <a:ext cx="955718" cy="9013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EBC7FE8-DC78-AF4D-A616-218AAE7AD328}"/>
              </a:ext>
            </a:extLst>
          </p:cNvPr>
          <p:cNvSpPr txBox="1"/>
          <p:nvPr/>
        </p:nvSpPr>
        <p:spPr>
          <a:xfrm>
            <a:off x="6780810" y="1844550"/>
            <a:ext cx="391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--account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11806-9ACE-23C7-6D51-5F8E2682CD46}"/>
              </a:ext>
            </a:extLst>
          </p:cNvPr>
          <p:cNvSpPr txBox="1"/>
          <p:nvPr/>
        </p:nvSpPr>
        <p:spPr>
          <a:xfrm>
            <a:off x="6805863" y="2860818"/>
            <a:ext cx="391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--partition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44865C-FBE9-3970-D19D-C7622592A98B}"/>
              </a:ext>
            </a:extLst>
          </p:cNvPr>
          <p:cNvSpPr txBox="1"/>
          <p:nvPr/>
        </p:nvSpPr>
        <p:spPr>
          <a:xfrm>
            <a:off x="6817345" y="3921202"/>
            <a:ext cx="391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A7DDD5-B197-9550-F1A8-8FA48EBD9CEE}"/>
              </a:ext>
            </a:extLst>
          </p:cNvPr>
          <p:cNvSpPr txBox="1"/>
          <p:nvPr/>
        </p:nvSpPr>
        <p:spPr>
          <a:xfrm>
            <a:off x="6879485" y="4981586"/>
            <a:ext cx="391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</a:t>
            </a:r>
            <a:r>
              <a:rPr lang="en-US" dirty="0" err="1"/>
              <a:t>cpus</a:t>
            </a:r>
            <a:r>
              <a:rPr lang="en-US" dirty="0"/>
              <a:t>-per-task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5EAB7F-E766-B1A3-10ED-0A2466DD8A99}"/>
              </a:ext>
            </a:extLst>
          </p:cNvPr>
          <p:cNvSpPr txBox="1"/>
          <p:nvPr/>
        </p:nvSpPr>
        <p:spPr>
          <a:xfrm>
            <a:off x="6879485" y="5984673"/>
            <a:ext cx="391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--mem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5D2D05-807F-EC5D-FA05-A8804A3347B6}"/>
              </a:ext>
            </a:extLst>
          </p:cNvPr>
          <p:cNvSpPr/>
          <p:nvPr/>
        </p:nvSpPr>
        <p:spPr>
          <a:xfrm>
            <a:off x="6632532" y="4780547"/>
            <a:ext cx="2318963" cy="7538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376154-F248-42D3-673B-6DA154C8554F}"/>
              </a:ext>
            </a:extLst>
          </p:cNvPr>
          <p:cNvSpPr txBox="1"/>
          <p:nvPr/>
        </p:nvSpPr>
        <p:spPr>
          <a:xfrm>
            <a:off x="9117359" y="4073645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Be careful of interactions with advanced </a:t>
            </a:r>
            <a:r>
              <a:rPr lang="en-US" sz="2800" b="1" dirty="0" err="1">
                <a:solidFill>
                  <a:srgbClr val="C00000"/>
                </a:solidFill>
              </a:rPr>
              <a:t>Slurm</a:t>
            </a:r>
            <a:r>
              <a:rPr lang="en-US" sz="2800" b="1" dirty="0">
                <a:solidFill>
                  <a:srgbClr val="C00000"/>
                </a:solidFill>
              </a:rPr>
              <a:t> directives!</a:t>
            </a:r>
          </a:p>
        </p:txBody>
      </p:sp>
    </p:spTree>
    <p:extLst>
      <p:ext uri="{BB962C8B-B14F-4D97-AF65-F5344CB8AC3E}">
        <p14:creationId xmlns:p14="http://schemas.microsoft.com/office/powerpoint/2010/main" val="36993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0" grpId="0"/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B186-117E-C34B-102E-14B26B83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5"/>
            <a:ext cx="10515600" cy="1325563"/>
          </a:xfrm>
        </p:spPr>
        <p:txBody>
          <a:bodyPr/>
          <a:lstStyle/>
          <a:p>
            <a:r>
              <a:rPr lang="en-US" dirty="0"/>
              <a:t>Requesting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625DA-0ABD-511E-EB4B-DA4E02F0B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26" y="1247867"/>
            <a:ext cx="9310993" cy="22300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5757A8-EEE1-2EA5-B7DB-87EB8B784D99}"/>
              </a:ext>
            </a:extLst>
          </p:cNvPr>
          <p:cNvSpPr txBox="1"/>
          <p:nvPr/>
        </p:nvSpPr>
        <p:spPr>
          <a:xfrm>
            <a:off x="4961202" y="3477936"/>
            <a:ext cx="5717117" cy="2539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https://</a:t>
            </a:r>
            <a:r>
              <a:rPr lang="en-US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researchcomputing.princeton.edu</a:t>
            </a:r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/support/knowledge-base/scaling-analysis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02249-F4F0-D64F-91FD-AEBFD82A931F}"/>
              </a:ext>
            </a:extLst>
          </p:cNvPr>
          <p:cNvSpPr txBox="1"/>
          <p:nvPr/>
        </p:nvSpPr>
        <p:spPr>
          <a:xfrm>
            <a:off x="838200" y="4034118"/>
            <a:ext cx="103363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Start small – example or test data 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Monitor resource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Benchmark large jobs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”Turn off” idle jobs</a:t>
            </a:r>
          </a:p>
        </p:txBody>
      </p:sp>
    </p:spTree>
    <p:extLst>
      <p:ext uri="{BB962C8B-B14F-4D97-AF65-F5344CB8AC3E}">
        <p14:creationId xmlns:p14="http://schemas.microsoft.com/office/powerpoint/2010/main" val="275938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07AC-DBBD-4D48-3497-BA1453201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Jobs – Pending Jobs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31783D-6B19-87AB-15E9-D49A0AAEEA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0202" y="1786939"/>
            <a:ext cx="10234863" cy="1529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3C0E9E-91DE-79C4-9EA6-190F08822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81" y="3734219"/>
            <a:ext cx="11236904" cy="152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6A43-DF45-3AC4-2F14-D3BB5E52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Jobs – Pending Jobs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A14405-13B7-14F2-D7E7-2A692FEC0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995451"/>
              </p:ext>
            </p:extLst>
          </p:nvPr>
        </p:nvGraphicFramePr>
        <p:xfrm>
          <a:off x="643689" y="1466098"/>
          <a:ext cx="10904621" cy="467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006">
                  <a:extLst>
                    <a:ext uri="{9D8B030D-6E8A-4147-A177-3AD203B41FA5}">
                      <a16:colId xmlns:a16="http://schemas.microsoft.com/office/drawing/2014/main" val="571410833"/>
                    </a:ext>
                  </a:extLst>
                </a:gridCol>
                <a:gridCol w="7473615">
                  <a:extLst>
                    <a:ext uri="{9D8B030D-6E8A-4147-A177-3AD203B41FA5}">
                      <a16:colId xmlns:a16="http://schemas.microsoft.com/office/drawing/2014/main" val="3503098462"/>
                    </a:ext>
                  </a:extLst>
                </a:gridCol>
              </a:tblGrid>
              <a:tr h="4668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Reason Code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What it means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6223332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Priority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One or more jobs with higher priority are ahead of yours in the queue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92679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Resources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Your job is next in line and is waiting for available resources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031115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AssocGrpBillingMinutes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Your credit account does not have sufficient balance to run this job.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5545818"/>
                  </a:ext>
                </a:extLst>
              </a:tr>
              <a:tr h="1288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QOSMaxCpuPerUserLimit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QOSMaxMemoryPerUser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Your job exceeds available allocation CPU or memory limits.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5858825"/>
                  </a:ext>
                </a:extLst>
              </a:tr>
              <a:tr h="867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ReqNodeNotAvail</a:t>
                      </a: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Reserved for maintenance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Your job will not complete prior to a scheduled outage and has been held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0560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976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0DEA-126E-4C16-0487-9FE57E61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Monitoring Jobs – Resource Usage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3FC0AD-929C-A92D-4DF2-F458A35C21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520837"/>
            <a:ext cx="5181600" cy="296091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6BA7A3-F514-93D7-61BF-173B09D895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524940"/>
            <a:ext cx="5181600" cy="29527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CEEBB5-2AA9-B6FD-1133-8516F23B3F3D}"/>
              </a:ext>
            </a:extLst>
          </p:cNvPr>
          <p:cNvSpPr txBox="1"/>
          <p:nvPr/>
        </p:nvSpPr>
        <p:spPr>
          <a:xfrm>
            <a:off x="962526" y="1443789"/>
            <a:ext cx="1039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seff</a:t>
            </a:r>
            <a:r>
              <a:rPr lang="en-US" sz="3200" dirty="0"/>
              <a:t> provides resource usage details for completed jobs</a:t>
            </a:r>
          </a:p>
        </p:txBody>
      </p:sp>
    </p:spTree>
    <p:extLst>
      <p:ext uri="{BB962C8B-B14F-4D97-AF65-F5344CB8AC3E}">
        <p14:creationId xmlns:p14="http://schemas.microsoft.com/office/powerpoint/2010/main" val="2891966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349A-9C52-BD21-D443-73692EE2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Jobs – Running Jobs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88B2E-3E3B-222E-BAE9-F9AF02FEF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41" y="1875242"/>
            <a:ext cx="11090115" cy="13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6F9540-5F70-0629-EEC2-595FBB20C2FD}"/>
              </a:ext>
            </a:extLst>
          </p:cNvPr>
          <p:cNvSpPr txBox="1"/>
          <p:nvPr/>
        </p:nvSpPr>
        <p:spPr>
          <a:xfrm>
            <a:off x="838200" y="1395663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sstat</a:t>
            </a:r>
            <a:r>
              <a:rPr lang="en-US" sz="2800" dirty="0"/>
              <a:t> provides metrics for running jobs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E213F-496D-5CE6-9E43-D638BE98C101}"/>
              </a:ext>
            </a:extLst>
          </p:cNvPr>
          <p:cNvSpPr txBox="1"/>
          <p:nvPr/>
        </p:nvSpPr>
        <p:spPr>
          <a:xfrm>
            <a:off x="701841" y="3385359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Users can also ssh to nodes where they have running jobs, and use tools like top and </a:t>
            </a:r>
            <a:r>
              <a:rPr lang="en-US" sz="2400" dirty="0" err="1"/>
              <a:t>ps</a:t>
            </a:r>
            <a:r>
              <a:rPr lang="en-US" sz="2400" dirty="0"/>
              <a:t> to monitor processes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E50A8-034E-9455-4739-0772E6A450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0930"/>
          <a:stretch>
            <a:fillRect/>
          </a:stretch>
        </p:blipFill>
        <p:spPr>
          <a:xfrm>
            <a:off x="1628630" y="4216356"/>
            <a:ext cx="8934739" cy="183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57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1D1887-2809-7DFA-E005-EAFAC401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best partition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AA4433-FC31-2D39-3BED-C52FA3BA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Selecting the right hardware partition for your job is important for cost-effective, high efficiency usage</a:t>
            </a:r>
          </a:p>
          <a:p>
            <a:r>
              <a:rPr lang="en-US" sz="2800" dirty="0"/>
              <a:t>Key Considerations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33EBA7-0969-447C-9D67-92D8B3BDE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920632"/>
              </p:ext>
            </p:extLst>
          </p:nvPr>
        </p:nvGraphicFramePr>
        <p:xfrm>
          <a:off x="838200" y="3016251"/>
          <a:ext cx="10515600" cy="32639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14097">
                  <a:extLst>
                    <a:ext uri="{9D8B030D-6E8A-4147-A177-3AD203B41FA5}">
                      <a16:colId xmlns:a16="http://schemas.microsoft.com/office/drawing/2014/main" val="3014860128"/>
                    </a:ext>
                  </a:extLst>
                </a:gridCol>
                <a:gridCol w="7401503">
                  <a:extLst>
                    <a:ext uri="{9D8B030D-6E8A-4147-A177-3AD203B41FA5}">
                      <a16:colId xmlns:a16="http://schemas.microsoft.com/office/drawing/2014/main" val="2683287785"/>
                    </a:ext>
                  </a:extLst>
                </a:gridCol>
              </a:tblGrid>
              <a:tr h="1706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Memory per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Additional memory charges can cause a job to be more expensive on the wrong partition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Consider your memory per core ratio and select the partition that meets but does not exceed 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396427"/>
                  </a:ext>
                </a:extLst>
              </a:tr>
              <a:tr h="917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Multi-node jobs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For jobs that use MPI, the </a:t>
                      </a:r>
                      <a:r>
                        <a:rPr lang="en-US" sz="2000" dirty="0" err="1"/>
                        <a:t>Infiniband</a:t>
                      </a:r>
                      <a:r>
                        <a:rPr lang="en-US" sz="2000" dirty="0"/>
                        <a:t> interconnect is important to maintain run-time efficiency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6541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GPUs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GPUs are only available on the standard partition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488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615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AEFC-ACD8-EF57-1820-31A8CA991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Service (QOS)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0630-CCA3-EA0A-134A-FC06E52B1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 has three different job QOS’s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Standard</a:t>
            </a:r>
            <a:r>
              <a:rPr lang="en-US" dirty="0"/>
              <a:t> – default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Debug</a:t>
            </a:r>
            <a:r>
              <a:rPr lang="en-US" dirty="0"/>
              <a:t> – for debugging and testing</a:t>
            </a:r>
          </a:p>
          <a:p>
            <a:pPr lvl="2"/>
            <a:r>
              <a:rPr lang="en-US" dirty="0"/>
              <a:t>Usage limits: 64 cores, 512 GB, 2 nodes, 4 hours, 1 job per user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Express</a:t>
            </a:r>
            <a:r>
              <a:rPr lang="en-US" dirty="0"/>
              <a:t> – for increased priority</a:t>
            </a:r>
          </a:p>
          <a:p>
            <a:pPr lvl="2"/>
            <a:r>
              <a:rPr lang="en-US" dirty="0"/>
              <a:t>Same as standard, but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twice the credit cost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use: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=debug </a:t>
            </a:r>
            <a:r>
              <a:rPr lang="en-US" dirty="0"/>
              <a:t>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=express</a:t>
            </a:r>
          </a:p>
        </p:txBody>
      </p:sp>
    </p:spTree>
    <p:extLst>
      <p:ext uri="{BB962C8B-B14F-4D97-AF65-F5344CB8AC3E}">
        <p14:creationId xmlns:p14="http://schemas.microsoft.com/office/powerpoint/2010/main" val="3180718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8780A-DDE5-F7EE-31C1-71C6F3BDF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09EB-E5C3-6570-B726-5F52EDCF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Paid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78EDF-6EE1-7885-92E7-53710B8B4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17813"/>
            <a:ext cx="5157787" cy="739588"/>
          </a:xfrm>
        </p:spPr>
        <p:txBody>
          <a:bodyPr>
            <a:normAutofit/>
          </a:bodyPr>
          <a:lstStyle/>
          <a:p>
            <a:r>
              <a:rPr lang="en-US" sz="3600" dirty="0"/>
              <a:t>Compute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F9961-C328-1AD5-468A-093F35C0D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401"/>
            <a:ext cx="5157787" cy="4132262"/>
          </a:xfrm>
        </p:spPr>
        <p:txBody>
          <a:bodyPr>
            <a:normAutofit/>
          </a:bodyPr>
          <a:lstStyle/>
          <a:p>
            <a:r>
              <a:rPr lang="en-US" dirty="0"/>
              <a:t>Allocation:</a:t>
            </a:r>
          </a:p>
          <a:p>
            <a:pPr lvl="1" fontAlgn="base"/>
            <a:r>
              <a:rPr lang="en-US" dirty="0"/>
              <a:t>Immediate access to resources 24/7 </a:t>
            </a:r>
          </a:p>
          <a:p>
            <a:pPr lvl="1" fontAlgn="base"/>
            <a:r>
              <a:rPr lang="en-US" dirty="0"/>
              <a:t>Fixed monthly cost</a:t>
            </a:r>
          </a:p>
          <a:p>
            <a:r>
              <a:rPr lang="en-US" dirty="0"/>
              <a:t>Credits:</a:t>
            </a:r>
          </a:p>
          <a:p>
            <a:pPr lvl="1" fontAlgn="base"/>
            <a:r>
              <a:rPr lang="en-US" dirty="0"/>
              <a:t>Pay only for what you use</a:t>
            </a:r>
          </a:p>
          <a:p>
            <a:pPr lvl="1" fontAlgn="base"/>
            <a:r>
              <a:rPr lang="en-US" dirty="0"/>
              <a:t>Access different compute configurations at will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845F4-94B4-1909-8F49-77B60E3C4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17813"/>
            <a:ext cx="5183188" cy="739588"/>
          </a:xfrm>
        </p:spPr>
        <p:txBody>
          <a:bodyPr>
            <a:normAutofit/>
          </a:bodyPr>
          <a:lstStyle/>
          <a:p>
            <a:r>
              <a:rPr lang="en-US" sz="3600" dirty="0"/>
              <a:t>Storage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51F89-0E29-E070-8E94-03989D743C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057401"/>
            <a:ext cx="5160961" cy="4132262"/>
          </a:xfrm>
        </p:spPr>
        <p:txBody>
          <a:bodyPr>
            <a:normAutofit/>
          </a:bodyPr>
          <a:lstStyle/>
          <a:p>
            <a:r>
              <a:rPr lang="en-US" dirty="0"/>
              <a:t>Active Group</a:t>
            </a:r>
          </a:p>
          <a:p>
            <a:pPr lvl="1"/>
            <a:r>
              <a:rPr lang="en-US" dirty="0"/>
              <a:t>Mounted to compute resources</a:t>
            </a:r>
          </a:p>
          <a:p>
            <a:pPr lvl="1"/>
            <a:r>
              <a:rPr lang="en-US" dirty="0"/>
              <a:t>Shared with authorized group members</a:t>
            </a:r>
          </a:p>
          <a:p>
            <a:r>
              <a:rPr lang="en-US" dirty="0"/>
              <a:t>Archive</a:t>
            </a:r>
          </a:p>
          <a:p>
            <a:pPr lvl="1"/>
            <a:r>
              <a:rPr lang="en-US" dirty="0"/>
              <a:t>Long term storage</a:t>
            </a:r>
          </a:p>
          <a:p>
            <a:pPr lvl="1"/>
            <a:r>
              <a:rPr lang="en-US" dirty="0"/>
              <a:t>Transfer via Globus</a:t>
            </a:r>
          </a:p>
        </p:txBody>
      </p:sp>
    </p:spTree>
    <p:extLst>
      <p:ext uri="{BB962C8B-B14F-4D97-AF65-F5344CB8AC3E}">
        <p14:creationId xmlns:p14="http://schemas.microsoft.com/office/powerpoint/2010/main" val="174521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1670F-D9DA-54D9-3961-669F07A0A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48762F-1473-E9AA-4A0C-92BB0B0B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HPC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40567-50B1-3A28-9027-AC2A81AA5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92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E71579-D04B-59FE-7B1A-4343F237A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Accounts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83A28AC-7BDA-3CEE-177E-1DE4678EC9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34461"/>
            <a:ext cx="5181600" cy="3733666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A6639D5-9ACF-1E4E-6EC1-0A851F0135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56108"/>
            <a:ext cx="5181600" cy="28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67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AFE530-C8CF-4F95-F99F-E75AD667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937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Research Exploration and Discovery (READ) credits / Open Account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208287-BD17-3FAC-4901-020619D00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9376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As of January 2026, ICDS offers All users get a free amount of monthly READ credits that can be used through the “open” account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Additional credits available via purchase, applying for additional READ credits, or through your College or Department.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BFFA98-8475-B55E-6F3C-1E8C9336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035" y="2736245"/>
            <a:ext cx="5598284" cy="24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52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B067-1C8E-5C85-ABE1-3221C24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</a:t>
            </a:r>
            <a:r>
              <a:rPr lang="en-US" dirty="0" err="1"/>
              <a:t>Slurm</a:t>
            </a:r>
            <a:r>
              <a:rPr lang="en-US" dirty="0"/>
              <a:t>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A81A6-C99C-52DA-BFF3-9158627A4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73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B186-117E-C34B-102E-14B26B83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16" y="4645"/>
            <a:ext cx="10977784" cy="1325563"/>
          </a:xfrm>
        </p:spPr>
        <p:txBody>
          <a:bodyPr/>
          <a:lstStyle/>
          <a:p>
            <a:r>
              <a:rPr lang="en-US" dirty="0"/>
              <a:t>Filename Pattern 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3269F-DA60-0645-06A1-6ED5B7420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16" y="1330209"/>
            <a:ext cx="5999147" cy="46774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Both standard output and standard error are directed to the same file by default, and the file name is "slurm-%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j.out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", where the "%j" is replaced by the job ID.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output and error filenames are customizable, however.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20B9109-16F7-ED10-E1D4-0FC89D0C3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4899"/>
              </p:ext>
            </p:extLst>
          </p:nvPr>
        </p:nvGraphicFramePr>
        <p:xfrm>
          <a:off x="6678538" y="1117504"/>
          <a:ext cx="525993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686">
                  <a:extLst>
                    <a:ext uri="{9D8B030D-6E8A-4147-A177-3AD203B41FA5}">
                      <a16:colId xmlns:a16="http://schemas.microsoft.com/office/drawing/2014/main" val="1858320588"/>
                    </a:ext>
                  </a:extLst>
                </a:gridCol>
                <a:gridCol w="4041250">
                  <a:extLst>
                    <a:ext uri="{9D8B030D-6E8A-4147-A177-3AD203B41FA5}">
                      <a16:colId xmlns:a16="http://schemas.microsoft.com/office/drawing/2014/main" val="27184995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768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%j​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 ID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8713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</a:rPr>
                        <a:t>%x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</a:rPr>
                        <a:t>Job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225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%u​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Username​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2986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%N​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Hostname where the job is running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904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</a:rPr>
                        <a:t>%A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 array's master job allocation number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86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</a:rPr>
                        <a:t>%a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 array ID (index) number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601905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C616F5-E9B9-BCBC-E153-ECAC1FBCEBCA}"/>
              </a:ext>
            </a:extLst>
          </p:cNvPr>
          <p:cNvSpPr txBox="1">
            <a:spLocks/>
          </p:cNvSpPr>
          <p:nvPr/>
        </p:nvSpPr>
        <p:spPr>
          <a:xfrm>
            <a:off x="6678538" y="4379495"/>
            <a:ext cx="5259936" cy="1628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example: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3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highlight>
                  <a:srgbClr val="C3BFB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#SBATCH --output=%x-%</a:t>
            </a:r>
            <a:r>
              <a:rPr lang="en-US" dirty="0" err="1">
                <a:highlight>
                  <a:srgbClr val="C3BFB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endParaRPr lang="en-US" dirty="0">
              <a:highlight>
                <a:srgbClr val="C3BFBD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highlight>
                  <a:srgbClr val="C3BFB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#SBATCH --error=%x-%</a:t>
            </a:r>
            <a:r>
              <a:rPr lang="en-US" dirty="0" err="1">
                <a:highlight>
                  <a:srgbClr val="C3BFB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endParaRPr lang="en-US" dirty="0">
              <a:highlight>
                <a:srgbClr val="C3BFBD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99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4CE42D8-C248-2B81-50ED-39CAB5A9D022}"/>
              </a:ext>
            </a:extLst>
          </p:cNvPr>
          <p:cNvSpPr txBox="1">
            <a:spLocks/>
          </p:cNvSpPr>
          <p:nvPr/>
        </p:nvSpPr>
        <p:spPr>
          <a:xfrm>
            <a:off x="447282" y="950453"/>
            <a:ext cx="5827355" cy="13184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3C329-CEB5-FFE5-F7C3-BD07E3C8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147877"/>
            <a:ext cx="105156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Environment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F4D02-1433-4FCE-90A6-6F2555E3F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673" y="1696003"/>
            <a:ext cx="406269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Can be used in the command section of a submit file (passed to scripts or programs via arguments)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Cannot be used within an #SBATCH directive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Use Replacement Symbols instead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1D5FD02-B087-71BA-AC02-7AAAB3D86FA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4518561"/>
              </p:ext>
            </p:extLst>
          </p:nvPr>
        </p:nvGraphicFramePr>
        <p:xfrm>
          <a:off x="4588042" y="1430788"/>
          <a:ext cx="7277285" cy="461655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5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6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0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Environment Variable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6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SLURM_JOB_ID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batch job id assigned by </a:t>
                      </a:r>
                      <a:r>
                        <a:rPr lang="en-US" sz="2000" dirty="0" err="1"/>
                        <a:t>Slurm</a:t>
                      </a:r>
                      <a:endParaRPr lang="en-US" sz="2000" dirty="0"/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6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SLURM_JOB_NAME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user-assigned job name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6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SLURM_NNODES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number of nodes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6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SLURM_NODELIST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list of nodes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6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SLURM_NTASKS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total number of tasks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6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SLURM_QUEUE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queue (partition)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6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SLURM_SUBMIT_DIR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directory of submission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6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SLURM_NTASKS_PER_NODE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number of tasks per node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6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SLURM_ARRAY_TASK_ID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array index value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3590209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294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31F8-6CBE-F3D0-BD0D-B2865C79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</a:t>
            </a:r>
            <a:r>
              <a:rPr lang="en-US" dirty="0" err="1"/>
              <a:t>Slurm</a:t>
            </a:r>
            <a:r>
              <a:rPr lang="en-US" dirty="0"/>
              <a:t>: Job Arrays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CD51C4-45AF-7000-CBBD-99754FF6C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397"/>
            <a:ext cx="10515600" cy="4351338"/>
          </a:xfrm>
          <a:noFill/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Submits a specified number of identical jobs with individual id values</a:t>
            </a:r>
          </a:p>
          <a:p>
            <a:pPr>
              <a:lnSpc>
                <a:spcPct val="120000"/>
              </a:lnSpc>
            </a:pPr>
            <a:r>
              <a:rPr lang="en-US" dirty="0"/>
              <a:t>Usage: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#SBATCH --array=&lt;array numbers or ranges&gt;</a:t>
            </a:r>
          </a:p>
          <a:p>
            <a:pPr>
              <a:lnSpc>
                <a:spcPct val="120000"/>
              </a:lnSpc>
            </a:pPr>
            <a:r>
              <a:rPr lang="en-US" dirty="0"/>
              <a:t>To cancel array jobs: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scancel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&lt;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job_id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&gt;_&lt;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array_id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(s)&gt;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Example: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$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scancel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73455_1</a:t>
            </a:r>
          </a:p>
          <a:p>
            <a:pPr>
              <a:lnSpc>
                <a:spcPct val="120000"/>
              </a:lnSpc>
            </a:pPr>
            <a:r>
              <a:rPr lang="en-US" dirty="0"/>
              <a:t>Example: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#SBATCH –array=1:10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Submits 10 identical jobs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$SLURM_ARRAY_TASK_ID</a:t>
            </a:r>
            <a:r>
              <a:rPr lang="en-US" dirty="0"/>
              <a:t> values from 1 to 10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#SBATCH --array=1,3,5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Submits 3 identical jobs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$SLURM_ARRAY_TASK_ID </a:t>
            </a:r>
            <a:r>
              <a:rPr lang="en-US" dirty="0"/>
              <a:t>values 1, 3, and 5</a:t>
            </a:r>
          </a:p>
          <a:p>
            <a:pPr lvl="1">
              <a:lnSpc>
                <a:spcPct val="120000"/>
              </a:lnSpc>
            </a:pPr>
            <a:endParaRPr lang="en-US" sz="12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01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31F8-6CBE-F3D0-BD0D-B2865C79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</a:t>
            </a:r>
            <a:r>
              <a:rPr lang="en-US" dirty="0" err="1"/>
              <a:t>Slurm</a:t>
            </a:r>
            <a:r>
              <a:rPr lang="en-US" dirty="0"/>
              <a:t>: Dependencies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CD51C4-45AF-7000-CBBD-99754FF6CDEF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 dirty="0"/>
              <a:t>Queues jobs that depend on the completion of previous job(s)</a:t>
            </a:r>
          </a:p>
          <a:p>
            <a:pPr>
              <a:lnSpc>
                <a:spcPct val="120000"/>
              </a:lnSpc>
            </a:pPr>
            <a:r>
              <a:rPr lang="en-US" sz="3000" dirty="0"/>
              <a:t>Usage: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--dependency=&lt;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when_to_execute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&gt;:&lt;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job_id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After successful completion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afterok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:&lt;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job_id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After non-successful completion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afternotok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:&lt;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job_id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lnSpc>
                <a:spcPct val="120000"/>
              </a:lnSpc>
            </a:pPr>
            <a:r>
              <a:rPr lang="en-US" sz="3000" dirty="0"/>
              <a:t>Example: execute after successful completion of  </a:t>
            </a:r>
            <a:r>
              <a:rPr lang="en-US" sz="3000" dirty="0" err="1"/>
              <a:t>job_id</a:t>
            </a:r>
            <a:r>
              <a:rPr lang="en-US" sz="3000" dirty="0"/>
              <a:t>=73455</a:t>
            </a:r>
          </a:p>
          <a:p>
            <a:pPr lvl="1">
              <a:lnSpc>
                <a:spcPct val="120000"/>
              </a:lnSpc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--dependency=afterok:73455</a:t>
            </a:r>
          </a:p>
        </p:txBody>
      </p:sp>
    </p:spTree>
    <p:extLst>
      <p:ext uri="{BB962C8B-B14F-4D97-AF65-F5344CB8AC3E}">
        <p14:creationId xmlns:p14="http://schemas.microsoft.com/office/powerpoint/2010/main" val="402714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B13FB9-06BA-49DC-2DC7-D919BC99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 and Transfer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02E84-A4E1-4850-BB29-CDD8330BD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84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B207C-A1D3-F93C-3B91-CCE2D6359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175B-9E17-3C98-B9E3-60DD574A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52" y="4645"/>
            <a:ext cx="10747248" cy="1325563"/>
          </a:xfrm>
        </p:spPr>
        <p:txBody>
          <a:bodyPr/>
          <a:lstStyle/>
          <a:p>
            <a:r>
              <a:rPr lang="en-US" dirty="0"/>
              <a:t>Data Storage on Roar Collab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E12C-C06C-E52D-504F-AE3D7973E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52" y="1025408"/>
            <a:ext cx="10978896" cy="531122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Users can access personal storage locations and shared group storage locations from any node.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NOTE: Scratch has a brief grace period for size quota to prevent interrupting running jobs.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567076-3221-3902-3514-E0325F255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87140"/>
              </p:ext>
            </p:extLst>
          </p:nvPr>
        </p:nvGraphicFramePr>
        <p:xfrm>
          <a:off x="606553" y="1601723"/>
          <a:ext cx="10978895" cy="3654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504">
                  <a:extLst>
                    <a:ext uri="{9D8B030D-6E8A-4147-A177-3AD203B41FA5}">
                      <a16:colId xmlns:a16="http://schemas.microsoft.com/office/drawing/2014/main" val="762446919"/>
                    </a:ext>
                  </a:extLst>
                </a:gridCol>
                <a:gridCol w="1664208">
                  <a:extLst>
                    <a:ext uri="{9D8B030D-6E8A-4147-A177-3AD203B41FA5}">
                      <a16:colId xmlns:a16="http://schemas.microsoft.com/office/drawing/2014/main" val="1376237686"/>
                    </a:ext>
                  </a:extLst>
                </a:gridCol>
                <a:gridCol w="2343430">
                  <a:extLst>
                    <a:ext uri="{9D8B030D-6E8A-4147-A177-3AD203B41FA5}">
                      <a16:colId xmlns:a16="http://schemas.microsoft.com/office/drawing/2014/main" val="2558251858"/>
                    </a:ext>
                  </a:extLst>
                </a:gridCol>
                <a:gridCol w="2839452">
                  <a:extLst>
                    <a:ext uri="{9D8B030D-6E8A-4147-A177-3AD203B41FA5}">
                      <a16:colId xmlns:a16="http://schemas.microsoft.com/office/drawing/2014/main" val="534346318"/>
                    </a:ext>
                  </a:extLst>
                </a:gridCol>
                <a:gridCol w="3147301">
                  <a:extLst>
                    <a:ext uri="{9D8B030D-6E8A-4147-A177-3AD203B41FA5}">
                      <a16:colId xmlns:a16="http://schemas.microsoft.com/office/drawing/2014/main" val="1664212721"/>
                    </a:ext>
                  </a:extLst>
                </a:gridCol>
              </a:tblGrid>
              <a:tr h="4125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Quota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Backup Policy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Use Case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0594876"/>
                  </a:ext>
                </a:extLst>
              </a:tr>
              <a:tr h="7298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/storage/home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 GB</a:t>
                      </a:r>
                    </a:p>
                    <a:p>
                      <a:pPr algn="ctr"/>
                      <a:r>
                        <a:rPr lang="en-US" sz="1800" dirty="0"/>
                        <a:t>500,000 files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Daily Snapshot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Configuration files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9516836"/>
                  </a:ext>
                </a:extLst>
              </a:tr>
              <a:tr h="7298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/storage/work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128 GB</a:t>
                      </a:r>
                    </a:p>
                    <a:p>
                      <a:pPr algn="ctr"/>
                      <a:r>
                        <a:rPr lang="en-US" sz="1800" dirty="0"/>
                        <a:t>1 million files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Daily Snapshot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Primary user-level data storage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2595635"/>
                  </a:ext>
                </a:extLst>
              </a:tr>
              <a:tr h="7298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Scratch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/scratch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 TB</a:t>
                      </a:r>
                    </a:p>
                    <a:p>
                      <a:pPr algn="ctr"/>
                      <a:r>
                        <a:rPr lang="en-US" sz="1800" dirty="0"/>
                        <a:t>1 million files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 backup</a:t>
                      </a:r>
                    </a:p>
                    <a:p>
                      <a:pPr algn="ctr"/>
                      <a:r>
                        <a:rPr lang="en-US" sz="1800" dirty="0"/>
                        <a:t>Files purged after 30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Temporary, unimportant files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067932"/>
                  </a:ext>
                </a:extLst>
              </a:tr>
              <a:tr h="4125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Temp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/</a:t>
                      </a:r>
                      <a:r>
                        <a:rPr lang="en-US" sz="1800" dirty="0" err="1"/>
                        <a:t>tmp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Limited to available space on the 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None</a:t>
                      </a:r>
                    </a:p>
                    <a:p>
                      <a:pPr algn="ctr"/>
                      <a:r>
                        <a:rPr lang="en-US" sz="1800" dirty="0"/>
                        <a:t>Files removed once job ends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Job specific temporary storage for I/O sensitive workflows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1075"/>
                  </a:ext>
                </a:extLst>
              </a:tr>
              <a:tr h="4125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/storage/group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Allocation-dependent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Daily Snapshot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Primary storage for shared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455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668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6F359-CF82-4EE2-6700-41E1F050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Storage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7508C9-FADC-E301-A71A-667BE56CA1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7363"/>
            <a:ext cx="5181600" cy="390786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6C768E-934A-B3D7-1972-0ED1B966E6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97769"/>
            <a:ext cx="5181600" cy="30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3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2CB6-C07A-2D20-C188-636798C6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What is High Performance Computing?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0131-C18C-688A-9EB1-77A507FC4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High Performance Computing most generally refers to the practice of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aggregating computing power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 a way that delivers much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higher performance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than one could get out of a typical desktop computer or workstation</a:t>
            </a:r>
            <a:endParaRPr lang="en-US" dirty="0"/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 order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to solve large problems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 science, engineering, or business.</a:t>
            </a:r>
            <a:endParaRPr lang="en-US" dirty="0"/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https://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insidehpc.com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hpc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-basic-training/what-is-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hpc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20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289F-128C-F103-E61E-9B1E4D67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Transferring Files -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5BDAB-E0E4-CB69-BC7C-FA5B41921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File App</a:t>
            </a:r>
          </a:p>
          <a:p>
            <a:pPr lvl="1"/>
            <a:r>
              <a:rPr lang="en-US" dirty="0"/>
              <a:t>Allows for basic file manipulation and small file transfer </a:t>
            </a:r>
            <a:br>
              <a:rPr lang="en-US" dirty="0"/>
            </a:br>
            <a:r>
              <a:rPr lang="en-US" dirty="0"/>
              <a:t>(&gt; 1 GB recommended)</a:t>
            </a:r>
          </a:p>
          <a:p>
            <a:pPr lvl="1"/>
            <a:r>
              <a:rPr lang="en-US" dirty="0"/>
              <a:t>Link to Globus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Interactive Desktop or other Apps</a:t>
            </a:r>
          </a:p>
          <a:p>
            <a:pPr lvl="1"/>
            <a:r>
              <a:rPr lang="en-US" dirty="0"/>
              <a:t>Web browser or command line utilities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03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1AD6B-DB3D-6FB2-2110-F1B58A4E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Transferring Files - CLI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D1B3-D2ED-1B3A-CFAD-68DFA725B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1"/>
            <a:ext cx="10515600" cy="4381500"/>
          </a:xfrm>
        </p:spPr>
        <p:txBody>
          <a:bodyPr>
            <a:normAutofit fontScale="77500" lnSpcReduction="20000"/>
          </a:bodyPr>
          <a:lstStyle/>
          <a:p>
            <a:pPr marL="0" indent="0" rtl="0" fontAlgn="base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dirty="0"/>
              <a:t>Secure Copy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US" dirty="0"/>
              <a:t>) - Ideal for single files/archives</a:t>
            </a:r>
          </a:p>
          <a:p>
            <a:pPr marL="742950" lvl="1" indent="-285750" rtl="0" fontAlgn="base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310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scp</a:t>
            </a:r>
            <a:r>
              <a:rPr lang="en-US" sz="310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10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user@host:source_file</a:t>
            </a:r>
            <a:r>
              <a:rPr lang="en-US" sz="310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10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user@host:target_file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rtl="0" fontAlgn="base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Example: </a:t>
            </a:r>
          </a:p>
          <a:p>
            <a:pPr marL="0" indent="0" algn="ctr" fontAlgn="base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30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scp</a:t>
            </a:r>
            <a:r>
              <a:rPr lang="en-US" sz="230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30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my_file.txt</a:t>
            </a:r>
            <a:r>
              <a:rPr lang="en-US" sz="230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abc123@submit.hpc.psu.edu.edu:$WORK/</a:t>
            </a:r>
            <a:r>
              <a:rPr lang="en-US" sz="230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my_file.txt</a:t>
            </a:r>
            <a:endParaRPr lang="en-US" sz="230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 algn="ctr" fontAlgn="base">
              <a:lnSpc>
                <a:spcPct val="120000"/>
              </a:lnSpc>
              <a:spcBef>
                <a:spcPts val="500"/>
              </a:spcBef>
              <a:buNone/>
            </a:pPr>
            <a:endParaRPr lang="en-US" sz="260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Remote Sync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/>
              <a:t>) - Ideal for more complicated data transfers</a:t>
            </a:r>
          </a:p>
          <a:p>
            <a:pPr marL="742950" lvl="1" indent="-285750" fontAlgn="base">
              <a:lnSpc>
                <a:spcPct val="120000"/>
              </a:lnSpc>
            </a:pPr>
            <a:r>
              <a:rPr lang="en-US" sz="3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source_files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user@host:target_file</a:t>
            </a:r>
            <a:endParaRPr lang="en-US" sz="3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 fontAlgn="base">
              <a:lnSpc>
                <a:spcPct val="120000"/>
              </a:lnSpc>
            </a:pPr>
            <a:r>
              <a:rPr lang="en-US" sz="3100" dirty="0"/>
              <a:t>Example: </a:t>
            </a:r>
          </a:p>
          <a:p>
            <a:pPr marL="0" indent="0" algn="ctr" fontAlgn="base">
              <a:lnSpc>
                <a:spcPct val="120000"/>
              </a:lnSpc>
              <a:buNone/>
            </a:pP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–av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my_directory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abc1234@submit.hpc.psu.edu:$WORK/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my_directory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394015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B9BF4-6E9F-471D-D2C5-8E2D0701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Transferring Files - Other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DACEE-6BC0-7EF9-D903-E82B788AA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/>
              <a:t>SCP client</a:t>
            </a:r>
          </a:p>
          <a:p>
            <a:pPr lvl="1" fontAlgn="base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WinSCP (</a:t>
            </a:r>
            <a:r>
              <a:rPr lang="en-US" u="sng" dirty="0">
                <a:hlinkClick r:id="rId2"/>
              </a:rPr>
              <a:t>http://winscp.net</a:t>
            </a:r>
            <a:r>
              <a:rPr lang="en-US" dirty="0"/>
              <a:t>) – Windows</a:t>
            </a:r>
          </a:p>
          <a:p>
            <a:pPr lvl="1" fontAlgn="base">
              <a:lnSpc>
                <a:spcPct val="100000"/>
              </a:lnSpc>
              <a:spcAft>
                <a:spcPts val="600"/>
              </a:spcAft>
            </a:pPr>
            <a:r>
              <a:rPr lang="en-US" dirty="0" err="1"/>
              <a:t>Cyberduck</a:t>
            </a:r>
            <a:r>
              <a:rPr lang="en-US" dirty="0"/>
              <a:t> (</a:t>
            </a:r>
            <a:r>
              <a:rPr lang="en-US" u="sng" dirty="0">
                <a:hlinkClick r:id="rId3"/>
              </a:rPr>
              <a:t>http://cyberduck.io</a:t>
            </a:r>
            <a:r>
              <a:rPr lang="en-US" dirty="0"/>
              <a:t>) – MacOS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 err="1"/>
              <a:t>Filezilla</a:t>
            </a:r>
            <a:r>
              <a:rPr lang="en-US" dirty="0"/>
              <a:t> (</a:t>
            </a:r>
            <a:r>
              <a:rPr lang="en-US" u="sng" dirty="0">
                <a:hlinkClick r:id="rId2"/>
              </a:rPr>
              <a:t>http://filezilla-project.org)</a:t>
            </a:r>
            <a:r>
              <a:rPr lang="en-US" dirty="0"/>
              <a:t> – Windows, MacOS and Linux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/>
              <a:t>Globus Connect (</a:t>
            </a:r>
            <a:r>
              <a:rPr lang="en-US" u="sng" dirty="0">
                <a:hlinkClick r:id="rId4"/>
              </a:rPr>
              <a:t>http://globus.org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5314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CA68-1B42-BCE7-F88C-FF2E6A35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035" y="4907308"/>
            <a:ext cx="6503504" cy="1325563"/>
          </a:xfrm>
        </p:spPr>
        <p:txBody>
          <a:bodyPr>
            <a:normAutofit/>
          </a:bodyPr>
          <a:lstStyle/>
          <a:p>
            <a:r>
              <a:rPr lang="en-US" sz="3200" b="0">
                <a:hlinkClick r:id="rId2"/>
              </a:rPr>
              <a:t>www.globus.org</a:t>
            </a:r>
            <a:endParaRPr lang="en-US" sz="3200" b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6473BAC8-0400-6C51-5B00-80AF596ABC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272" y="625129"/>
            <a:ext cx="6003312" cy="4488588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500CE9-47D8-601D-8660-C76E81CDF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295939"/>
            <a:ext cx="5181600" cy="359406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A robust file transfer and sharing platform</a:t>
            </a:r>
          </a:p>
          <a:p>
            <a:r>
              <a:rPr lang="en-US" sz="2400" dirty="0">
                <a:latin typeface="+mn-lt"/>
              </a:rPr>
              <a:t>Transfer data between established endpoints using web-based GUI or CLI tools</a:t>
            </a:r>
          </a:p>
          <a:p>
            <a:r>
              <a:rPr lang="en-US" sz="2400" dirty="0">
                <a:latin typeface="+mn-lt"/>
              </a:rPr>
              <a:t>Share data easily with anyone who has a </a:t>
            </a:r>
            <a:r>
              <a:rPr lang="en-US" sz="2400" dirty="0" err="1">
                <a:latin typeface="+mn-lt"/>
              </a:rPr>
              <a:t>GlobusID</a:t>
            </a:r>
            <a:r>
              <a:rPr lang="en-US" sz="2400" dirty="0">
                <a:latin typeface="+mn-lt"/>
              </a:rPr>
              <a:t> (uses </a:t>
            </a:r>
            <a:r>
              <a:rPr lang="en-US" sz="2400" dirty="0" err="1">
                <a:latin typeface="+mn-lt"/>
              </a:rPr>
              <a:t>CILogon</a:t>
            </a:r>
            <a:r>
              <a:rPr lang="en-US" sz="2400" dirty="0">
                <a:latin typeface="+mn-lt"/>
              </a:rPr>
              <a:t>)</a:t>
            </a:r>
          </a:p>
          <a:p>
            <a:r>
              <a:rPr lang="en-US" sz="2400" dirty="0">
                <a:latin typeface="+mn-lt"/>
              </a:rPr>
              <a:t>SharePoint and AWS connectors available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10B1979-5388-D039-DFFD-1428A889F9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79" y="530343"/>
            <a:ext cx="4179865" cy="13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44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1DA3F4-4CE5-76A6-1656-3FA49F79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32" y="462467"/>
            <a:ext cx="5257800" cy="1325563"/>
          </a:xfrm>
        </p:spPr>
        <p:txBody>
          <a:bodyPr/>
          <a:lstStyle/>
          <a:p>
            <a:r>
              <a:rPr lang="en-US" dirty="0"/>
              <a:t>Globus: </a:t>
            </a:r>
            <a:br>
              <a:rPr lang="en-US" dirty="0"/>
            </a:br>
            <a:r>
              <a:rPr lang="en-US" dirty="0"/>
              <a:t>ICDS Endpoints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ED058A-68F0-3F57-11B4-B740452966B1}"/>
              </a:ext>
            </a:extLst>
          </p:cNvPr>
          <p:cNvSpPr txBox="1"/>
          <p:nvPr/>
        </p:nvSpPr>
        <p:spPr>
          <a:xfrm>
            <a:off x="398482" y="5051023"/>
            <a:ext cx="11625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Globus documentation: </a:t>
            </a:r>
            <a:r>
              <a:rPr lang="en-US" sz="2400" dirty="0">
                <a:hlinkClick r:id="rId2"/>
              </a:rPr>
              <a:t>https://docs.globus.org/guides/tutorials/manage-files/transfer-files/</a:t>
            </a:r>
            <a:endParaRPr lang="en-US" sz="2400" dirty="0"/>
          </a:p>
          <a:p>
            <a:r>
              <a:rPr lang="en-US" sz="2400" dirty="0"/>
              <a:t>ICDS User Gude: </a:t>
            </a:r>
            <a:r>
              <a:rPr lang="en-US" sz="2400" dirty="0">
                <a:hlinkClick r:id="rId3"/>
              </a:rPr>
              <a:t>https://docs.icds.psu.edu/file-system/transferring-files/#globus</a:t>
            </a:r>
            <a:r>
              <a:rPr lang="en-US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12D5A-CEF1-DFEC-BF3A-FA066A5DF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82" y="2033261"/>
            <a:ext cx="5575300" cy="2527300"/>
          </a:xfrm>
          <a:prstGeom prst="rect">
            <a:avLst/>
          </a:prstGeom>
        </p:spPr>
      </p:pic>
      <p:pic>
        <p:nvPicPr>
          <p:cNvPr id="6" name="Picture 2" descr="Globus Data Transfers">
            <a:extLst>
              <a:ext uri="{FF2B5EF4-FFF2-40B4-BE49-F238E27FC236}">
                <a16:creationId xmlns:a16="http://schemas.microsoft.com/office/drawing/2014/main" id="{76DB3378-ED09-466A-04E2-82325097D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2467"/>
            <a:ext cx="5697518" cy="448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43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6BC3-142E-5B10-7F5C-0EFF6279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45C19-3E6F-5001-5314-C57B5612B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702"/>
            <a:ext cx="10515600" cy="4351338"/>
          </a:xfrm>
        </p:spPr>
        <p:txBody>
          <a:bodyPr/>
          <a:lstStyle/>
          <a:p>
            <a:r>
              <a:rPr lang="en-US" dirty="0"/>
              <a:t>Group Storage (internal)</a:t>
            </a:r>
          </a:p>
          <a:p>
            <a:pPr lvl="1"/>
            <a:r>
              <a:rPr lang="en-US" dirty="0"/>
              <a:t>All files shared by default to all group members or partition access off to individual groups</a:t>
            </a:r>
          </a:p>
          <a:p>
            <a:pPr lvl="1"/>
            <a:r>
              <a:rPr lang="en-US" dirty="0"/>
              <a:t>Membership can be self-managed by using UMGs</a:t>
            </a:r>
          </a:p>
          <a:p>
            <a:r>
              <a:rPr lang="en-US" dirty="0"/>
              <a:t>Globus Guest Collections (external)</a:t>
            </a:r>
          </a:p>
          <a:p>
            <a:pPr lvl="1"/>
            <a:r>
              <a:rPr lang="en-US" dirty="0"/>
              <a:t>Globus can be used to create shared guest collections</a:t>
            </a:r>
          </a:p>
          <a:p>
            <a:pPr lvl="1"/>
            <a:r>
              <a:rPr lang="en-US" dirty="0"/>
              <a:t>Access and permissions are defined by the storage owner</a:t>
            </a:r>
          </a:p>
        </p:txBody>
      </p:sp>
    </p:spTree>
    <p:extLst>
      <p:ext uri="{BB962C8B-B14F-4D97-AF65-F5344CB8AC3E}">
        <p14:creationId xmlns:p14="http://schemas.microsoft.com/office/powerpoint/2010/main" val="2901731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C3E2-50F8-9786-54D7-22C70FD5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10C3C-827B-12CA-C8B2-5C29BCFC1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909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Using your web browser, open the Globus portal at </a:t>
            </a:r>
            <a:r>
              <a:rPr lang="en-US" dirty="0">
                <a:hlinkClick r:id="rId2"/>
              </a:rPr>
              <a:t>https://globus.org</a:t>
            </a:r>
            <a:r>
              <a:rPr lang="en-US" dirty="0"/>
              <a:t> and log in using your PSU ID</a:t>
            </a:r>
          </a:p>
          <a:p>
            <a:pPr>
              <a:lnSpc>
                <a:spcPct val="110000"/>
              </a:lnSpc>
            </a:pPr>
            <a:r>
              <a:rPr lang="en-US" dirty="0"/>
              <a:t>Open and authenticate the “Penn State ICDS RC” endpoint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Navigate to your work directory (/storage/work/</a:t>
            </a:r>
            <a:r>
              <a:rPr lang="en-US" dirty="0" err="1"/>
              <a:t>userid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r>
              <a:rPr lang="en-US" dirty="0"/>
              <a:t>Open the second navigator pane using the button in the top right corner</a:t>
            </a:r>
          </a:p>
          <a:p>
            <a:pPr>
              <a:lnSpc>
                <a:spcPct val="110000"/>
              </a:lnSpc>
            </a:pPr>
            <a:r>
              <a:rPr lang="en-US" dirty="0"/>
              <a:t>Open and authenticate the “Penn State ICDS OneDrive” endpoint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Transfer a file between your RC storage and OneDrive</a:t>
            </a:r>
          </a:p>
        </p:txBody>
      </p:sp>
    </p:spTree>
    <p:extLst>
      <p:ext uri="{BB962C8B-B14F-4D97-AF65-F5344CB8AC3E}">
        <p14:creationId xmlns:p14="http://schemas.microsoft.com/office/powerpoint/2010/main" val="2246136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77102-B339-8757-AF1D-533B0B707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327596-6950-EDBC-7113-3C8D45D2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B35194-4D65-2EF4-8A8E-B2B37D4E7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16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A9B10-5BAE-137D-0E79-723CB368D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AB61-49C8-C30A-D90F-543280A5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52" y="4645"/>
            <a:ext cx="10747248" cy="1325563"/>
          </a:xfrm>
        </p:spPr>
        <p:txBody>
          <a:bodyPr/>
          <a:lstStyle/>
          <a:p>
            <a:r>
              <a:rPr lang="en-US" dirty="0"/>
              <a:t>RC Software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D2663-6172-76FC-1B79-3DFC917B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52" y="1247913"/>
            <a:ext cx="10978896" cy="483669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RC software stack uses Lmod to package available software.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Lmod is a useful tool for managing user software environments using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environment modules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that can be dynamically added or removed using module files.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Lmod is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hierarchical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so sub-modules can be nested under a module that it is dependent upon.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Lmod alters environment variables, most notably the </a:t>
            </a:r>
            <a:r>
              <a:rPr lang="en-US" dirty="0">
                <a:highlight>
                  <a:srgbClr val="00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$PATH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variable.</a:t>
            </a:r>
          </a:p>
        </p:txBody>
      </p:sp>
    </p:spTree>
    <p:extLst>
      <p:ext uri="{BB962C8B-B14F-4D97-AF65-F5344CB8AC3E}">
        <p14:creationId xmlns:p14="http://schemas.microsoft.com/office/powerpoint/2010/main" val="1180832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30E86-B0C0-341B-5665-F829F2CCA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CC04D-9A61-521F-D0FA-5252F77D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Available Software - Portal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667BE5-731E-7595-B62E-187811C4D7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8700" y="1994694"/>
            <a:ext cx="4800600" cy="401320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492A63A-4EF2-0B95-1E66-E33370E4FD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00683"/>
            <a:ext cx="5181600" cy="340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9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80368-C606-7ED0-355D-7611E5572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PC Cluster">
            <a:extLst>
              <a:ext uri="{FF2B5EF4-FFF2-40B4-BE49-F238E27FC236}">
                <a16:creationId xmlns:a16="http://schemas.microsoft.com/office/drawing/2014/main" id="{2F979E07-FC2D-ADFC-75BD-86FF2C0B5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99" y="106203"/>
            <a:ext cx="8666843" cy="59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6FACD0-C1B8-45E6-2610-6E5F5F0184E6}"/>
              </a:ext>
            </a:extLst>
          </p:cNvPr>
          <p:cNvSpPr txBox="1"/>
          <p:nvPr/>
        </p:nvSpPr>
        <p:spPr>
          <a:xfrm>
            <a:off x="2751221" y="6488668"/>
            <a:ext cx="980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Source: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https://wvuhpc.github.io/Introduction-HPC/101-introduction/index.html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20C47-8B5B-7E62-3B88-19D0459A17A4}"/>
              </a:ext>
            </a:extLst>
          </p:cNvPr>
          <p:cNvSpPr txBox="1"/>
          <p:nvPr/>
        </p:nvSpPr>
        <p:spPr>
          <a:xfrm>
            <a:off x="2461813" y="2389936"/>
            <a:ext cx="166387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Submit Node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E98928C-3370-AF6A-5910-30CB03EE7D0B}"/>
              </a:ext>
            </a:extLst>
          </p:cNvPr>
          <p:cNvSpPr/>
          <p:nvPr/>
        </p:nvSpPr>
        <p:spPr>
          <a:xfrm rot="19975602">
            <a:off x="5615989" y="2855966"/>
            <a:ext cx="5613924" cy="338196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11C28-EE64-3B1C-9191-68D163422465}"/>
              </a:ext>
            </a:extLst>
          </p:cNvPr>
          <p:cNvSpPr txBox="1"/>
          <p:nvPr/>
        </p:nvSpPr>
        <p:spPr>
          <a:xfrm>
            <a:off x="10417628" y="3614236"/>
            <a:ext cx="143691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 Filesystem</a:t>
            </a:r>
          </a:p>
        </p:txBody>
      </p:sp>
    </p:spTree>
    <p:extLst>
      <p:ext uri="{BB962C8B-B14F-4D97-AF65-F5344CB8AC3E}">
        <p14:creationId xmlns:p14="http://schemas.microsoft.com/office/powerpoint/2010/main" val="10575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E873-91F0-0CE7-32F7-08F444CC2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896"/>
            <a:ext cx="10515600" cy="1325563"/>
          </a:xfrm>
        </p:spPr>
        <p:txBody>
          <a:bodyPr/>
          <a:lstStyle/>
          <a:p>
            <a:r>
              <a:rPr lang="en-US" dirty="0"/>
              <a:t>Lmod Commands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4C5064-4718-47B5-14B4-C2F4E70A2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526335"/>
              </p:ext>
            </p:extLst>
          </p:nvPr>
        </p:nvGraphicFramePr>
        <p:xfrm>
          <a:off x="232995" y="1485459"/>
          <a:ext cx="11726009" cy="3887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4226">
                  <a:extLst>
                    <a:ext uri="{9D8B030D-6E8A-4147-A177-3AD203B41FA5}">
                      <a16:colId xmlns:a16="http://schemas.microsoft.com/office/drawing/2014/main" val="3885322802"/>
                    </a:ext>
                  </a:extLst>
                </a:gridCol>
                <a:gridCol w="6921783">
                  <a:extLst>
                    <a:ext uri="{9D8B030D-6E8A-4147-A177-3AD203B41FA5}">
                      <a16:colId xmlns:a16="http://schemas.microsoft.com/office/drawing/2014/main" val="4060861884"/>
                    </a:ext>
                  </a:extLst>
                </a:gridCol>
              </a:tblGrid>
              <a:tr h="4344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900866"/>
                  </a:ext>
                </a:extLst>
              </a:tr>
              <a:tr h="4344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module avail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Lists all modules that are available to be loaded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79461"/>
                  </a:ext>
                </a:extLst>
              </a:tr>
              <a:tr h="4344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module show &lt;module_name&gt;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Shows the contents of a module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407181"/>
                  </a:ext>
                </a:extLst>
              </a:tr>
              <a:tr h="4344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module spider &lt;module_name&gt;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Searches the module space for a match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092900"/>
                  </a:ext>
                </a:extLst>
              </a:tr>
              <a:tr h="434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module load &lt;</a:t>
                      </a:r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module_name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&gt;/&lt;version&gt;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Loads a module or multiple modules if given a space-delimited list of modules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320246"/>
                  </a:ext>
                </a:extLst>
              </a:tr>
              <a:tr h="434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module unload &lt;module_name&gt;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Unloads a module or multiple modules if given a space-delimited list of modules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938177"/>
                  </a:ext>
                </a:extLst>
              </a:tr>
              <a:tr h="434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module list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Lists all currently loaded modules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196746"/>
                  </a:ext>
                </a:extLst>
              </a:tr>
              <a:tr h="434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module purge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Unloads all currently loaded modules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559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1576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463A-DA7A-F0C7-D851-0D3232688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Available Software - CLI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C0FCF4-558A-F6EA-DACC-6737353F59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39474"/>
            <a:ext cx="5181600" cy="392363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437C8B9-A39C-0AA0-2359-39014BC4A5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12382"/>
            <a:ext cx="5181600" cy="33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3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07AB-663E-9969-859C-1A08D328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7963B-14C7-F389-CD5E-FBC70A426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4400" dirty="0"/>
              <a:t>Pick a software package that you use for your research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4000" dirty="0"/>
              <a:t>Do we have the software available?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4000" dirty="0"/>
              <a:t>What versions exist?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4000" dirty="0"/>
              <a:t>How do you load the software?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843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B186-117E-C34B-102E-14B26B83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5"/>
            <a:ext cx="10515600" cy="1325563"/>
          </a:xfrm>
        </p:spPr>
        <p:txBody>
          <a:bodyPr/>
          <a:lstStyle/>
          <a:p>
            <a:r>
              <a:rPr lang="en-US" dirty="0"/>
              <a:t>Software Versions on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8877C-DFAB-1FB0-615D-7FF46CBCD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209"/>
            <a:ext cx="10515600" cy="477165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sure to use consistent software versions.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Always specify versions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when loading modules to maintain consistency.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is especially true for Python and R.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RC has several versions available for many software modules, and when a package is installed for one version, it is not always accessible by another version.</a:t>
            </a:r>
          </a:p>
        </p:txBody>
      </p:sp>
    </p:spTree>
    <p:extLst>
      <p:ext uri="{BB962C8B-B14F-4D97-AF65-F5344CB8AC3E}">
        <p14:creationId xmlns:p14="http://schemas.microsoft.com/office/powerpoint/2010/main" val="40524651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0055-5DBE-8744-8717-2F90E6802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if I want to use something else?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E96F3-A805-D249-B866-8F1EB1D44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495425"/>
            <a:ext cx="11245515" cy="46815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Users are allowed (and encouraged) to install their own software by: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Compiling from source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Creating Anaconda environments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Apptainer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Containers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Best effort installations or installation support upon request: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https://tinyurl.com/ICDS-Software-Req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985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B186-117E-C34B-102E-14B26B83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867"/>
            <a:ext cx="8092156" cy="1325563"/>
          </a:xfrm>
        </p:spPr>
        <p:txBody>
          <a:bodyPr/>
          <a:lstStyle/>
          <a:p>
            <a:r>
              <a:rPr lang="en-US" dirty="0"/>
              <a:t>Install Python Packages with pip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8877C-DFAB-1FB0-615D-7FF46CBCD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793"/>
            <a:ext cx="10515600" cy="43995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Python packages can be installed using pip with the following:</a:t>
            </a:r>
          </a:p>
          <a:p>
            <a:pPr marL="0" indent="0" algn="ctr">
              <a:buNone/>
            </a:pPr>
            <a:r>
              <a:rPr lang="en-US" dirty="0">
                <a:highlight>
                  <a:srgbClr val="99CC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pip install --user &lt;package&gt;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--user option installs the package in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~/.local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directory and must be used since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pip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wants to install the package to system locations.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RC is a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shared system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so users have access to user locations but do not have access to system locations.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A26CAFE-C1D3-B4B6-B232-D5BD39003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464" y="1640793"/>
            <a:ext cx="1643471" cy="18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007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B186-117E-C34B-102E-14B26B83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5"/>
            <a:ext cx="10515600" cy="1325563"/>
          </a:xfrm>
        </p:spPr>
        <p:txBody>
          <a:bodyPr/>
          <a:lstStyle/>
          <a:p>
            <a:r>
              <a:rPr lang="en-US" dirty="0"/>
              <a:t>Install R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8877C-DFAB-1FB0-615D-7FF46CBCD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209"/>
            <a:ext cx="10515600" cy="47101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 manages some dependencies and versions through the CRAN-like repos. R packages can be installed from within the R console with the following command:</a:t>
            </a:r>
          </a:p>
          <a:p>
            <a:pPr marL="0" indent="0" algn="ctr">
              <a:buNone/>
            </a:pPr>
            <a:r>
              <a:rPr lang="en-US" dirty="0">
                <a:highlight>
                  <a:srgbClr val="99CC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install.packages( &lt;package&gt; 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After installation, packages can then be loaded using the following command in the R console:</a:t>
            </a:r>
          </a:p>
          <a:p>
            <a:pPr marL="0" indent="0" algn="ctr">
              <a:buNone/>
            </a:pPr>
            <a:r>
              <a:rPr lang="en-US" dirty="0">
                <a:highlight>
                  <a:srgbClr val="99CC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library( &lt;package&gt; )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is always wise to review dependencies of any packages you would like to install because you may have to load additional software in your environment before launching the R console.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2C5F07-60E3-5725-10E3-76EAEC33F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069" y="80494"/>
            <a:ext cx="1358333" cy="105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787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BB9C-7A81-2876-44A4-E26E27FB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4608"/>
          </a:xfrm>
        </p:spPr>
        <p:txBody>
          <a:bodyPr>
            <a:normAutofit/>
          </a:bodyPr>
          <a:lstStyle/>
          <a:p>
            <a:r>
              <a:rPr lang="en-US" sz="3600" dirty="0"/>
              <a:t>Package Management with Anaconda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B943A-3395-AA82-2AA1-57AE7E5DF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501277"/>
            <a:ext cx="1051559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/>
              <a:t>Users can install their own </a:t>
            </a:r>
            <a:r>
              <a:rPr lang="en-US" sz="3200" dirty="0" err="1"/>
              <a:t>miniconda</a:t>
            </a:r>
            <a:r>
              <a:rPr lang="en-US" sz="3200" dirty="0"/>
              <a:t> or use the Anaconda modules to set up their own package environments</a:t>
            </a:r>
          </a:p>
          <a:p>
            <a:pPr>
              <a:lnSpc>
                <a:spcPct val="110000"/>
              </a:lnSpc>
            </a:pPr>
            <a:endParaRPr lang="en-US" sz="3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create –n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env_name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activate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env_name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pkg_name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deactivate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/>
              <a:t>Note: Creating packages must be done within a job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22F57D-C27B-7B37-D619-6BAEDE4210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6021" y="2661947"/>
            <a:ext cx="7455569" cy="2349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8CE37-5137-0553-62BA-491517A7F475}"/>
              </a:ext>
            </a:extLst>
          </p:cNvPr>
          <p:cNvSpPr txBox="1"/>
          <p:nvPr/>
        </p:nvSpPr>
        <p:spPr>
          <a:xfrm>
            <a:off x="2823410" y="6311926"/>
            <a:ext cx="10352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Additional info: </a:t>
            </a: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https://docs.icds.psu.edu/packages/anaconda/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84606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9B90-9426-50CF-AE1F-900F9ACED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Support at ICDS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4B959-18A6-6FF8-8B89-FC879673D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us at </a:t>
            </a:r>
            <a:r>
              <a:rPr lang="en-US" dirty="0">
                <a:hlinkClick r:id="rId2"/>
              </a:rPr>
              <a:t>icds@psu.edu</a:t>
            </a:r>
            <a:r>
              <a:rPr lang="en-US" dirty="0"/>
              <a:t> </a:t>
            </a:r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Every Thursday and Friday from 12 pm to 1 pm on Zoom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https://docs.icds.psu.edu/getting-started/getting-help/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791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67051CD-4B35-E129-2F7F-813574BAE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2" y="612114"/>
            <a:ext cx="10811435" cy="563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B1213-ACFE-2E43-E0AD-C3CEE753852B}"/>
              </a:ext>
            </a:extLst>
          </p:cNvPr>
          <p:cNvSpPr txBox="1"/>
          <p:nvPr/>
        </p:nvSpPr>
        <p:spPr>
          <a:xfrm>
            <a:off x="7820417" y="6390143"/>
            <a:ext cx="4371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Source: </a:t>
            </a:r>
          </a:p>
          <a:p>
            <a:r>
              <a:rPr lang="en-US" sz="1100" dirty="0">
                <a:hlinkClick r:id="rId3"/>
              </a:rPr>
              <a:t>https://ekatsevi.github.io/statistical-computing/hpc-basics.html</a:t>
            </a:r>
            <a:r>
              <a:rPr lang="en-US" sz="1100" dirty="0"/>
              <a:t> </a:t>
            </a: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20CABBFF-5EE2-1D2F-38D8-A067A5474377}"/>
              </a:ext>
            </a:extLst>
          </p:cNvPr>
          <p:cNvSpPr/>
          <p:nvPr/>
        </p:nvSpPr>
        <p:spPr>
          <a:xfrm>
            <a:off x="8239206" y="2859159"/>
            <a:ext cx="849086" cy="430887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166BD-12F4-3299-685C-B35CFB06209A}"/>
              </a:ext>
            </a:extLst>
          </p:cNvPr>
          <p:cNvSpPr txBox="1"/>
          <p:nvPr/>
        </p:nvSpPr>
        <p:spPr>
          <a:xfrm>
            <a:off x="10611011" y="1660894"/>
            <a:ext cx="111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CPU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D520E-7725-9D5B-1241-F6A6CC0EAB59}"/>
              </a:ext>
            </a:extLst>
          </p:cNvPr>
          <p:cNvSpPr txBox="1"/>
          <p:nvPr/>
        </p:nvSpPr>
        <p:spPr>
          <a:xfrm>
            <a:off x="3263844" y="1445450"/>
            <a:ext cx="2235449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Submit Nodes</a:t>
            </a:r>
          </a:p>
        </p:txBody>
      </p:sp>
    </p:spTree>
    <p:extLst>
      <p:ext uri="{BB962C8B-B14F-4D97-AF65-F5344CB8AC3E}">
        <p14:creationId xmlns:p14="http://schemas.microsoft.com/office/powerpoint/2010/main" val="27363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7B5DE-739B-3F73-5E7E-2768ADCF8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6362EBE-BB05-8B5B-9BDD-2135E4A6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615950"/>
            <a:ext cx="9563100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FFBBB0-3065-855C-D81A-F87A3D9EFD6C}"/>
              </a:ext>
            </a:extLst>
          </p:cNvPr>
          <p:cNvSpPr txBox="1"/>
          <p:nvPr/>
        </p:nvSpPr>
        <p:spPr>
          <a:xfrm>
            <a:off x="5033783" y="6394086"/>
            <a:ext cx="618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Source: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https://slurm.schedmd.com/quickstart.html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703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CBABF-0FAF-37D7-59D5-AC81EC4A1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D5F7B67-7B3C-6400-38F7-C95623BD02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4635" y="337367"/>
            <a:ext cx="8788306" cy="538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Roar Collab Hardware Specifications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809A54F-2D2E-4247-4826-EC1F08A57A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46" r="1346"/>
          <a:stretch>
            <a:fillRect/>
          </a:stretch>
        </p:blipFill>
        <p:spPr>
          <a:xfrm>
            <a:off x="4383741" y="875784"/>
            <a:ext cx="7291200" cy="5757198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6DDF556-564C-00ED-6F97-D1DF4774C6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1385851"/>
              </p:ext>
            </p:extLst>
          </p:nvPr>
        </p:nvGraphicFramePr>
        <p:xfrm>
          <a:off x="-20687" y="1008597"/>
          <a:ext cx="4906653" cy="535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540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FD3B-21D7-7956-A911-CEA7C460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on Roar Collab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E94FCCF-F855-C659-21A1-1B88FE8E92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432397"/>
              </p:ext>
            </p:extLst>
          </p:nvPr>
        </p:nvGraphicFramePr>
        <p:xfrm>
          <a:off x="849091" y="1469570"/>
          <a:ext cx="10678880" cy="507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102916875"/>
                    </a:ext>
                  </a:extLst>
                </a:gridCol>
                <a:gridCol w="3145966">
                  <a:extLst>
                    <a:ext uri="{9D8B030D-6E8A-4147-A177-3AD203B41FA5}">
                      <a16:colId xmlns:a16="http://schemas.microsoft.com/office/drawing/2014/main" val="3504960048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309443805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84657571"/>
                    </a:ext>
                  </a:extLst>
                </a:gridCol>
                <a:gridCol w="3135085">
                  <a:extLst>
                    <a:ext uri="{9D8B030D-6E8A-4147-A177-3AD203B41FA5}">
                      <a16:colId xmlns:a16="http://schemas.microsoft.com/office/drawing/2014/main" val="411974251"/>
                    </a:ext>
                  </a:extLst>
                </a:gridCol>
              </a:tblGrid>
              <a:tr h="367545">
                <a:tc>
                  <a:txBody>
                    <a:bodyPr/>
                    <a:lstStyle/>
                    <a:p>
                      <a:r>
                        <a:rPr lang="en-US" sz="1400" dirty="0"/>
                        <a:t>Partition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 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Memory Per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453918"/>
                  </a:ext>
                </a:extLst>
              </a:tr>
              <a:tr h="14701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interactive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Jobs requiring graphical support such GUIs and 3D modeling.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GB/core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Limited to a single job per user with a maximum of 4 cores, 64 GB memory, and 48 hours runtime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163461"/>
                  </a:ext>
                </a:extLst>
              </a:tr>
              <a:tr h="110263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basic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Independent, small jobs that will not need more than a single node of resources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GB/core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Ethernet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640386"/>
                  </a:ext>
                </a:extLst>
              </a:tr>
              <a:tr h="77184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standard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Moderate memory jobs, multi-node/MPI jobs, GPU-enabled jobs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GB/core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Infiniband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GPUs only available in “standard” partition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427242"/>
                  </a:ext>
                </a:extLst>
              </a:tr>
              <a:tr h="44718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himem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Jobs with high memory needs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GB/core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Infiniband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8544007"/>
                  </a:ext>
                </a:extLst>
              </a:tr>
              <a:tr h="77184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sla-prio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Hardware reserved for paid allocation owners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Resources dependent on SLA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5714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991477"/>
      </p:ext>
    </p:extLst>
  </p:cSld>
  <p:clrMapOvr>
    <a:masterClrMapping/>
  </p:clrMapOvr>
</p:sld>
</file>

<file path=ppt/theme/theme1.xml><?xml version="1.0" encoding="utf-8"?>
<a:theme xmlns:a="http://schemas.openxmlformats.org/drawingml/2006/main" name="ICDS-PPTX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DS-PPTX-Theme" id="{091F8EFB-643A-7549-B984-815D63361812}" vid="{5FD8B8E6-0D15-6A44-9A2F-5CD4BB34F2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66f223-685a-489d-b2f9-54e90ccb5e24">
      <Terms xmlns="http://schemas.microsoft.com/office/infopath/2007/PartnerControls"/>
    </lcf76f155ced4ddcb4097134ff3c332f>
    <TaxCatchAll xmlns="0ac478ea-1370-4eb3-af89-f3980a0721a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625994EADAA74DBE5A64AB176206C8" ma:contentTypeVersion="10" ma:contentTypeDescription="Create a new document." ma:contentTypeScope="" ma:versionID="3d392d63b65216dfcb4c4f25bacbfe4b">
  <xsd:schema xmlns:xsd="http://www.w3.org/2001/XMLSchema" xmlns:xs="http://www.w3.org/2001/XMLSchema" xmlns:p="http://schemas.microsoft.com/office/2006/metadata/properties" xmlns:ns2="1c66f223-685a-489d-b2f9-54e90ccb5e24" xmlns:ns3="0ac478ea-1370-4eb3-af89-f3980a0721ae" targetNamespace="http://schemas.microsoft.com/office/2006/metadata/properties" ma:root="true" ma:fieldsID="f8416b6a1069a3373ecc7f4a7496d0ba" ns2:_="" ns3:_="">
    <xsd:import namespace="1c66f223-685a-489d-b2f9-54e90ccb5e24"/>
    <xsd:import namespace="0ac478ea-1370-4eb3-af89-f3980a0721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6f223-685a-489d-b2f9-54e90ccb5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8b28469-8996-4088-bd89-44d87d638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478ea-1370-4eb3-af89-f3980a0721a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20c1aea-7613-4e7a-ae0b-ee2986fc7509}" ma:internalName="TaxCatchAll" ma:showField="CatchAllData" ma:web="0ac478ea-1370-4eb3-af89-f3980a0721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2E71DF-8B0D-4D11-AE12-6119E284F536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23ad9178-ade2-434f-a880-cfaf139256ed"/>
    <ds:schemaRef ds:uri="http://schemas.microsoft.com/office/infopath/2007/PartnerControls"/>
    <ds:schemaRef ds:uri="4b28dc4c-da69-43c9-a1ff-3a3813db799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54098D-2184-4A79-A9E4-704854C416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587E0F-7E02-4710-8DC5-0B9B47C7E760}"/>
</file>

<file path=docMetadata/LabelInfo.xml><?xml version="1.0" encoding="utf-8"?>
<clbl:labelList xmlns:clbl="http://schemas.microsoft.com/office/2020/mipLabelMetadata">
  <clbl:label id="{7cf48d45-3ddb-4389-a9c1-c115526eb52e}" enabled="0" method="" siteId="{7cf48d45-3ddb-4389-a9c1-c115526eb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ICDS-PPTX-Theme</Template>
  <TotalTime>1809</TotalTime>
  <Words>3033</Words>
  <Application>Microsoft Macintosh PowerPoint</Application>
  <PresentationFormat>Widescreen</PresentationFormat>
  <Paragraphs>577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Aptos</vt:lpstr>
      <vt:lpstr>Arial</vt:lpstr>
      <vt:lpstr>Arial Black</vt:lpstr>
      <vt:lpstr>Calibri</vt:lpstr>
      <vt:lpstr>Consolas</vt:lpstr>
      <vt:lpstr>Courier New</vt:lpstr>
      <vt:lpstr>Gill Sans MT</vt:lpstr>
      <vt:lpstr>ICDS-PPTX-Theme</vt:lpstr>
      <vt:lpstr>Harnessing advanced cyberinfrastructure for research An introduction to Roar and ICDS resources</vt:lpstr>
      <vt:lpstr>Today’s Agenda</vt:lpstr>
      <vt:lpstr>Introduction to HPC</vt:lpstr>
      <vt:lpstr>What is High Performance Computing?</vt:lpstr>
      <vt:lpstr>PowerPoint Presentation</vt:lpstr>
      <vt:lpstr>PowerPoint Presentation</vt:lpstr>
      <vt:lpstr>PowerPoint Presentation</vt:lpstr>
      <vt:lpstr>Roar Collab Hardware Specifications</vt:lpstr>
      <vt:lpstr>Partitions on Roar Collab</vt:lpstr>
      <vt:lpstr>Running Jobs</vt:lpstr>
      <vt:lpstr>PowerPoint Presentation</vt:lpstr>
      <vt:lpstr>PowerPoint Presentation</vt:lpstr>
      <vt:lpstr>Slurm Batch Script Example</vt:lpstr>
      <vt:lpstr>PowerPoint Presentation</vt:lpstr>
      <vt:lpstr>Provisioning Resources in Slurm</vt:lpstr>
      <vt:lpstr>Provisioning Resources in Slurm</vt:lpstr>
      <vt:lpstr>Common Resource Directives</vt:lpstr>
      <vt:lpstr>Quiz: How many resources are allocated for each one here</vt:lpstr>
      <vt:lpstr>Quiz: How many resources are allocated for each one here</vt:lpstr>
      <vt:lpstr>Custom Resource Requests on the Portal</vt:lpstr>
      <vt:lpstr>Provisioning Resources in Slurm</vt:lpstr>
      <vt:lpstr>Requesting Resources</vt:lpstr>
      <vt:lpstr>Monitoring Jobs – Pending Jobs</vt:lpstr>
      <vt:lpstr>Monitoring Jobs – Pending Jobs</vt:lpstr>
      <vt:lpstr>Monitoring Jobs – Resource Usage</vt:lpstr>
      <vt:lpstr>Monitoring Jobs – Running Jobs</vt:lpstr>
      <vt:lpstr>Selecting the best partition</vt:lpstr>
      <vt:lpstr>Quality of Service (QOS)</vt:lpstr>
      <vt:lpstr>Paid Resources</vt:lpstr>
      <vt:lpstr>Available Accounts</vt:lpstr>
      <vt:lpstr>Research Exploration and Discovery (READ) credits / Open Account</vt:lpstr>
      <vt:lpstr>Advanced Slurm Options</vt:lpstr>
      <vt:lpstr>Filename Pattern Symbols</vt:lpstr>
      <vt:lpstr>Environment Variables</vt:lpstr>
      <vt:lpstr>Advanced Slurm: Job Arrays</vt:lpstr>
      <vt:lpstr>Advanced Slurm: Dependencies</vt:lpstr>
      <vt:lpstr>Data Storage and Transfer</vt:lpstr>
      <vt:lpstr>Data Storage on Roar Collab</vt:lpstr>
      <vt:lpstr>Available Storage</vt:lpstr>
      <vt:lpstr>Transferring Files - Portal</vt:lpstr>
      <vt:lpstr>Transferring Files - CLI</vt:lpstr>
      <vt:lpstr>Transferring Files - Other Tools</vt:lpstr>
      <vt:lpstr>www.globus.org</vt:lpstr>
      <vt:lpstr>Globus:  ICDS Endpoints</vt:lpstr>
      <vt:lpstr>Sharing Data</vt:lpstr>
      <vt:lpstr>Hands-On</vt:lpstr>
      <vt:lpstr>Software</vt:lpstr>
      <vt:lpstr>RC Software Stack</vt:lpstr>
      <vt:lpstr>Finding Available Software - Portal</vt:lpstr>
      <vt:lpstr>Lmod Commands</vt:lpstr>
      <vt:lpstr>Finding Available Software - CLI</vt:lpstr>
      <vt:lpstr>Hands-On</vt:lpstr>
      <vt:lpstr>Software Versions on RC</vt:lpstr>
      <vt:lpstr>What if I want to use something else?</vt:lpstr>
      <vt:lpstr>Install Python Packages with pip</vt:lpstr>
      <vt:lpstr>Install R Packages</vt:lpstr>
      <vt:lpstr>Package Management with Anaconda</vt:lpstr>
      <vt:lpstr>Client Support at ICDS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Brown, Carrie</dc:creator>
  <cp:lastModifiedBy>Brown, Carrie</cp:lastModifiedBy>
  <cp:revision>1</cp:revision>
  <cp:lastPrinted>2026-02-05T14:44:41Z</cp:lastPrinted>
  <dcterms:created xsi:type="dcterms:W3CDTF">2026-02-02T16:55:20Z</dcterms:created>
  <dcterms:modified xsi:type="dcterms:W3CDTF">2026-05-11T15:12:43Z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0x0101001B625994EADAA74DBE5A64AB176206C8</vt:lpwstr>
  </property>
  <property fmtid="{D5CDD505-2E9C-101B-9397-08002B2CF9AE}" pid="3" name="MediaServiceImageTags">
    <vt:lpwstr/>
  </property>
</Properties>
</file>